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87" r:id="rId3"/>
    <p:sldMasterId id="2147483705" r:id="rId4"/>
  </p:sldMasterIdLst>
  <p:notesMasterIdLst>
    <p:notesMasterId r:id="rId48"/>
  </p:notesMasterIdLst>
  <p:sldIdLst>
    <p:sldId id="258" r:id="rId5"/>
    <p:sldId id="261"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80" r:id="rId23"/>
    <p:sldId id="279" r:id="rId24"/>
    <p:sldId id="281" r:id="rId25"/>
    <p:sldId id="282" r:id="rId26"/>
    <p:sldId id="283" r:id="rId27"/>
    <p:sldId id="284" r:id="rId28"/>
    <p:sldId id="285" r:id="rId29"/>
    <p:sldId id="286" r:id="rId30"/>
    <p:sldId id="287" r:id="rId31"/>
    <p:sldId id="304" r:id="rId32"/>
    <p:sldId id="305" r:id="rId33"/>
    <p:sldId id="292" r:id="rId34"/>
    <p:sldId id="301" r:id="rId35"/>
    <p:sldId id="308" r:id="rId36"/>
    <p:sldId id="309" r:id="rId37"/>
    <p:sldId id="302" r:id="rId38"/>
    <p:sldId id="310" r:id="rId39"/>
    <p:sldId id="311" r:id="rId40"/>
    <p:sldId id="312" r:id="rId41"/>
    <p:sldId id="313" r:id="rId42"/>
    <p:sldId id="297" r:id="rId43"/>
    <p:sldId id="314" r:id="rId44"/>
    <p:sldId id="306" r:id="rId45"/>
    <p:sldId id="307" r:id="rId46"/>
    <p:sldId id="298"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CA8A19-46A4-4AA3-B980-30B8ABF6B0F3}">
          <p14:sldIdLst>
            <p14:sldId id="258"/>
            <p14:sldId id="261"/>
            <p14:sldId id="263"/>
            <p14:sldId id="264"/>
            <p14:sldId id="265"/>
            <p14:sldId id="266"/>
            <p14:sldId id="267"/>
            <p14:sldId id="268"/>
            <p14:sldId id="269"/>
            <p14:sldId id="270"/>
            <p14:sldId id="271"/>
            <p14:sldId id="272"/>
            <p14:sldId id="273"/>
            <p14:sldId id="274"/>
            <p14:sldId id="275"/>
            <p14:sldId id="276"/>
            <p14:sldId id="277"/>
            <p14:sldId id="278"/>
            <p14:sldId id="280"/>
            <p14:sldId id="279"/>
            <p14:sldId id="281"/>
            <p14:sldId id="282"/>
            <p14:sldId id="283"/>
            <p14:sldId id="284"/>
            <p14:sldId id="285"/>
            <p14:sldId id="286"/>
            <p14:sldId id="287"/>
          </p14:sldIdLst>
        </p14:section>
        <p14:section name="Lab Introduction" id="{CE05FB2E-174D-44A0-982E-AD2E1B1EF3FF}">
          <p14:sldIdLst>
            <p14:sldId id="304"/>
            <p14:sldId id="305"/>
            <p14:sldId id="292"/>
            <p14:sldId id="301"/>
            <p14:sldId id="308"/>
            <p14:sldId id="309"/>
            <p14:sldId id="302"/>
            <p14:sldId id="310"/>
            <p14:sldId id="311"/>
            <p14:sldId id="312"/>
            <p14:sldId id="313"/>
            <p14:sldId id="297"/>
            <p14:sldId id="314"/>
            <p14:sldId id="306"/>
            <p14:sldId id="307"/>
            <p14:sldId id="2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4660"/>
  </p:normalViewPr>
  <p:slideViewPr>
    <p:cSldViewPr snapToGrid="0">
      <p:cViewPr varScale="1">
        <p:scale>
          <a:sx n="146" d="100"/>
          <a:sy n="146" d="100"/>
        </p:scale>
        <p:origin x="786"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19D00B-7738-49E1-AD54-14D6EA747EC4}" type="datetimeFigureOut">
              <a:rPr lang="en-US" smtClean="0"/>
              <a:t>10/25/2016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B3EA07-5A88-4D1B-98F8-083EE2198639}" type="slidenum">
              <a:rPr lang="en-US" smtClean="0"/>
              <a:t>‹#›</a:t>
            </a:fld>
            <a:endParaRPr lang="en-US"/>
          </a:p>
        </p:txBody>
      </p:sp>
    </p:spTree>
    <p:extLst>
      <p:ext uri="{BB962C8B-B14F-4D97-AF65-F5344CB8AC3E}">
        <p14:creationId xmlns:p14="http://schemas.microsoft.com/office/powerpoint/2010/main" val="29902328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lstStyle/>
          <a:p>
            <a:pPr>
              <a:defRPr/>
            </a:pPr>
            <a:endParaRPr lang="en-US" dirty="0"/>
          </a:p>
        </p:txBody>
      </p:sp>
      <p:sp>
        <p:nvSpPr>
          <p:cNvPr id="5222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eaLnBrk="1" hangingPunct="1"/>
            <a:fld id="{8264C94A-5C3A-4B46-867A-C9F3F60067D9}" type="slidenum">
              <a:rPr lang="en-US" sz="1200">
                <a:solidFill>
                  <a:prstClr val="black"/>
                </a:solidFill>
                <a:latin typeface="Calibri" charset="0"/>
              </a:rPr>
              <a:pPr eaLnBrk="1" hangingPunct="1"/>
              <a:t>1</a:t>
            </a:fld>
            <a:endParaRPr lang="en-US" sz="1200">
              <a:solidFill>
                <a:prstClr val="black"/>
              </a:solidFill>
              <a:latin typeface="Calibri" charset="0"/>
            </a:endParaRPr>
          </a:p>
        </p:txBody>
      </p:sp>
    </p:spTree>
    <p:extLst>
      <p:ext uri="{BB962C8B-B14F-4D97-AF65-F5344CB8AC3E}">
        <p14:creationId xmlns:p14="http://schemas.microsoft.com/office/powerpoint/2010/main" val="28989476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0B1AD7A-8DF3-4DCE-960D-1DF5B9856AD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19229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A17D118-1690-458F-B4D2-F9DA5D6F5033}"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10/25/2016 1:04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C87E0CF-87F6-4B58-B8B8-DCAB2DAAF3CA}"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prstClr val="black"/>
              </a:solidFill>
              <a:effectLst/>
              <a:uLnTx/>
              <a:uFillTx/>
            </a:endParaRPr>
          </a:p>
        </p:txBody>
      </p:sp>
      <p:sp>
        <p:nvSpPr>
          <p:cNvPr id="6" name="Footer Placeholder 5"/>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053835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0063" y="912813"/>
            <a:ext cx="8101013" cy="4556125"/>
          </a:xfrm>
        </p:spPr>
      </p:sp>
      <p:sp>
        <p:nvSpPr>
          <p:cNvPr id="3" name="Notes Placeholder 2"/>
          <p:cNvSpPr>
            <a:spLocks noGrp="1"/>
          </p:cNvSpPr>
          <p:nvPr>
            <p:ph type="body" idx="1"/>
          </p:nvPr>
        </p:nvSpPr>
        <p:spPr/>
        <p:txBody>
          <a:bodyPr/>
          <a:lstStyle/>
          <a:p>
            <a:r>
              <a:rPr lang="en-US" dirty="0"/>
              <a:t>With</a:t>
            </a:r>
            <a:r>
              <a:rPr lang="en-US" baseline="0" dirty="0"/>
              <a:t> an increase in data….people are trying to do a lot more with their data</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37294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31863" rtl="0" eaLnBrk="0" fontAlgn="base" latinLnBrk="0" hangingPunct="0">
              <a:lnSpc>
                <a:spcPct val="100000"/>
              </a:lnSpc>
              <a:spcBef>
                <a:spcPct val="30000"/>
              </a:spcBef>
              <a:spcAft>
                <a:spcPct val="0"/>
              </a:spcAft>
              <a:buClrTx/>
              <a:buSzTx/>
              <a:buFontTx/>
              <a:buChar char="-"/>
              <a:tabLst/>
              <a:defRPr/>
            </a:pPr>
            <a:r>
              <a:rPr lang="en-US" dirty="0"/>
              <a:t>Going from ETL</a:t>
            </a:r>
            <a:r>
              <a:rPr lang="en-US" baseline="0" dirty="0"/>
              <a:t> to ELT</a:t>
            </a:r>
          </a:p>
          <a:p>
            <a:pPr marL="171450" marR="0" indent="-171450" algn="l" defTabSz="931863" rtl="0" eaLnBrk="0" fontAlgn="base" latinLnBrk="0" hangingPunct="0">
              <a:lnSpc>
                <a:spcPct val="100000"/>
              </a:lnSpc>
              <a:spcBef>
                <a:spcPct val="30000"/>
              </a:spcBef>
              <a:spcAft>
                <a:spcPct val="0"/>
              </a:spcAft>
              <a:buClrTx/>
              <a:buSzTx/>
              <a:buFontTx/>
              <a:buChar char="-"/>
              <a:tabLst/>
              <a:defRPr/>
            </a:pPr>
            <a:r>
              <a:rPr lang="en-US" baseline="0" dirty="0"/>
              <a:t>Number and types of sources and sinks are changing</a:t>
            </a:r>
          </a:p>
          <a:p>
            <a:pPr marL="171450" marR="0" indent="-171450" algn="l" defTabSz="931863" rtl="0" eaLnBrk="0" fontAlgn="base" latinLnBrk="0" hangingPunct="0">
              <a:lnSpc>
                <a:spcPct val="100000"/>
              </a:lnSpc>
              <a:spcBef>
                <a:spcPct val="30000"/>
              </a:spcBef>
              <a:spcAft>
                <a:spcPct val="0"/>
              </a:spcAft>
              <a:buClrTx/>
              <a:buSzTx/>
              <a:buFontTx/>
              <a:buChar char="-"/>
              <a:tabLst/>
              <a:defRPr/>
            </a:pPr>
            <a:r>
              <a:rPr lang="en-US" baseline="0" dirty="0"/>
              <a:t>Talk about why we need different OLTP and OLAP stores/engines</a:t>
            </a:r>
            <a:endParaRPr lang="en-US" dirty="0"/>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10/25/2016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94233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0B1AD7A-8DF3-4DCE-960D-1DF5B9856AD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16370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0B1AD7A-8DF3-4DCE-960D-1DF5B9856AD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81173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1B3EF993-8A67-4480-A131-804F07D26B0E}"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3986339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305278E-5E87-46DA-836C-231A3458D216}" type="slidenum">
              <a:rPr lang="en-US" smtClean="0"/>
              <a:t>17</a:t>
            </a:fld>
            <a:endParaRPr lang="en-US" dirty="0"/>
          </a:p>
        </p:txBody>
      </p:sp>
    </p:spTree>
    <p:extLst>
      <p:ext uri="{BB962C8B-B14F-4D97-AF65-F5344CB8AC3E}">
        <p14:creationId xmlns:p14="http://schemas.microsoft.com/office/powerpoint/2010/main" val="33694384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F07D68-3273-4122-ADCC-FCE539B93FF8}" type="slidenum">
              <a:rPr lang="en-GB" smtClean="0"/>
              <a:t>23</a:t>
            </a:fld>
            <a:endParaRPr lang="en-GB"/>
          </a:p>
        </p:txBody>
      </p:sp>
    </p:spTree>
    <p:extLst>
      <p:ext uri="{BB962C8B-B14F-4D97-AF65-F5344CB8AC3E}">
        <p14:creationId xmlns:p14="http://schemas.microsoft.com/office/powerpoint/2010/main" val="1676278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10/25/2016 1:04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06960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6CED2AA-9E0D-4419-B0A6-8793B0CA4AEC}" type="datetimeFigureOut">
              <a:rPr lang="en-US" smtClean="0"/>
              <a:t>10/25/2016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CED92D-B64A-4186-AC8F-9CA980A6518A}" type="slidenum">
              <a:rPr lang="en-US" smtClean="0"/>
              <a:t>‹#›</a:t>
            </a:fld>
            <a:endParaRPr lang="en-US"/>
          </a:p>
        </p:txBody>
      </p:sp>
    </p:spTree>
    <p:extLst>
      <p:ext uri="{BB962C8B-B14F-4D97-AF65-F5344CB8AC3E}">
        <p14:creationId xmlns:p14="http://schemas.microsoft.com/office/powerpoint/2010/main" val="36809269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CED2AA-9E0D-4419-B0A6-8793B0CA4AEC}" type="datetimeFigureOut">
              <a:rPr lang="en-US" smtClean="0"/>
              <a:t>10/25/2016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CED92D-B64A-4186-AC8F-9CA980A6518A}" type="slidenum">
              <a:rPr lang="en-US" smtClean="0"/>
              <a:t>‹#›</a:t>
            </a:fld>
            <a:endParaRPr lang="en-US"/>
          </a:p>
        </p:txBody>
      </p:sp>
    </p:spTree>
    <p:extLst>
      <p:ext uri="{BB962C8B-B14F-4D97-AF65-F5344CB8AC3E}">
        <p14:creationId xmlns:p14="http://schemas.microsoft.com/office/powerpoint/2010/main" val="1876004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CED2AA-9E0D-4419-B0A6-8793B0CA4AEC}" type="datetimeFigureOut">
              <a:rPr lang="en-US" smtClean="0"/>
              <a:t>10/25/2016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CED92D-B64A-4186-AC8F-9CA980A6518A}" type="slidenum">
              <a:rPr lang="en-US" smtClean="0"/>
              <a:t>‹#›</a:t>
            </a:fld>
            <a:endParaRPr lang="en-US"/>
          </a:p>
        </p:txBody>
      </p:sp>
    </p:spTree>
    <p:extLst>
      <p:ext uri="{BB962C8B-B14F-4D97-AF65-F5344CB8AC3E}">
        <p14:creationId xmlns:p14="http://schemas.microsoft.com/office/powerpoint/2010/main" val="33874248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88" y="0"/>
            <a:ext cx="12192000" cy="6858973"/>
          </a:xfrm>
          <a:prstGeom prst="rect">
            <a:avLst/>
          </a:prstGeom>
        </p:spPr>
      </p:pic>
      <p:pic>
        <p:nvPicPr>
          <p:cNvPr id="14" name="Picture 13" descr="DataInsights-iStock_000022453217Large.jpg"/>
          <p:cNvPicPr>
            <a:picLocks noChangeAspect="1"/>
          </p:cNvPicPr>
          <p:nvPr userDrawn="1"/>
        </p:nvPicPr>
        <p:blipFill rotWithShape="1">
          <a:blip r:embed="rId3" cstate="email">
            <a:alphaModFix/>
            <a:extLst>
              <a:ext uri="{28A0092B-C50C-407E-A947-70E740481C1C}">
                <a14:useLocalDpi xmlns:a14="http://schemas.microsoft.com/office/drawing/2010/main" val="0"/>
              </a:ext>
            </a:extLst>
          </a:blip>
          <a:srcRect l="65384" t="42990" r="12315" b="23622"/>
          <a:stretch/>
        </p:blipFill>
        <p:spPr>
          <a:xfrm>
            <a:off x="7998439" y="2302198"/>
            <a:ext cx="2757245" cy="2751705"/>
          </a:xfrm>
          <a:prstGeom prst="rect">
            <a:avLst/>
          </a:prstGeom>
        </p:spPr>
      </p:pic>
      <p:pic>
        <p:nvPicPr>
          <p:cNvPr id="11" name="Picture 9"/>
          <p:cNvPicPr>
            <a:picLocks noChangeAspect="1"/>
          </p:cNvPicPr>
          <p:nvPr userDrawn="1"/>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573784"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11"/>
          <p:cNvSpPr/>
          <p:nvPr userDrawn="1"/>
        </p:nvSpPr>
        <p:spPr bwMode="auto">
          <a:xfrm>
            <a:off x="1" y="2"/>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pic>
        <p:nvPicPr>
          <p:cNvPr id="15" name="Picture 8"/>
          <p:cNvPicPr>
            <a:picLocks noChangeAspect="1"/>
          </p:cNvPicPr>
          <p:nvPr userDrawn="1"/>
        </p:nvPicPr>
        <p:blipFill>
          <a:blip r:embed="rId5" cstate="email">
            <a:extLst>
              <a:ext uri="{28A0092B-C50C-407E-A947-70E740481C1C}">
                <a14:useLocalDpi xmlns:a14="http://schemas.microsoft.com/office/drawing/2010/main" val="0"/>
              </a:ext>
            </a:extLst>
          </a:blip>
          <a:srcRect/>
          <a:stretch>
            <a:fillRect/>
          </a:stretch>
        </p:blipFill>
        <p:spPr bwMode="auto">
          <a:xfrm>
            <a:off x="463777" y="470068"/>
            <a:ext cx="1304174" cy="2863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69241" y="1428402"/>
            <a:ext cx="5487085" cy="897667"/>
          </a:xfrm>
        </p:spPr>
        <p:txBody>
          <a:bodyPr/>
          <a:lstStyle>
            <a:lvl1pPr>
              <a:defRPr sz="5097">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69302" y="4353454"/>
            <a:ext cx="5487022" cy="520552"/>
          </a:xfrm>
        </p:spPr>
        <p:txBody>
          <a:bodyPr/>
          <a:lstStyle>
            <a:lvl1pPr marL="0" indent="0" algn="l">
              <a:lnSpc>
                <a:spcPts val="2647"/>
              </a:lnSpc>
              <a:buNone/>
              <a:defRPr sz="2157">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884964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2708" t="16947" r="68" b="15692"/>
          <a:stretch/>
        </p:blipFill>
        <p:spPr>
          <a:xfrm>
            <a:off x="623" y="-623"/>
            <a:ext cx="12191377" cy="6858623"/>
          </a:xfrm>
          <a:prstGeom prst="rect">
            <a:avLst/>
          </a:prstGeom>
        </p:spPr>
      </p:pic>
      <p:sp>
        <p:nvSpPr>
          <p:cNvPr id="2" name="Rectangle 1"/>
          <p:cNvSpPr/>
          <p:nvPr userDrawn="1"/>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Tree>
    <p:extLst>
      <p:ext uri="{BB962C8B-B14F-4D97-AF65-F5344CB8AC3E}">
        <p14:creationId xmlns:p14="http://schemas.microsoft.com/office/powerpoint/2010/main" val="1737966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3503" y="6043943"/>
            <a:ext cx="1653406" cy="356169"/>
          </a:xfrm>
          <a:prstGeom prst="rect">
            <a:avLst/>
          </a:prstGeom>
        </p:spPr>
      </p:pic>
    </p:spTree>
    <p:extLst>
      <p:ext uri="{BB962C8B-B14F-4D97-AF65-F5344CB8AC3E}">
        <p14:creationId xmlns:p14="http://schemas.microsoft.com/office/powerpoint/2010/main" val="170209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34138879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11471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792668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45717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486379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CED2AA-9E0D-4419-B0A6-8793B0CA4AEC}" type="datetimeFigureOut">
              <a:rPr lang="en-US" smtClean="0"/>
              <a:t>10/25/2016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CED92D-B64A-4186-AC8F-9CA980A6518A}" type="slidenum">
              <a:rPr lang="en-US" smtClean="0"/>
              <a:t>‹#›</a:t>
            </a:fld>
            <a:endParaRPr lang="en-US"/>
          </a:p>
        </p:txBody>
      </p:sp>
    </p:spTree>
    <p:extLst>
      <p:ext uri="{BB962C8B-B14F-4D97-AF65-F5344CB8AC3E}">
        <p14:creationId xmlns:p14="http://schemas.microsoft.com/office/powerpoint/2010/main" val="20878940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539503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250575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35120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755455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573765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120809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184832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07313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16655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8192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6CED2AA-9E0D-4419-B0A6-8793B0CA4AEC}" type="datetimeFigureOut">
              <a:rPr lang="en-US" smtClean="0"/>
              <a:t>10/25/2016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CED92D-B64A-4186-AC8F-9CA980A6518A}" type="slidenum">
              <a:rPr lang="en-US" smtClean="0"/>
              <a:t>‹#›</a:t>
            </a:fld>
            <a:endParaRPr lang="en-US"/>
          </a:p>
        </p:txBody>
      </p:sp>
    </p:spTree>
    <p:extLst>
      <p:ext uri="{BB962C8B-B14F-4D97-AF65-F5344CB8AC3E}">
        <p14:creationId xmlns:p14="http://schemas.microsoft.com/office/powerpoint/2010/main" val="16291462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6598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33670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83683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3717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252139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Tree>
    <p:extLst>
      <p:ext uri="{BB962C8B-B14F-4D97-AF65-F5344CB8AC3E}">
        <p14:creationId xmlns:p14="http://schemas.microsoft.com/office/powerpoint/2010/main" val="32969311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76568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88" y="0"/>
            <a:ext cx="12192000" cy="6858973"/>
          </a:xfrm>
          <a:prstGeom prst="rect">
            <a:avLst/>
          </a:prstGeom>
        </p:spPr>
      </p:pic>
      <p:pic>
        <p:nvPicPr>
          <p:cNvPr id="14" name="Picture 13" descr="DataInsights-iStock_000022453217Large.jpg"/>
          <p:cNvPicPr>
            <a:picLocks noChangeAspect="1"/>
          </p:cNvPicPr>
          <p:nvPr userDrawn="1"/>
        </p:nvPicPr>
        <p:blipFill rotWithShape="1">
          <a:blip r:embed="rId3" cstate="email">
            <a:alphaModFix/>
            <a:extLst>
              <a:ext uri="{28A0092B-C50C-407E-A947-70E740481C1C}">
                <a14:useLocalDpi xmlns:a14="http://schemas.microsoft.com/office/drawing/2010/main" val="0"/>
              </a:ext>
            </a:extLst>
          </a:blip>
          <a:srcRect l="65384" t="42990" r="12315" b="23622"/>
          <a:stretch/>
        </p:blipFill>
        <p:spPr>
          <a:xfrm>
            <a:off x="7998439" y="2302198"/>
            <a:ext cx="2757245" cy="2751705"/>
          </a:xfrm>
          <a:prstGeom prst="rect">
            <a:avLst/>
          </a:prstGeom>
        </p:spPr>
      </p:pic>
      <p:pic>
        <p:nvPicPr>
          <p:cNvPr id="11" name="Picture 9"/>
          <p:cNvPicPr>
            <a:picLocks noChangeAspect="1"/>
          </p:cNvPicPr>
          <p:nvPr userDrawn="1"/>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573784"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Rectangle 11"/>
          <p:cNvSpPr/>
          <p:nvPr userDrawn="1"/>
        </p:nvSpPr>
        <p:spPr bwMode="auto">
          <a:xfrm>
            <a:off x="1" y="2"/>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pic>
        <p:nvPicPr>
          <p:cNvPr id="15" name="Picture 8"/>
          <p:cNvPicPr>
            <a:picLocks noChangeAspect="1"/>
          </p:cNvPicPr>
          <p:nvPr userDrawn="1"/>
        </p:nvPicPr>
        <p:blipFill>
          <a:blip r:embed="rId5" cstate="email">
            <a:extLst>
              <a:ext uri="{28A0092B-C50C-407E-A947-70E740481C1C}">
                <a14:useLocalDpi xmlns:a14="http://schemas.microsoft.com/office/drawing/2010/main" val="0"/>
              </a:ext>
            </a:extLst>
          </a:blip>
          <a:srcRect/>
          <a:stretch>
            <a:fillRect/>
          </a:stretch>
        </p:blipFill>
        <p:spPr bwMode="auto">
          <a:xfrm>
            <a:off x="463777" y="470068"/>
            <a:ext cx="1304174" cy="2863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itle 1"/>
          <p:cNvSpPr>
            <a:spLocks noGrp="1"/>
          </p:cNvSpPr>
          <p:nvPr>
            <p:ph type="ctrTitle"/>
          </p:nvPr>
        </p:nvSpPr>
        <p:spPr>
          <a:xfrm>
            <a:off x="269241" y="1428402"/>
            <a:ext cx="5487085" cy="897667"/>
          </a:xfrm>
        </p:spPr>
        <p:txBody>
          <a:bodyPr/>
          <a:lstStyle>
            <a:lvl1pPr>
              <a:defRPr sz="5097">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69302" y="4353454"/>
            <a:ext cx="5487022" cy="520552"/>
          </a:xfrm>
        </p:spPr>
        <p:txBody>
          <a:bodyPr/>
          <a:lstStyle>
            <a:lvl1pPr marL="0" indent="0" algn="l">
              <a:lnSpc>
                <a:spcPts val="2647"/>
              </a:lnSpc>
              <a:buNone/>
              <a:defRPr sz="2157">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7652833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3C0EEA2-79F8-4965-9697-5FC9DE31EE10}" type="datetimeFigureOut">
              <a:rPr lang="en-GB" smtClean="0"/>
              <a:t>25/10/2016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A6762C-F315-447D-8135-6DA62A7A0E24}" type="slidenum">
              <a:rPr lang="en-GB" smtClean="0"/>
              <a:t>‹#›</a:t>
            </a:fld>
            <a:endParaRPr lang="en-GB"/>
          </a:p>
        </p:txBody>
      </p:sp>
    </p:spTree>
    <p:extLst>
      <p:ext uri="{BB962C8B-B14F-4D97-AF65-F5344CB8AC3E}">
        <p14:creationId xmlns:p14="http://schemas.microsoft.com/office/powerpoint/2010/main" val="16189247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3C0EEA2-79F8-4965-9697-5FC9DE31EE10}" type="datetimeFigureOut">
              <a:rPr lang="en-GB" smtClean="0"/>
              <a:t>25/10/2016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A6762C-F315-447D-8135-6DA62A7A0E24}" type="slidenum">
              <a:rPr lang="en-GB" smtClean="0"/>
              <a:t>‹#›</a:t>
            </a:fld>
            <a:endParaRPr lang="en-GB"/>
          </a:p>
        </p:txBody>
      </p:sp>
    </p:spTree>
    <p:extLst>
      <p:ext uri="{BB962C8B-B14F-4D97-AF65-F5344CB8AC3E}">
        <p14:creationId xmlns:p14="http://schemas.microsoft.com/office/powerpoint/2010/main" val="4210259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6CED2AA-9E0D-4419-B0A6-8793B0CA4AEC}" type="datetimeFigureOut">
              <a:rPr lang="en-US" smtClean="0"/>
              <a:t>10/25/2016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CED92D-B64A-4186-AC8F-9CA980A6518A}" type="slidenum">
              <a:rPr lang="en-US" smtClean="0"/>
              <a:t>‹#›</a:t>
            </a:fld>
            <a:endParaRPr lang="en-US"/>
          </a:p>
        </p:txBody>
      </p:sp>
    </p:spTree>
    <p:extLst>
      <p:ext uri="{BB962C8B-B14F-4D97-AF65-F5344CB8AC3E}">
        <p14:creationId xmlns:p14="http://schemas.microsoft.com/office/powerpoint/2010/main" val="137225797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3C0EEA2-79F8-4965-9697-5FC9DE31EE10}" type="datetimeFigureOut">
              <a:rPr lang="en-GB" smtClean="0"/>
              <a:t>25/10/2016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A6762C-F315-447D-8135-6DA62A7A0E24}" type="slidenum">
              <a:rPr lang="en-GB" smtClean="0"/>
              <a:t>‹#›</a:t>
            </a:fld>
            <a:endParaRPr lang="en-GB"/>
          </a:p>
        </p:txBody>
      </p:sp>
    </p:spTree>
    <p:extLst>
      <p:ext uri="{BB962C8B-B14F-4D97-AF65-F5344CB8AC3E}">
        <p14:creationId xmlns:p14="http://schemas.microsoft.com/office/powerpoint/2010/main" val="34343659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3C0EEA2-79F8-4965-9697-5FC9DE31EE10}" type="datetimeFigureOut">
              <a:rPr lang="en-GB" smtClean="0"/>
              <a:t>25/10/2016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3A6762C-F315-447D-8135-6DA62A7A0E24}" type="slidenum">
              <a:rPr lang="en-GB" smtClean="0"/>
              <a:t>‹#›</a:t>
            </a:fld>
            <a:endParaRPr lang="en-GB"/>
          </a:p>
        </p:txBody>
      </p:sp>
    </p:spTree>
    <p:extLst>
      <p:ext uri="{BB962C8B-B14F-4D97-AF65-F5344CB8AC3E}">
        <p14:creationId xmlns:p14="http://schemas.microsoft.com/office/powerpoint/2010/main" val="310644531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3C0EEA2-79F8-4965-9697-5FC9DE31EE10}" type="datetimeFigureOut">
              <a:rPr lang="en-GB" smtClean="0"/>
              <a:t>25/10/2016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3A6762C-F315-447D-8135-6DA62A7A0E24}" type="slidenum">
              <a:rPr lang="en-GB" smtClean="0"/>
              <a:t>‹#›</a:t>
            </a:fld>
            <a:endParaRPr lang="en-GB"/>
          </a:p>
        </p:txBody>
      </p:sp>
    </p:spTree>
    <p:extLst>
      <p:ext uri="{BB962C8B-B14F-4D97-AF65-F5344CB8AC3E}">
        <p14:creationId xmlns:p14="http://schemas.microsoft.com/office/powerpoint/2010/main" val="1438744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3C0EEA2-79F8-4965-9697-5FC9DE31EE10}" type="datetimeFigureOut">
              <a:rPr lang="en-GB" smtClean="0"/>
              <a:t>25/10/2016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3A6762C-F315-447D-8135-6DA62A7A0E24}" type="slidenum">
              <a:rPr lang="en-GB" smtClean="0"/>
              <a:t>‹#›</a:t>
            </a:fld>
            <a:endParaRPr lang="en-GB"/>
          </a:p>
        </p:txBody>
      </p:sp>
    </p:spTree>
    <p:extLst>
      <p:ext uri="{BB962C8B-B14F-4D97-AF65-F5344CB8AC3E}">
        <p14:creationId xmlns:p14="http://schemas.microsoft.com/office/powerpoint/2010/main" val="236723518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C0EEA2-79F8-4965-9697-5FC9DE31EE10}" type="datetimeFigureOut">
              <a:rPr lang="en-GB" smtClean="0"/>
              <a:t>25/10/2016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3A6762C-F315-447D-8135-6DA62A7A0E24}" type="slidenum">
              <a:rPr lang="en-GB" smtClean="0"/>
              <a:t>‹#›</a:t>
            </a:fld>
            <a:endParaRPr lang="en-GB"/>
          </a:p>
        </p:txBody>
      </p:sp>
    </p:spTree>
    <p:extLst>
      <p:ext uri="{BB962C8B-B14F-4D97-AF65-F5344CB8AC3E}">
        <p14:creationId xmlns:p14="http://schemas.microsoft.com/office/powerpoint/2010/main" val="206708844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3C0EEA2-79F8-4965-9697-5FC9DE31EE10}" type="datetimeFigureOut">
              <a:rPr lang="en-GB" smtClean="0"/>
              <a:t>25/10/2016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3A6762C-F315-447D-8135-6DA62A7A0E24}" type="slidenum">
              <a:rPr lang="en-GB" smtClean="0"/>
              <a:t>‹#›</a:t>
            </a:fld>
            <a:endParaRPr lang="en-GB"/>
          </a:p>
        </p:txBody>
      </p:sp>
    </p:spTree>
    <p:extLst>
      <p:ext uri="{BB962C8B-B14F-4D97-AF65-F5344CB8AC3E}">
        <p14:creationId xmlns:p14="http://schemas.microsoft.com/office/powerpoint/2010/main" val="184594072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3C0EEA2-79F8-4965-9697-5FC9DE31EE10}" type="datetimeFigureOut">
              <a:rPr lang="en-GB" smtClean="0"/>
              <a:t>25/10/2016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3A6762C-F315-447D-8135-6DA62A7A0E24}" type="slidenum">
              <a:rPr lang="en-GB" smtClean="0"/>
              <a:t>‹#›</a:t>
            </a:fld>
            <a:endParaRPr lang="en-GB"/>
          </a:p>
        </p:txBody>
      </p:sp>
    </p:spTree>
    <p:extLst>
      <p:ext uri="{BB962C8B-B14F-4D97-AF65-F5344CB8AC3E}">
        <p14:creationId xmlns:p14="http://schemas.microsoft.com/office/powerpoint/2010/main" val="376617151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3C0EEA2-79F8-4965-9697-5FC9DE31EE10}" type="datetimeFigureOut">
              <a:rPr lang="en-GB" smtClean="0"/>
              <a:t>25/10/2016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A6762C-F315-447D-8135-6DA62A7A0E24}" type="slidenum">
              <a:rPr lang="en-GB" smtClean="0"/>
              <a:t>‹#›</a:t>
            </a:fld>
            <a:endParaRPr lang="en-GB"/>
          </a:p>
        </p:txBody>
      </p:sp>
    </p:spTree>
    <p:extLst>
      <p:ext uri="{BB962C8B-B14F-4D97-AF65-F5344CB8AC3E}">
        <p14:creationId xmlns:p14="http://schemas.microsoft.com/office/powerpoint/2010/main" val="209492575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3C0EEA2-79F8-4965-9697-5FC9DE31EE10}" type="datetimeFigureOut">
              <a:rPr lang="en-GB" smtClean="0"/>
              <a:t>25/10/2016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A6762C-F315-447D-8135-6DA62A7A0E24}" type="slidenum">
              <a:rPr lang="en-GB" smtClean="0"/>
              <a:t>‹#›</a:t>
            </a:fld>
            <a:endParaRPr lang="en-GB"/>
          </a:p>
        </p:txBody>
      </p:sp>
    </p:spTree>
    <p:extLst>
      <p:ext uri="{BB962C8B-B14F-4D97-AF65-F5344CB8AC3E}">
        <p14:creationId xmlns:p14="http://schemas.microsoft.com/office/powerpoint/2010/main" val="148248430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Title Only - Graphic Bottom">
    <p:bg>
      <p:bgPr>
        <a:solidFill>
          <a:srgbClr val="1574B8"/>
        </a:solidFill>
        <a:effectLst/>
      </p:bgPr>
    </p:bg>
    <p:spTree>
      <p:nvGrpSpPr>
        <p:cNvPr id="1" name=""/>
        <p:cNvGrpSpPr/>
        <p:nvPr/>
      </p:nvGrpSpPr>
      <p:grpSpPr>
        <a:xfrm>
          <a:off x="0" y="0"/>
          <a:ext cx="0" cy="0"/>
          <a:chOff x="0" y="0"/>
          <a:chExt cx="0" cy="0"/>
        </a:xfrm>
      </p:grpSpPr>
      <p:pic>
        <p:nvPicPr>
          <p:cNvPr id="2050" name="Picture 2" descr="C:\Users\rickra\AppData\Local\Temp\SNAGHTML319bb5.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5781674"/>
            <a:ext cx="12192000" cy="10763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Click to edit Master title style</a:t>
            </a:r>
            <a:endParaRPr lang="en-US" dirty="0"/>
          </a:p>
        </p:txBody>
      </p:sp>
      <p:pic>
        <p:nvPicPr>
          <p:cNvPr id="4" name="Picture 2" descr="C:\Users\rickra\AppData\Local\Temp\SNAGHTML319bb5.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5781674"/>
            <a:ext cx="12192000" cy="1076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83934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6CED2AA-9E0D-4419-B0A6-8793B0CA4AEC}" type="datetimeFigureOut">
              <a:rPr lang="en-US" smtClean="0"/>
              <a:t>10/25/2016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7CED92D-B64A-4186-AC8F-9CA980A6518A}" type="slidenum">
              <a:rPr lang="en-US" smtClean="0"/>
              <a:t>‹#›</a:t>
            </a:fld>
            <a:endParaRPr lang="en-US"/>
          </a:p>
        </p:txBody>
      </p:sp>
    </p:spTree>
    <p:extLst>
      <p:ext uri="{BB962C8B-B14F-4D97-AF65-F5344CB8AC3E}">
        <p14:creationId xmlns:p14="http://schemas.microsoft.com/office/powerpoint/2010/main" val="90001343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 Only - Graphic Bottom">
    <p:bg>
      <p:bgPr>
        <a:solidFill>
          <a:srgbClr val="1574B8"/>
        </a:solidFill>
        <a:effectLst/>
      </p:bgPr>
    </p:bg>
    <p:spTree>
      <p:nvGrpSpPr>
        <p:cNvPr id="1" name=""/>
        <p:cNvGrpSpPr/>
        <p:nvPr/>
      </p:nvGrpSpPr>
      <p:grpSpPr>
        <a:xfrm>
          <a:off x="0" y="0"/>
          <a:ext cx="0" cy="0"/>
          <a:chOff x="0" y="0"/>
          <a:chExt cx="0" cy="0"/>
        </a:xfrm>
      </p:grpSpPr>
      <p:pic>
        <p:nvPicPr>
          <p:cNvPr id="2050" name="Picture 2" descr="C:\Users\rickra\AppData\Local\Temp\SNAGHTML319bb5.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5781674"/>
            <a:ext cx="12192000" cy="10763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93700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3_Title only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
            <a:ext cx="12192000" cy="1000460"/>
          </a:xfrm>
        </p:spPr>
        <p:txBody>
          <a:bodyPr lIns="274320" tIns="228600" anchor="t" anchorCtr="0"/>
          <a:lstStyle>
            <a:lvl1pPr>
              <a:defRPr/>
            </a:lvl1pPr>
          </a:lstStyle>
          <a:p>
            <a:r>
              <a:rPr lang="en-US" dirty="0"/>
              <a:t>Title</a:t>
            </a:r>
          </a:p>
        </p:txBody>
      </p:sp>
    </p:spTree>
    <p:extLst>
      <p:ext uri="{BB962C8B-B14F-4D97-AF65-F5344CB8AC3E}">
        <p14:creationId xmlns:p14="http://schemas.microsoft.com/office/powerpoint/2010/main" val="8461195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800">
                <a:solidFill>
                  <a:schemeClr val="tx2"/>
                </a:solidFill>
              </a:defRPr>
            </a:lvl1pPr>
          </a:lstStyle>
          <a:p>
            <a:r>
              <a:rPr lang="en-US" dirty="0"/>
              <a:t>Click to edit Master title style</a:t>
            </a:r>
          </a:p>
        </p:txBody>
      </p:sp>
      <p:sp>
        <p:nvSpPr>
          <p:cNvPr id="6" name="Slide Number Placeholder 4"/>
          <p:cNvSpPr>
            <a:spLocks noGrp="1"/>
          </p:cNvSpPr>
          <p:nvPr>
            <p:ph type="sldNum" sz="quarter" idx="4"/>
          </p:nvPr>
        </p:nvSpPr>
        <p:spPr>
          <a:xfrm>
            <a:off x="11367165" y="6629335"/>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5" name="Picture 4"/>
          <p:cNvPicPr>
            <a:picLocks noChangeAspect="1"/>
          </p:cNvPicPr>
          <p:nvPr userDrawn="1"/>
        </p:nvPicPr>
        <p:blipFill>
          <a:blip r:embed="rId2"/>
          <a:stretch>
            <a:fillRect/>
          </a:stretch>
        </p:blipFill>
        <p:spPr>
          <a:xfrm>
            <a:off x="269239" y="6481587"/>
            <a:ext cx="898127" cy="191293"/>
          </a:xfrm>
          <a:prstGeom prst="rect">
            <a:avLst/>
          </a:prstGeom>
        </p:spPr>
      </p:pic>
    </p:spTree>
    <p:extLst>
      <p:ext uri="{BB962C8B-B14F-4D97-AF65-F5344CB8AC3E}">
        <p14:creationId xmlns:p14="http://schemas.microsoft.com/office/powerpoint/2010/main" val="3416346102"/>
      </p:ext>
    </p:extLst>
  </p:cSld>
  <p:clrMapOvr>
    <a:masterClrMapping/>
  </p:clrMapOvr>
  <p:transitio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0269928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Blank 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832161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90264" cy="6857996"/>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1228902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3" y="6029312"/>
            <a:ext cx="1673890" cy="358621"/>
          </a:xfrm>
          <a:prstGeom prst="rect">
            <a:avLst/>
          </a:prstGeom>
        </p:spPr>
      </p:pic>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7301977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323451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069151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3103061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6CED2AA-9E0D-4419-B0A6-8793B0CA4AEC}" type="datetimeFigureOut">
              <a:rPr lang="en-US" smtClean="0"/>
              <a:t>10/25/2016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7CED92D-B64A-4186-AC8F-9CA980A6518A}" type="slidenum">
              <a:rPr lang="en-US" smtClean="0"/>
              <a:t>‹#›</a:t>
            </a:fld>
            <a:endParaRPr lang="en-US"/>
          </a:p>
        </p:txBody>
      </p:sp>
    </p:spTree>
    <p:extLst>
      <p:ext uri="{BB962C8B-B14F-4D97-AF65-F5344CB8AC3E}">
        <p14:creationId xmlns:p14="http://schemas.microsoft.com/office/powerpoint/2010/main" val="359597430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197053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23809828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048871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984609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8783412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390981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2849705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1555629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37622669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873953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CED2AA-9E0D-4419-B0A6-8793B0CA4AEC}" type="datetimeFigureOut">
              <a:rPr lang="en-US" smtClean="0"/>
              <a:t>10/25/2016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7CED92D-B64A-4186-AC8F-9CA980A6518A}" type="slidenum">
              <a:rPr lang="en-US" smtClean="0"/>
              <a:t>‹#›</a:t>
            </a:fld>
            <a:endParaRPr lang="en-US"/>
          </a:p>
        </p:txBody>
      </p:sp>
    </p:spTree>
    <p:extLst>
      <p:ext uri="{BB962C8B-B14F-4D97-AF65-F5344CB8AC3E}">
        <p14:creationId xmlns:p14="http://schemas.microsoft.com/office/powerpoint/2010/main" val="80612009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283980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100106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96204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548086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19094898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5192096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15766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6CED2AA-9E0D-4419-B0A6-8793B0CA4AEC}" type="datetimeFigureOut">
              <a:rPr lang="en-US" smtClean="0"/>
              <a:t>10/25/2016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CED92D-B64A-4186-AC8F-9CA980A6518A}" type="slidenum">
              <a:rPr lang="en-US" smtClean="0"/>
              <a:t>‹#›</a:t>
            </a:fld>
            <a:endParaRPr lang="en-US"/>
          </a:p>
        </p:txBody>
      </p:sp>
    </p:spTree>
    <p:extLst>
      <p:ext uri="{BB962C8B-B14F-4D97-AF65-F5344CB8AC3E}">
        <p14:creationId xmlns:p14="http://schemas.microsoft.com/office/powerpoint/2010/main" val="1926567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6CED2AA-9E0D-4419-B0A6-8793B0CA4AEC}" type="datetimeFigureOut">
              <a:rPr lang="en-US" smtClean="0"/>
              <a:t>10/25/2016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CED92D-B64A-4186-AC8F-9CA980A6518A}" type="slidenum">
              <a:rPr lang="en-US" smtClean="0"/>
              <a:t>‹#›</a:t>
            </a:fld>
            <a:endParaRPr lang="en-US"/>
          </a:p>
        </p:txBody>
      </p:sp>
    </p:spTree>
    <p:extLst>
      <p:ext uri="{BB962C8B-B14F-4D97-AF65-F5344CB8AC3E}">
        <p14:creationId xmlns:p14="http://schemas.microsoft.com/office/powerpoint/2010/main" val="2160287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theme" Target="../theme/theme2.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theme" Target="../theme/theme3.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image" Target="../media/image5.png"/><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theme" Target="../theme/theme4.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CED2AA-9E0D-4419-B0A6-8793B0CA4AEC}" type="datetimeFigureOut">
              <a:rPr lang="en-US" smtClean="0"/>
              <a:t>10/25/2016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CED92D-B64A-4186-AC8F-9CA980A6518A}" type="slidenum">
              <a:rPr lang="en-US" smtClean="0"/>
              <a:t>‹#›</a:t>
            </a:fld>
            <a:endParaRPr lang="en-US"/>
          </a:p>
        </p:txBody>
      </p:sp>
    </p:spTree>
    <p:extLst>
      <p:ext uri="{BB962C8B-B14F-4D97-AF65-F5344CB8AC3E}">
        <p14:creationId xmlns:p14="http://schemas.microsoft.com/office/powerpoint/2010/main" val="42402608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77184302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C0EEA2-79F8-4965-9697-5FC9DE31EE10}" type="datetimeFigureOut">
              <a:rPr lang="en-GB" smtClean="0"/>
              <a:t>25/10/2016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A6762C-F315-447D-8135-6DA62A7A0E24}" type="slidenum">
              <a:rPr lang="en-GB" smtClean="0"/>
              <a:t>‹#›</a:t>
            </a:fld>
            <a:endParaRPr lang="en-GB"/>
          </a:p>
        </p:txBody>
      </p:sp>
    </p:spTree>
    <p:extLst>
      <p:ext uri="{BB962C8B-B14F-4D97-AF65-F5344CB8AC3E}">
        <p14:creationId xmlns:p14="http://schemas.microsoft.com/office/powerpoint/2010/main" val="41261433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667643282"/>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Romit.Girdhar@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tiff"/><Relationship Id="rId1" Type="http://schemas.openxmlformats.org/officeDocument/2006/relationships/slideLayout" Target="../slideLayouts/slideLayout39.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39.xml"/><Relationship Id="rId6" Type="http://schemas.microsoft.com/office/2007/relationships/hdphoto" Target="../media/hdphoto2.wdp"/><Relationship Id="rId5" Type="http://schemas.openxmlformats.org/officeDocument/2006/relationships/image" Target="../media/image33.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7.png"/><Relationship Id="rId1" Type="http://schemas.openxmlformats.org/officeDocument/2006/relationships/slideLayout" Target="../slideLayouts/slideLayout39.xml"/><Relationship Id="rId4" Type="http://schemas.openxmlformats.org/officeDocument/2006/relationships/image" Target="../media/image38.tiff"/></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44.xml"/><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39.xml"/><Relationship Id="rId6" Type="http://schemas.microsoft.com/office/2007/relationships/hdphoto" Target="../media/hdphoto2.wdp"/><Relationship Id="rId5" Type="http://schemas.openxmlformats.org/officeDocument/2006/relationships/image" Target="../media/image33.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7.png"/><Relationship Id="rId1" Type="http://schemas.openxmlformats.org/officeDocument/2006/relationships/slideLayout" Target="../slideLayouts/slideLayout39.xml"/><Relationship Id="rId4" Type="http://schemas.openxmlformats.org/officeDocument/2006/relationships/image" Target="../media/image38.tiff"/></Relationships>
</file>

<file path=ppt/slides/_rels/slide17.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image" Target="../media/image42.png"/><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image" Target="../media/image41.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image" Target="../media/image40.png"/><Relationship Id="rId5" Type="http://schemas.openxmlformats.org/officeDocument/2006/relationships/tags" Target="../tags/tag7.xml"/><Relationship Id="rId15" Type="http://schemas.openxmlformats.org/officeDocument/2006/relationships/image" Target="../media/image44.png"/><Relationship Id="rId10" Type="http://schemas.openxmlformats.org/officeDocument/2006/relationships/notesSlide" Target="../notesSlides/notesSlide7.xml"/><Relationship Id="rId4" Type="http://schemas.openxmlformats.org/officeDocument/2006/relationships/tags" Target="../tags/tag6.xml"/><Relationship Id="rId9" Type="http://schemas.openxmlformats.org/officeDocument/2006/relationships/slideLayout" Target="../slideLayouts/slideLayout52.xml"/><Relationship Id="rId1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39.xml"/><Relationship Id="rId6" Type="http://schemas.microsoft.com/office/2007/relationships/hdphoto" Target="../media/hdphoto2.wdp"/><Relationship Id="rId5" Type="http://schemas.openxmlformats.org/officeDocument/2006/relationships/image" Target="../media/image33.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4.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39.xml"/><Relationship Id="rId6" Type="http://schemas.microsoft.com/office/2007/relationships/hdphoto" Target="../media/hdphoto2.wdp"/><Relationship Id="rId5" Type="http://schemas.openxmlformats.org/officeDocument/2006/relationships/image" Target="../media/image33.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39.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7.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39.xml"/><Relationship Id="rId6" Type="http://schemas.openxmlformats.org/officeDocument/2006/relationships/image" Target="../media/image50.png"/><Relationship Id="rId5" Type="http://schemas.openxmlformats.org/officeDocument/2006/relationships/image" Target="../media/image38.tiff"/><Relationship Id="rId4" Type="http://schemas.microsoft.com/office/2007/relationships/hdphoto" Target="../media/hdphoto2.wdp"/><Relationship Id="rId9"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51.xml"/><Relationship Id="rId5" Type="http://schemas.openxmlformats.org/officeDocument/2006/relationships/image" Target="../media/image53.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1.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39.xml"/><Relationship Id="rId6" Type="http://schemas.microsoft.com/office/2007/relationships/hdphoto" Target="../media/hdphoto2.wdp"/><Relationship Id="rId5" Type="http://schemas.openxmlformats.org/officeDocument/2006/relationships/image" Target="../media/image33.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44.xml"/><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image" Target="../media/image23.emf"/><Relationship Id="rId3" Type="http://schemas.openxmlformats.org/officeDocument/2006/relationships/slideLayout" Target="../slideLayouts/slideLayout34.xml"/><Relationship Id="rId7" Type="http://schemas.openxmlformats.org/officeDocument/2006/relationships/image" Target="../media/image17.emf"/><Relationship Id="rId12" Type="http://schemas.openxmlformats.org/officeDocument/2006/relationships/image" Target="../media/image22.emf"/><Relationship Id="rId17" Type="http://schemas.openxmlformats.org/officeDocument/2006/relationships/image" Target="../media/image27.png"/><Relationship Id="rId2" Type="http://schemas.openxmlformats.org/officeDocument/2006/relationships/tags" Target="../tags/tag2.xml"/><Relationship Id="rId16" Type="http://schemas.openxmlformats.org/officeDocument/2006/relationships/image" Target="../media/image26.png"/><Relationship Id="rId1" Type="http://schemas.openxmlformats.org/officeDocument/2006/relationships/tags" Target="../tags/tag1.xml"/><Relationship Id="rId6" Type="http://schemas.openxmlformats.org/officeDocument/2006/relationships/image" Target="../media/image16.emf"/><Relationship Id="rId11" Type="http://schemas.openxmlformats.org/officeDocument/2006/relationships/image" Target="../media/image21.emf"/><Relationship Id="rId5" Type="http://schemas.openxmlformats.org/officeDocument/2006/relationships/image" Target="../media/image15.emf"/><Relationship Id="rId15" Type="http://schemas.openxmlformats.org/officeDocument/2006/relationships/image" Target="../media/image25.png"/><Relationship Id="rId10" Type="http://schemas.openxmlformats.org/officeDocument/2006/relationships/image" Target="../media/image20.emf"/><Relationship Id="rId4" Type="http://schemas.openxmlformats.org/officeDocument/2006/relationships/notesSlide" Target="../notesSlides/notesSlide3.xml"/><Relationship Id="rId9" Type="http://schemas.openxmlformats.org/officeDocument/2006/relationships/image" Target="../media/image19.emf"/><Relationship Id="rId14" Type="http://schemas.openxmlformats.org/officeDocument/2006/relationships/image" Target="../media/image24.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39.xml"/></Relationships>
</file>

<file path=ppt/slides/_rels/slide42.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3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4.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44.xml"/><Relationship Id="rId5" Type="http://schemas.openxmlformats.org/officeDocument/2006/relationships/image" Target="../media/image30.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44.xml"/><Relationship Id="rId5" Type="http://schemas.openxmlformats.org/officeDocument/2006/relationships/image" Target="../media/image30.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39.xml"/><Relationship Id="rId6" Type="http://schemas.microsoft.com/office/2007/relationships/hdphoto" Target="../media/hdphoto2.wdp"/><Relationship Id="rId5" Type="http://schemas.openxmlformats.org/officeDocument/2006/relationships/image" Target="../media/image33.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39.xml"/><Relationship Id="rId6" Type="http://schemas.microsoft.com/office/2007/relationships/hdphoto" Target="../media/hdphoto2.wdp"/><Relationship Id="rId5" Type="http://schemas.openxmlformats.org/officeDocument/2006/relationships/image" Target="../media/image33.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39.xml"/><Relationship Id="rId6" Type="http://schemas.microsoft.com/office/2007/relationships/hdphoto" Target="../media/hdphoto2.wdp"/><Relationship Id="rId5" Type="http://schemas.openxmlformats.org/officeDocument/2006/relationships/image" Target="../media/image33.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br>
              <a:rPr lang="en-US" dirty="0"/>
            </a:br>
            <a:r>
              <a:rPr lang="en-US" dirty="0"/>
              <a:t>Introduction to </a:t>
            </a:r>
            <a:br>
              <a:rPr lang="en-US" dirty="0"/>
            </a:br>
            <a:r>
              <a:rPr lang="en-US" dirty="0"/>
              <a:t>Data Pipelines</a:t>
            </a:r>
          </a:p>
        </p:txBody>
      </p:sp>
      <p:sp>
        <p:nvSpPr>
          <p:cNvPr id="2" name="TextBox 1"/>
          <p:cNvSpPr txBox="1"/>
          <p:nvPr/>
        </p:nvSpPr>
        <p:spPr>
          <a:xfrm>
            <a:off x="462990" y="4059026"/>
            <a:ext cx="5486907" cy="1819410"/>
          </a:xfrm>
          <a:prstGeom prst="rect">
            <a:avLst/>
          </a:prstGeom>
          <a:noFill/>
        </p:spPr>
        <p:txBody>
          <a:bodyPr wrap="square" lIns="179285" tIns="143428" rIns="179285" bIns="143428" rtlCol="0">
            <a:spAutoFit/>
          </a:bodyPr>
          <a:lstStyle/>
          <a:p>
            <a:pPr>
              <a:lnSpc>
                <a:spcPct val="90000"/>
              </a:lnSpc>
              <a:spcAft>
                <a:spcPts val="588"/>
              </a:spcAft>
            </a:pPr>
            <a:r>
              <a:rPr lang="en-US" sz="2353" dirty="0">
                <a:solidFill>
                  <a:schemeClr val="bg1"/>
                </a:solidFill>
              </a:rPr>
              <a:t>Romit Girdhar</a:t>
            </a:r>
          </a:p>
          <a:p>
            <a:pPr>
              <a:lnSpc>
                <a:spcPct val="90000"/>
              </a:lnSpc>
              <a:spcAft>
                <a:spcPts val="588"/>
              </a:spcAft>
            </a:pPr>
            <a:r>
              <a:rPr lang="en-US" sz="2353" dirty="0">
                <a:solidFill>
                  <a:schemeClr val="bg1"/>
                </a:solidFill>
                <a:hlinkClick r:id="rId3"/>
              </a:rPr>
              <a:t>Romit.Girdhar@Microsoft.com</a:t>
            </a:r>
            <a:endParaRPr lang="en-US" sz="2353" dirty="0">
              <a:solidFill>
                <a:schemeClr val="bg1"/>
              </a:solidFill>
            </a:endParaRPr>
          </a:p>
          <a:p>
            <a:pPr>
              <a:lnSpc>
                <a:spcPct val="90000"/>
              </a:lnSpc>
              <a:spcAft>
                <a:spcPts val="588"/>
              </a:spcAft>
            </a:pPr>
            <a:r>
              <a:rPr lang="en-US" sz="2353" dirty="0">
                <a:solidFill>
                  <a:schemeClr val="bg1"/>
                </a:solidFill>
              </a:rPr>
              <a:t>Software Engineer - TED</a:t>
            </a:r>
          </a:p>
          <a:p>
            <a:pPr>
              <a:lnSpc>
                <a:spcPct val="90000"/>
              </a:lnSpc>
              <a:spcAft>
                <a:spcPts val="588"/>
              </a:spcAft>
            </a:pPr>
            <a:endParaRPr lang="en-US" sz="2353" dirty="0">
              <a:solidFill>
                <a:schemeClr val="bg1"/>
              </a:solidFill>
            </a:endParaRPr>
          </a:p>
        </p:txBody>
      </p:sp>
    </p:spTree>
    <p:extLst>
      <p:ext uri="{BB962C8B-B14F-4D97-AF65-F5344CB8AC3E}">
        <p14:creationId xmlns:p14="http://schemas.microsoft.com/office/powerpoint/2010/main" val="4082292282"/>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939745"/>
            <a:ext cx="6470283" cy="5918255"/>
          </a:xfrm>
          <a:prstGeom prst="rect">
            <a:avLst/>
          </a:prstGeom>
        </p:spPr>
      </p:pic>
      <p:sp>
        <p:nvSpPr>
          <p:cNvPr id="6" name="Rectangle 5"/>
          <p:cNvSpPr/>
          <p:nvPr/>
        </p:nvSpPr>
        <p:spPr>
          <a:xfrm>
            <a:off x="1" y="0"/>
            <a:ext cx="12192000" cy="939747"/>
          </a:xfrm>
          <a:prstGeom prst="rect">
            <a:avLst/>
          </a:prstGeom>
          <a:solidFill>
            <a:srgbClr val="203864">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182880" rtlCol="0" anchor="ctr"/>
          <a:lstStyle/>
          <a:p>
            <a:pPr algn="r"/>
            <a:r>
              <a:rPr lang="en-US" sz="3600" dirty="0">
                <a:solidFill>
                  <a:schemeClr val="bg1"/>
                </a:solidFill>
              </a:rPr>
              <a:t>Ingestion</a:t>
            </a:r>
          </a:p>
        </p:txBody>
      </p:sp>
      <p:pic>
        <p:nvPicPr>
          <p:cNvPr id="7" name="Picture 6"/>
          <p:cNvPicPr>
            <a:picLocks noChangeAspect="1"/>
          </p:cNvPicPr>
          <p:nvPr/>
        </p:nvPicPr>
        <p:blipFill>
          <a:blip r:embed="rId3" cstate="hqprint">
            <a:biLevel thresh="25000"/>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tretch>
            <a:fillRect/>
          </a:stretch>
        </p:blipFill>
        <p:spPr>
          <a:xfrm>
            <a:off x="559957" y="70760"/>
            <a:ext cx="820337" cy="798225"/>
          </a:xfrm>
          <a:prstGeom prst="rect">
            <a:avLst/>
          </a:prstGeom>
        </p:spPr>
      </p:pic>
      <p:sp>
        <p:nvSpPr>
          <p:cNvPr id="8" name="TextBox 7"/>
          <p:cNvSpPr txBox="1"/>
          <p:nvPr/>
        </p:nvSpPr>
        <p:spPr>
          <a:xfrm>
            <a:off x="3200400" y="2151529"/>
            <a:ext cx="2998694" cy="1200329"/>
          </a:xfrm>
          <a:prstGeom prst="rect">
            <a:avLst/>
          </a:prstGeom>
          <a:noFill/>
        </p:spPr>
        <p:txBody>
          <a:bodyPr wrap="square" rtlCol="0">
            <a:spAutoFit/>
          </a:bodyPr>
          <a:lstStyle/>
          <a:p>
            <a:r>
              <a:rPr lang="en-US" sz="2400" i="1" dirty="0"/>
              <a:t>Data pushed to a broker for further processing</a:t>
            </a:r>
          </a:p>
        </p:txBody>
      </p:sp>
      <p:sp>
        <p:nvSpPr>
          <p:cNvPr id="9" name="TextBox 8"/>
          <p:cNvSpPr txBox="1"/>
          <p:nvPr/>
        </p:nvSpPr>
        <p:spPr>
          <a:xfrm>
            <a:off x="4683686" y="5204012"/>
            <a:ext cx="2476499" cy="1200329"/>
          </a:xfrm>
          <a:prstGeom prst="rect">
            <a:avLst/>
          </a:prstGeom>
          <a:noFill/>
        </p:spPr>
        <p:txBody>
          <a:bodyPr wrap="square" rtlCol="0">
            <a:spAutoFit/>
          </a:bodyPr>
          <a:lstStyle/>
          <a:p>
            <a:r>
              <a:rPr lang="en-US" sz="2400" i="1" dirty="0"/>
              <a:t>Data pushed to storage for further processing</a:t>
            </a:r>
          </a:p>
        </p:txBody>
      </p:sp>
      <p:cxnSp>
        <p:nvCxnSpPr>
          <p:cNvPr id="11" name="Straight Connector 10"/>
          <p:cNvCxnSpPr/>
          <p:nvPr/>
        </p:nvCxnSpPr>
        <p:spPr>
          <a:xfrm>
            <a:off x="6199094" y="1506071"/>
            <a:ext cx="0" cy="20977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373405" y="2049604"/>
            <a:ext cx="5750164" cy="461665"/>
          </a:xfrm>
          <a:prstGeom prst="rect">
            <a:avLst/>
          </a:prstGeom>
          <a:noFill/>
        </p:spPr>
        <p:txBody>
          <a:bodyPr wrap="square" rtlCol="0">
            <a:spAutoFit/>
          </a:bodyPr>
          <a:lstStyle/>
          <a:p>
            <a:r>
              <a:rPr lang="en-US" sz="2400" i="1" dirty="0"/>
              <a:t>Typically indicative of streaming approaches.</a:t>
            </a:r>
          </a:p>
        </p:txBody>
      </p:sp>
      <p:cxnSp>
        <p:nvCxnSpPr>
          <p:cNvPr id="13" name="Straight Connector 12"/>
          <p:cNvCxnSpPr/>
          <p:nvPr/>
        </p:nvCxnSpPr>
        <p:spPr>
          <a:xfrm>
            <a:off x="7247965" y="4643700"/>
            <a:ext cx="0" cy="20977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363222" y="4785661"/>
            <a:ext cx="4760347" cy="1938992"/>
          </a:xfrm>
          <a:prstGeom prst="rect">
            <a:avLst/>
          </a:prstGeom>
          <a:noFill/>
        </p:spPr>
        <p:txBody>
          <a:bodyPr wrap="square" rtlCol="0">
            <a:spAutoFit/>
          </a:bodyPr>
          <a:lstStyle/>
          <a:p>
            <a:r>
              <a:rPr lang="en-US" sz="2400" i="1" dirty="0"/>
              <a:t>Best alignment with many existing systems.</a:t>
            </a:r>
          </a:p>
          <a:p>
            <a:r>
              <a:rPr lang="en-US" sz="2400" i="1" dirty="0"/>
              <a:t>Use scheduled jobs to synchronize or move data.</a:t>
            </a:r>
          </a:p>
          <a:p>
            <a:r>
              <a:rPr lang="en-US" sz="2400" i="1" dirty="0"/>
              <a:t>Typical “batch” processing.</a:t>
            </a:r>
          </a:p>
        </p:txBody>
      </p:sp>
    </p:spTree>
    <p:extLst>
      <p:ext uri="{BB962C8B-B14F-4D97-AF65-F5344CB8AC3E}">
        <p14:creationId xmlns:p14="http://schemas.microsoft.com/office/powerpoint/2010/main" val="2073705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Ingestion Options</a:t>
            </a:r>
          </a:p>
        </p:txBody>
      </p:sp>
      <p:sp>
        <p:nvSpPr>
          <p:cNvPr id="3" name="Content Placeholder 2"/>
          <p:cNvSpPr>
            <a:spLocks noGrp="1"/>
          </p:cNvSpPr>
          <p:nvPr>
            <p:ph idx="1"/>
          </p:nvPr>
        </p:nvSpPr>
        <p:spPr/>
        <p:txBody>
          <a:bodyPr/>
          <a:lstStyle/>
          <a:p>
            <a:r>
              <a:rPr lang="en-US" dirty="0" err="1"/>
              <a:t>IoT</a:t>
            </a:r>
            <a:r>
              <a:rPr lang="en-US" dirty="0"/>
              <a:t> Hub</a:t>
            </a:r>
          </a:p>
          <a:p>
            <a:pPr lvl="1"/>
            <a:r>
              <a:rPr lang="en-US" dirty="0"/>
              <a:t>Bi-Directional Communication</a:t>
            </a:r>
          </a:p>
          <a:p>
            <a:r>
              <a:rPr lang="en-US" dirty="0"/>
              <a:t>Event Hub</a:t>
            </a:r>
          </a:p>
          <a:p>
            <a:pPr lvl="1"/>
            <a:r>
              <a:rPr lang="en-US" dirty="0"/>
              <a:t>Device to cloud mass ingestion</a:t>
            </a:r>
          </a:p>
          <a:p>
            <a:r>
              <a:rPr lang="en-US" dirty="0"/>
              <a:t>Service Bus</a:t>
            </a:r>
          </a:p>
          <a:p>
            <a:pPr lvl="1"/>
            <a:r>
              <a:rPr lang="en-US" dirty="0"/>
              <a:t>Complex filters and processing rules</a:t>
            </a:r>
          </a:p>
          <a:p>
            <a:r>
              <a:rPr lang="en-US" dirty="0"/>
              <a:t>Kafka</a:t>
            </a:r>
          </a:p>
          <a:p>
            <a:pPr lvl="1"/>
            <a:r>
              <a:rPr lang="en-US" dirty="0"/>
              <a:t>Common OSS integration</a:t>
            </a:r>
          </a:p>
        </p:txBody>
      </p:sp>
    </p:spTree>
    <p:extLst>
      <p:ext uri="{BB962C8B-B14F-4D97-AF65-F5344CB8AC3E}">
        <p14:creationId xmlns:p14="http://schemas.microsoft.com/office/powerpoint/2010/main" val="3187088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335371"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accent3"/>
                </a:solidFill>
              </a:rPr>
              <a:t>Ingestion</a:t>
            </a:r>
          </a:p>
        </p:txBody>
      </p:sp>
      <p:sp>
        <p:nvSpPr>
          <p:cNvPr id="4" name="Rectangle 3"/>
          <p:cNvSpPr/>
          <p:nvPr/>
        </p:nvSpPr>
        <p:spPr>
          <a:xfrm>
            <a:off x="1" y="5926014"/>
            <a:ext cx="12192000" cy="939747"/>
          </a:xfrm>
          <a:prstGeom prst="rect">
            <a:avLst/>
          </a:prstGeom>
          <a:solidFill>
            <a:srgbClr val="203864">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182880" rtlCol="0" anchor="ctr"/>
          <a:lstStyle/>
          <a:p>
            <a:pPr algn="r"/>
            <a:r>
              <a:rPr lang="en-US" sz="3600" dirty="0">
                <a:solidFill>
                  <a:schemeClr val="bg1"/>
                </a:solidFill>
              </a:rPr>
              <a:t>Modern Data Lifecycle</a:t>
            </a:r>
          </a:p>
        </p:txBody>
      </p:sp>
      <p:sp>
        <p:nvSpPr>
          <p:cNvPr id="6" name="Rectangle 5"/>
          <p:cNvSpPr/>
          <p:nvPr/>
        </p:nvSpPr>
        <p:spPr>
          <a:xfrm>
            <a:off x="3324756" y="44257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accent4">
                    <a:lumMod val="75000"/>
                  </a:schemeClr>
                </a:solidFill>
              </a:rPr>
              <a:t>Processing</a:t>
            </a:r>
          </a:p>
        </p:txBody>
      </p:sp>
      <p:sp>
        <p:nvSpPr>
          <p:cNvPr id="7" name="Rectangle 6"/>
          <p:cNvSpPr/>
          <p:nvPr/>
        </p:nvSpPr>
        <p:spPr>
          <a:xfrm>
            <a:off x="6314141"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accent3"/>
                </a:solidFill>
              </a:rPr>
              <a:t>Staging</a:t>
            </a:r>
          </a:p>
        </p:txBody>
      </p:sp>
      <p:sp>
        <p:nvSpPr>
          <p:cNvPr id="8" name="Rectangle 7"/>
          <p:cNvSpPr/>
          <p:nvPr/>
        </p:nvSpPr>
        <p:spPr>
          <a:xfrm>
            <a:off x="9319848"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a:solidFill>
                  <a:schemeClr val="accent3"/>
                </a:solidFill>
              </a:rPr>
              <a:t>Serving</a:t>
            </a:r>
            <a:endParaRPr lang="en-US" sz="3200" b="1" dirty="0">
              <a:solidFill>
                <a:schemeClr val="accent3"/>
              </a:solidFill>
            </a:endParaRPr>
          </a:p>
        </p:txBody>
      </p:sp>
      <p:pic>
        <p:nvPicPr>
          <p:cNvPr id="11" name="Picture 10"/>
          <p:cNvPicPr>
            <a:picLocks noChangeAspect="1"/>
          </p:cNvPicPr>
          <p:nvPr/>
        </p:nvPicPr>
        <p:blipFill>
          <a:blip r:embed="rId2" cstate="hqprint">
            <a:lum bright="70000" contrast="-70000"/>
            <a:extLst>
              <a:ext uri="{28A0092B-C50C-407E-A947-70E740481C1C}">
                <a14:useLocalDpi xmlns:a14="http://schemas.microsoft.com/office/drawing/2010/main"/>
              </a:ext>
            </a:extLst>
          </a:blip>
          <a:stretch>
            <a:fillRect/>
          </a:stretch>
        </p:blipFill>
        <p:spPr>
          <a:xfrm>
            <a:off x="9482505" y="1776777"/>
            <a:ext cx="2195145" cy="2548304"/>
          </a:xfrm>
          <a:prstGeom prst="rect">
            <a:avLst/>
          </a:prstGeom>
        </p:spPr>
      </p:pic>
      <p:pic>
        <p:nvPicPr>
          <p:cNvPr id="13" name="Picture 12"/>
          <p:cNvPicPr>
            <a:picLocks noChangeAspect="1"/>
          </p:cNvPicPr>
          <p:nvPr/>
        </p:nvPicPr>
        <p:blipFill>
          <a:blip r:embed="rId3" cstate="hqprint">
            <a:lum bright="70000" contrast="-70000"/>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tretch>
            <a:fillRect/>
          </a:stretch>
        </p:blipFill>
        <p:spPr>
          <a:xfrm>
            <a:off x="709524" y="2304320"/>
            <a:ext cx="1849716" cy="1799857"/>
          </a:xfrm>
          <a:prstGeom prst="rect">
            <a:avLst/>
          </a:prstGeom>
        </p:spPr>
      </p:pic>
      <p:pic>
        <p:nvPicPr>
          <p:cNvPr id="2" name="Picture 1"/>
          <p:cNvPicPr>
            <a:picLocks noChangeAspect="1"/>
          </p:cNvPicPr>
          <p:nvPr/>
        </p:nvPicPr>
        <p:blipFill>
          <a:blip r:embed="rId5" cstate="hqprint">
            <a:duotone>
              <a:schemeClr val="accent4">
                <a:shade val="45000"/>
                <a:satMod val="135000"/>
              </a:schemeClr>
              <a:prstClr val="white"/>
            </a:duotone>
            <a:extLst>
              <a:ext uri="{BEBA8EAE-BF5A-486C-A8C5-ECC9F3942E4B}">
                <a14:imgProps xmlns:a14="http://schemas.microsoft.com/office/drawing/2010/main">
                  <a14:imgLayer r:embed="rId6">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3565426" y="2128471"/>
            <a:ext cx="2071763" cy="1844917"/>
          </a:xfrm>
          <a:prstGeom prst="rect">
            <a:avLst/>
          </a:prstGeom>
        </p:spPr>
      </p:pic>
      <p:pic>
        <p:nvPicPr>
          <p:cNvPr id="3" name="Picture 2"/>
          <p:cNvPicPr>
            <a:picLocks noChangeAspect="1"/>
          </p:cNvPicPr>
          <p:nvPr/>
        </p:nvPicPr>
        <p:blipFill>
          <a:blip r:embed="rId7" cstate="hqprint">
            <a:lum bright="70000" contrast="-70000"/>
            <a:extLst>
              <a:ext uri="{28A0092B-C50C-407E-A947-70E740481C1C}">
                <a14:useLocalDpi xmlns:a14="http://schemas.microsoft.com/office/drawing/2010/main"/>
              </a:ext>
            </a:extLst>
          </a:blip>
          <a:stretch>
            <a:fillRect/>
          </a:stretch>
        </p:blipFill>
        <p:spPr>
          <a:xfrm>
            <a:off x="6797501" y="1776777"/>
            <a:ext cx="1586384" cy="2046670"/>
          </a:xfrm>
          <a:prstGeom prst="rect">
            <a:avLst/>
          </a:prstGeom>
        </p:spPr>
      </p:pic>
      <p:sp>
        <p:nvSpPr>
          <p:cNvPr id="12" name="Rectangle 11"/>
          <p:cNvSpPr/>
          <p:nvPr/>
        </p:nvSpPr>
        <p:spPr>
          <a:xfrm>
            <a:off x="3383284" y="1788374"/>
            <a:ext cx="2442992" cy="1569660"/>
          </a:xfrm>
          <a:prstGeom prst="rect">
            <a:avLst/>
          </a:prstGeom>
        </p:spPr>
        <p:txBody>
          <a:bodyPr wrap="square">
            <a:spAutoFit/>
          </a:bodyPr>
          <a:lstStyle/>
          <a:p>
            <a:pPr algn="ctr"/>
            <a:r>
              <a:rPr lang="en-US" sz="2400" b="1" dirty="0">
                <a:solidFill>
                  <a:schemeClr val="accent6">
                    <a:lumMod val="75000"/>
                  </a:schemeClr>
                </a:solidFill>
              </a:rPr>
              <a:t>Stream Analytics</a:t>
            </a:r>
          </a:p>
          <a:p>
            <a:pPr algn="ctr"/>
            <a:r>
              <a:rPr lang="en-US" sz="2400" b="1" dirty="0">
                <a:solidFill>
                  <a:schemeClr val="accent6">
                    <a:lumMod val="75000"/>
                  </a:schemeClr>
                </a:solidFill>
              </a:rPr>
              <a:t>Storm</a:t>
            </a:r>
          </a:p>
          <a:p>
            <a:pPr algn="ctr"/>
            <a:r>
              <a:rPr lang="en-US" sz="2400" b="1" dirty="0">
                <a:solidFill>
                  <a:schemeClr val="accent6">
                    <a:lumMod val="75000"/>
                  </a:schemeClr>
                </a:solidFill>
              </a:rPr>
              <a:t>Spark Streaming</a:t>
            </a:r>
          </a:p>
          <a:p>
            <a:pPr algn="ctr"/>
            <a:endParaRPr lang="en-US" sz="2400" b="1" dirty="0">
              <a:solidFill>
                <a:schemeClr val="accent6">
                  <a:lumMod val="75000"/>
                </a:schemeClr>
              </a:solidFill>
            </a:endParaRPr>
          </a:p>
        </p:txBody>
      </p:sp>
      <p:sp>
        <p:nvSpPr>
          <p:cNvPr id="17" name="Rectangle 16"/>
          <p:cNvSpPr/>
          <p:nvPr/>
        </p:nvSpPr>
        <p:spPr>
          <a:xfrm>
            <a:off x="362262" y="4485536"/>
            <a:ext cx="11545732" cy="1330622"/>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tx2"/>
                </a:solidFill>
              </a:rPr>
              <a:t>Enrichment and Curation</a:t>
            </a:r>
          </a:p>
        </p:txBody>
      </p:sp>
    </p:spTree>
    <p:extLst>
      <p:ext uri="{BB962C8B-B14F-4D97-AF65-F5344CB8AC3E}">
        <p14:creationId xmlns:p14="http://schemas.microsoft.com/office/powerpoint/2010/main" val="3816504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0"/>
            <a:ext cx="12192000" cy="939747"/>
          </a:xfrm>
          <a:prstGeom prst="rect">
            <a:avLst/>
          </a:prstGeom>
          <a:solidFill>
            <a:srgbClr val="203864">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182880" rtlCol="0" anchor="ctr"/>
          <a:lstStyle/>
          <a:p>
            <a:pPr algn="r"/>
            <a:r>
              <a:rPr lang="en-US" sz="3600" dirty="0">
                <a:solidFill>
                  <a:schemeClr val="bg1"/>
                </a:solidFill>
              </a:rPr>
              <a:t>Hot Path Processing</a:t>
            </a:r>
          </a:p>
        </p:txBody>
      </p:sp>
      <p:pic>
        <p:nvPicPr>
          <p:cNvPr id="5" name="Picture 4"/>
          <p:cNvPicPr>
            <a:picLocks noChangeAspect="1"/>
          </p:cNvPicPr>
          <p:nvPr/>
        </p:nvPicPr>
        <p:blipFill>
          <a:blip r:embed="rId2" cstate="hqprint">
            <a:biLevel thresh="25000"/>
            <a:extLst>
              <a:ext uri="{BEBA8EAE-BF5A-486C-A8C5-ECC9F3942E4B}">
                <a14:imgProps xmlns:a14="http://schemas.microsoft.com/office/drawing/2010/main">
                  <a14:imgLayer r:embed="rId3">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549566" y="107819"/>
            <a:ext cx="813143" cy="724108"/>
          </a:xfrm>
          <a:prstGeom prst="rect">
            <a:avLst/>
          </a:prstGeom>
        </p:spPr>
      </p:pic>
      <p:pic>
        <p:nvPicPr>
          <p:cNvPr id="6" name="Picture 5"/>
          <p:cNvPicPr>
            <a:picLocks noChangeAspect="1"/>
          </p:cNvPicPr>
          <p:nvPr/>
        </p:nvPicPr>
        <p:blipFill rotWithShape="1">
          <a:blip r:embed="rId4" cstate="hqprint">
            <a:extLst>
              <a:ext uri="{28A0092B-C50C-407E-A947-70E740481C1C}">
                <a14:useLocalDpi xmlns:a14="http://schemas.microsoft.com/office/drawing/2010/main"/>
              </a:ext>
            </a:extLst>
          </a:blip>
          <a:srcRect l="5562" b="45190"/>
          <a:stretch/>
        </p:blipFill>
        <p:spPr>
          <a:xfrm>
            <a:off x="0" y="939746"/>
            <a:ext cx="6668056" cy="3243783"/>
          </a:xfrm>
          <a:prstGeom prst="rect">
            <a:avLst/>
          </a:prstGeom>
        </p:spPr>
      </p:pic>
      <p:sp>
        <p:nvSpPr>
          <p:cNvPr id="7" name="TextBox 6"/>
          <p:cNvSpPr txBox="1"/>
          <p:nvPr/>
        </p:nvSpPr>
        <p:spPr>
          <a:xfrm>
            <a:off x="4014504" y="2147505"/>
            <a:ext cx="2245659" cy="923330"/>
          </a:xfrm>
          <a:prstGeom prst="rect">
            <a:avLst/>
          </a:prstGeom>
          <a:noFill/>
        </p:spPr>
        <p:txBody>
          <a:bodyPr wrap="square" rtlCol="0">
            <a:spAutoFit/>
          </a:bodyPr>
          <a:lstStyle/>
          <a:p>
            <a:r>
              <a:rPr lang="en-US" i="1" dirty="0"/>
              <a:t>Multiple processing ”instances” can work off of the broker.</a:t>
            </a:r>
          </a:p>
        </p:txBody>
      </p:sp>
      <p:cxnSp>
        <p:nvCxnSpPr>
          <p:cNvPr id="8" name="Straight Connector 7"/>
          <p:cNvCxnSpPr/>
          <p:nvPr/>
        </p:nvCxnSpPr>
        <p:spPr>
          <a:xfrm>
            <a:off x="6580093" y="1560300"/>
            <a:ext cx="0" cy="20977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075753" y="2009005"/>
            <a:ext cx="4935429" cy="1200329"/>
          </a:xfrm>
          <a:prstGeom prst="rect">
            <a:avLst/>
          </a:prstGeom>
          <a:noFill/>
        </p:spPr>
        <p:txBody>
          <a:bodyPr wrap="square" rtlCol="0">
            <a:spAutoFit/>
          </a:bodyPr>
          <a:lstStyle/>
          <a:p>
            <a:r>
              <a:rPr lang="en-US" i="1" dirty="0"/>
              <a:t>Must think about the end use:</a:t>
            </a:r>
          </a:p>
          <a:p>
            <a:pPr marL="285750" indent="-285750">
              <a:buFontTx/>
              <a:buChar char="-"/>
            </a:pPr>
            <a:r>
              <a:rPr lang="en-US" i="1" dirty="0"/>
              <a:t>Indexing for operational dashboards</a:t>
            </a:r>
          </a:p>
          <a:p>
            <a:pPr marL="285750" indent="-285750">
              <a:buFontTx/>
              <a:buChar char="-"/>
            </a:pPr>
            <a:r>
              <a:rPr lang="en-US" i="1" dirty="0"/>
              <a:t>Transformation/Curation for persistence</a:t>
            </a:r>
          </a:p>
          <a:p>
            <a:pPr marL="285750" indent="-285750">
              <a:buFontTx/>
              <a:buChar char="-"/>
            </a:pPr>
            <a:r>
              <a:rPr lang="en-US" i="1" dirty="0"/>
              <a:t>Spooling to an alternate store</a:t>
            </a:r>
          </a:p>
        </p:txBody>
      </p:sp>
    </p:spTree>
    <p:extLst>
      <p:ext uri="{BB962C8B-B14F-4D97-AF65-F5344CB8AC3E}">
        <p14:creationId xmlns:p14="http://schemas.microsoft.com/office/powerpoint/2010/main" val="1650772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424183" y="1632182"/>
            <a:ext cx="6990287" cy="4908726"/>
          </a:xfrm>
          <a:prstGeom prst="rect">
            <a:avLst/>
          </a:prstGeom>
          <a:noFill/>
          <a:ln>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40"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 name="Title 1"/>
          <p:cNvSpPr>
            <a:spLocks noGrp="1"/>
          </p:cNvSpPr>
          <p:nvPr>
            <p:ph type="title" idx="4294967295"/>
          </p:nvPr>
        </p:nvSpPr>
        <p:spPr>
          <a:xfrm>
            <a:off x="387350" y="496667"/>
            <a:ext cx="11652250" cy="609600"/>
          </a:xfrm>
        </p:spPr>
        <p:txBody>
          <a:bodyPr>
            <a:normAutofit fontScale="90000"/>
          </a:bodyPr>
          <a:lstStyle/>
          <a:p>
            <a:r>
              <a:rPr lang="en-US" dirty="0">
                <a:solidFill>
                  <a:schemeClr val="tx1"/>
                </a:solidFill>
              </a:rPr>
              <a:t>Azure Stream Analytics</a:t>
            </a:r>
            <a:br>
              <a:rPr lang="en-US" dirty="0">
                <a:solidFill>
                  <a:schemeClr val="tx1"/>
                </a:solidFill>
              </a:rPr>
            </a:br>
            <a:r>
              <a:rPr lang="en-US" dirty="0">
                <a:solidFill>
                  <a:schemeClr val="tx1"/>
                </a:solidFill>
              </a:rPr>
              <a:t>End-to-End Architecture Overview</a:t>
            </a:r>
          </a:p>
        </p:txBody>
      </p:sp>
      <p:sp>
        <p:nvSpPr>
          <p:cNvPr id="46" name="Rectangle 45"/>
          <p:cNvSpPr/>
          <p:nvPr/>
        </p:nvSpPr>
        <p:spPr bwMode="auto">
          <a:xfrm>
            <a:off x="3053323" y="3101572"/>
            <a:ext cx="1645258" cy="1422906"/>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9" tIns="45691" rIns="45691" bIns="91379" numCol="1" spcCol="0" rtlCol="0" fromWordArt="0" anchor="t" anchorCtr="0" forceAA="0" compatLnSpc="1">
            <a:prstTxWarp prst="textNoShape">
              <a:avLst/>
            </a:prstTxWarp>
            <a:noAutofit/>
          </a:bodyPr>
          <a:lstStyle/>
          <a:p>
            <a:pPr defTabSz="913387" fontAlgn="base">
              <a:spcBef>
                <a:spcPct val="0"/>
              </a:spcBef>
              <a:spcAft>
                <a:spcPct val="0"/>
              </a:spcAft>
            </a:pPr>
            <a:r>
              <a:rPr lang="en-US" sz="1836" dirty="0">
                <a:solidFill>
                  <a:srgbClr val="FFFFFF"/>
                </a:solidFill>
                <a:latin typeface="Segoe UI Light"/>
                <a:ea typeface="Segoe UI" pitchFamily="34" charset="0"/>
                <a:cs typeface="Segoe UI" pitchFamily="34" charset="0"/>
              </a:rPr>
              <a:t>Event Inputs</a:t>
            </a:r>
            <a:endParaRPr lang="en-US" sz="1200" dirty="0">
              <a:solidFill>
                <a:srgbClr val="FFFFFF"/>
              </a:solidFill>
              <a:latin typeface="Segoe UI Light"/>
              <a:ea typeface="Segoe UI" pitchFamily="34" charset="0"/>
              <a:cs typeface="Segoe UI" pitchFamily="34" charset="0"/>
            </a:endParaRPr>
          </a:p>
          <a:p>
            <a:pPr marL="171368" indent="-171368" defTabSz="913387" fontAlgn="base">
              <a:spcBef>
                <a:spcPct val="0"/>
              </a:spcBef>
              <a:spcAft>
                <a:spcPct val="0"/>
              </a:spcAft>
              <a:buFontTx/>
              <a:buChar char="-"/>
            </a:pPr>
            <a:r>
              <a:rPr lang="en-US" sz="1200" dirty="0">
                <a:solidFill>
                  <a:srgbClr val="FFFFFF"/>
                </a:solidFill>
                <a:ea typeface="Segoe UI" pitchFamily="34" charset="0"/>
                <a:cs typeface="Segoe UI" pitchFamily="34" charset="0"/>
              </a:rPr>
              <a:t>Event Hub</a:t>
            </a:r>
          </a:p>
          <a:p>
            <a:pPr marL="171368" indent="-171368" defTabSz="913387" fontAlgn="base">
              <a:spcBef>
                <a:spcPct val="0"/>
              </a:spcBef>
              <a:spcAft>
                <a:spcPct val="0"/>
              </a:spcAft>
              <a:buFontTx/>
              <a:buChar char="-"/>
            </a:pPr>
            <a:r>
              <a:rPr lang="en-US" sz="1200" dirty="0" err="1">
                <a:solidFill>
                  <a:srgbClr val="FFFFFF"/>
                </a:solidFill>
                <a:ea typeface="Segoe UI" pitchFamily="34" charset="0"/>
                <a:cs typeface="Segoe UI" pitchFamily="34" charset="0"/>
              </a:rPr>
              <a:t>IoT</a:t>
            </a:r>
            <a:r>
              <a:rPr lang="en-US" sz="1200" dirty="0">
                <a:solidFill>
                  <a:srgbClr val="FFFFFF"/>
                </a:solidFill>
                <a:ea typeface="Segoe UI" pitchFamily="34" charset="0"/>
                <a:cs typeface="Segoe UI" pitchFamily="34" charset="0"/>
              </a:rPr>
              <a:t> Hub</a:t>
            </a:r>
          </a:p>
          <a:p>
            <a:pPr marL="171368" indent="-171368" defTabSz="913387" fontAlgn="base">
              <a:spcBef>
                <a:spcPct val="0"/>
              </a:spcBef>
              <a:spcAft>
                <a:spcPct val="0"/>
              </a:spcAft>
              <a:buFontTx/>
              <a:buChar char="-"/>
            </a:pPr>
            <a:r>
              <a:rPr lang="en-US" sz="1200" dirty="0">
                <a:solidFill>
                  <a:srgbClr val="FFFFFF"/>
                </a:solidFill>
                <a:ea typeface="Segoe UI" pitchFamily="34" charset="0"/>
                <a:cs typeface="Segoe UI" pitchFamily="34" charset="0"/>
              </a:rPr>
              <a:t>Azure Blob</a:t>
            </a:r>
          </a:p>
        </p:txBody>
      </p:sp>
      <p:sp>
        <p:nvSpPr>
          <p:cNvPr id="47" name="Rectangle 46"/>
          <p:cNvSpPr/>
          <p:nvPr/>
        </p:nvSpPr>
        <p:spPr bwMode="auto">
          <a:xfrm>
            <a:off x="5205149" y="2418407"/>
            <a:ext cx="1645258" cy="3898452"/>
          </a:xfrm>
          <a:prstGeom prst="rect">
            <a:avLst/>
          </a:prstGeom>
          <a:solidFill>
            <a:schemeClr val="accent6">
              <a:lumMod val="75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9" tIns="45691" rIns="45691" bIns="91379" numCol="1" spcCol="0" rtlCol="0" fromWordArt="0" anchor="t" anchorCtr="0" forceAA="0" compatLnSpc="1">
            <a:prstTxWarp prst="textNoShape">
              <a:avLst/>
            </a:prstTxWarp>
            <a:noAutofit/>
          </a:bodyPr>
          <a:lstStyle/>
          <a:p>
            <a:r>
              <a:rPr lang="en-US" sz="1836" b="1" dirty="0">
                <a:solidFill>
                  <a:srgbClr val="FFFFFF"/>
                </a:solidFill>
                <a:latin typeface="Segoe UI Light"/>
                <a:ea typeface="Segoe UI" pitchFamily="34" charset="0"/>
                <a:cs typeface="Segoe UI" pitchFamily="34" charset="0"/>
              </a:rPr>
              <a:t>Transform</a:t>
            </a:r>
            <a:endParaRPr lang="en-US" sz="1200" b="1" dirty="0">
              <a:solidFill>
                <a:srgbClr val="FFFFFF"/>
              </a:solidFill>
              <a:latin typeface="Segoe UI Light"/>
              <a:ea typeface="Segoe UI" pitchFamily="34" charset="0"/>
              <a:cs typeface="Segoe UI" pitchFamily="34" charset="0"/>
            </a:endParaRPr>
          </a:p>
          <a:p>
            <a:pPr marL="171368" indent="-171368">
              <a:buFontTx/>
              <a:buChar char="-"/>
            </a:pPr>
            <a:r>
              <a:rPr lang="en-US" sz="1200" dirty="0">
                <a:solidFill>
                  <a:srgbClr val="FFFFFF"/>
                </a:solidFill>
                <a:ea typeface="Segoe UI" pitchFamily="34" charset="0"/>
                <a:cs typeface="Segoe UI" pitchFamily="34" charset="0"/>
              </a:rPr>
              <a:t>Temporal joins</a:t>
            </a:r>
          </a:p>
          <a:p>
            <a:pPr marL="171368" indent="-171368">
              <a:buFontTx/>
              <a:buChar char="-"/>
            </a:pPr>
            <a:r>
              <a:rPr lang="en-US" sz="1200" dirty="0">
                <a:solidFill>
                  <a:srgbClr val="FFFFFF"/>
                </a:solidFill>
                <a:ea typeface="Segoe UI" pitchFamily="34" charset="0"/>
                <a:cs typeface="Segoe UI" pitchFamily="34" charset="0"/>
              </a:rPr>
              <a:t>Filter</a:t>
            </a:r>
          </a:p>
          <a:p>
            <a:pPr marL="171368" indent="-171368">
              <a:buFontTx/>
              <a:buChar char="-"/>
            </a:pPr>
            <a:r>
              <a:rPr lang="en-US" sz="1200" dirty="0">
                <a:solidFill>
                  <a:srgbClr val="FFFFFF"/>
                </a:solidFill>
                <a:ea typeface="Segoe UI" pitchFamily="34" charset="0"/>
                <a:cs typeface="Segoe UI" pitchFamily="34" charset="0"/>
              </a:rPr>
              <a:t>Aggregates</a:t>
            </a:r>
          </a:p>
          <a:p>
            <a:pPr marL="171368" indent="-171368">
              <a:buFontTx/>
              <a:buChar char="-"/>
            </a:pPr>
            <a:r>
              <a:rPr lang="en-US" sz="1200" dirty="0">
                <a:solidFill>
                  <a:srgbClr val="FFFFFF"/>
                </a:solidFill>
                <a:ea typeface="Segoe UI" pitchFamily="34" charset="0"/>
                <a:cs typeface="Segoe UI" pitchFamily="34" charset="0"/>
              </a:rPr>
              <a:t>Projections</a:t>
            </a:r>
          </a:p>
          <a:p>
            <a:pPr marL="171368" indent="-171368">
              <a:buFontTx/>
              <a:buChar char="-"/>
            </a:pPr>
            <a:r>
              <a:rPr lang="en-US" sz="1200" dirty="0">
                <a:solidFill>
                  <a:srgbClr val="FFFFFF"/>
                </a:solidFill>
                <a:ea typeface="Segoe UI" pitchFamily="34" charset="0"/>
                <a:cs typeface="Segoe UI" pitchFamily="34" charset="0"/>
              </a:rPr>
              <a:t>Windows</a:t>
            </a:r>
          </a:p>
          <a:p>
            <a:pPr marL="171368" indent="-171368">
              <a:buFontTx/>
              <a:buChar char="-"/>
            </a:pPr>
            <a:r>
              <a:rPr lang="en-US" sz="1200" dirty="0">
                <a:solidFill>
                  <a:srgbClr val="FFFFFF"/>
                </a:solidFill>
                <a:ea typeface="Segoe UI" pitchFamily="34" charset="0"/>
                <a:cs typeface="Segoe UI" pitchFamily="34" charset="0"/>
              </a:rPr>
              <a:t>Etc.</a:t>
            </a:r>
          </a:p>
          <a:p>
            <a:endParaRPr lang="en-US" sz="1200" dirty="0">
              <a:solidFill>
                <a:srgbClr val="FFFFFF"/>
              </a:solidFill>
              <a:ea typeface="Segoe UI" pitchFamily="34" charset="0"/>
              <a:cs typeface="Segoe UI" pitchFamily="34" charset="0"/>
            </a:endParaRPr>
          </a:p>
          <a:p>
            <a:r>
              <a:rPr lang="en-US" sz="1836" b="1" dirty="0">
                <a:solidFill>
                  <a:srgbClr val="FFFFFF"/>
                </a:solidFill>
                <a:latin typeface="Segoe UI Light"/>
                <a:ea typeface="Segoe UI" pitchFamily="34" charset="0"/>
                <a:cs typeface="Segoe UI" pitchFamily="34" charset="0"/>
              </a:rPr>
              <a:t>Enrich</a:t>
            </a:r>
            <a:endParaRPr lang="en-US" sz="1200" b="1" dirty="0">
              <a:solidFill>
                <a:srgbClr val="FFFFFF"/>
              </a:solidFill>
              <a:latin typeface="Segoe UI Light"/>
              <a:ea typeface="Segoe UI" pitchFamily="34" charset="0"/>
              <a:cs typeface="Segoe UI" pitchFamily="34" charset="0"/>
            </a:endParaRPr>
          </a:p>
          <a:p>
            <a:endParaRPr lang="en-US" sz="1200" dirty="0">
              <a:solidFill>
                <a:srgbClr val="FFFFFF"/>
              </a:solidFill>
              <a:ea typeface="Segoe UI" pitchFamily="34" charset="0"/>
              <a:cs typeface="Segoe UI" pitchFamily="34" charset="0"/>
            </a:endParaRPr>
          </a:p>
          <a:p>
            <a:r>
              <a:rPr lang="en-US" sz="1836" b="1" dirty="0">
                <a:solidFill>
                  <a:srgbClr val="FFFFFF"/>
                </a:solidFill>
                <a:latin typeface="Segoe UI Light"/>
                <a:ea typeface="Segoe UI" pitchFamily="34" charset="0"/>
                <a:cs typeface="Segoe UI" pitchFamily="34" charset="0"/>
              </a:rPr>
              <a:t>Correlate</a:t>
            </a:r>
            <a:endParaRPr lang="en-US" sz="1200" b="1" dirty="0">
              <a:solidFill>
                <a:srgbClr val="FFFFFF"/>
              </a:solidFill>
              <a:latin typeface="Segoe UI Light"/>
              <a:ea typeface="Segoe UI" pitchFamily="34" charset="0"/>
              <a:cs typeface="Segoe UI" pitchFamily="34" charset="0"/>
            </a:endParaRPr>
          </a:p>
          <a:p>
            <a:endParaRPr lang="en-US" sz="1200" b="1" dirty="0">
              <a:solidFill>
                <a:srgbClr val="FFFFFF"/>
              </a:solidFill>
              <a:ea typeface="Segoe UI" pitchFamily="34" charset="0"/>
              <a:cs typeface="Segoe UI" pitchFamily="34" charset="0"/>
            </a:endParaRPr>
          </a:p>
          <a:p>
            <a:endParaRPr lang="en-US" sz="1200" dirty="0">
              <a:solidFill>
                <a:srgbClr val="FFFFFF"/>
              </a:solidFill>
              <a:ea typeface="Segoe UI" pitchFamily="34" charset="0"/>
              <a:cs typeface="Segoe UI" pitchFamily="34" charset="0"/>
            </a:endParaRPr>
          </a:p>
          <a:p>
            <a:endParaRPr lang="en-US" sz="1200" dirty="0">
              <a:solidFill>
                <a:srgbClr val="FFFFFF"/>
              </a:solidFill>
              <a:ea typeface="Segoe UI" pitchFamily="34" charset="0"/>
              <a:cs typeface="Segoe UI" pitchFamily="34" charset="0"/>
            </a:endParaRPr>
          </a:p>
          <a:p>
            <a:endParaRPr lang="en-US" sz="1200" dirty="0">
              <a:solidFill>
                <a:srgbClr val="FFFFFF"/>
              </a:solidFill>
              <a:ea typeface="Segoe UI" pitchFamily="34" charset="0"/>
              <a:cs typeface="Segoe UI" pitchFamily="34" charset="0"/>
            </a:endParaRPr>
          </a:p>
        </p:txBody>
      </p:sp>
      <p:grpSp>
        <p:nvGrpSpPr>
          <p:cNvPr id="52" name="Group 51"/>
          <p:cNvGrpSpPr/>
          <p:nvPr/>
        </p:nvGrpSpPr>
        <p:grpSpPr>
          <a:xfrm>
            <a:off x="607855" y="3153430"/>
            <a:ext cx="1371047" cy="1371047"/>
            <a:chOff x="751136" y="3525713"/>
            <a:chExt cx="1371600" cy="1371600"/>
          </a:xfrm>
        </p:grpSpPr>
        <p:sp>
          <p:nvSpPr>
            <p:cNvPr id="128" name="Rectangle 127"/>
            <p:cNvSpPr/>
            <p:nvPr/>
          </p:nvSpPr>
          <p:spPr bwMode="auto">
            <a:xfrm>
              <a:off x="751136" y="3525713"/>
              <a:ext cx="1371600" cy="1371600"/>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661" fontAlgn="base">
                <a:spcBef>
                  <a:spcPct val="0"/>
                </a:spcBef>
                <a:spcAft>
                  <a:spcPct val="0"/>
                </a:spcAft>
              </a:pPr>
              <a:endParaRPr lang="en-US" sz="1999" dirty="0">
                <a:gradFill>
                  <a:gsLst>
                    <a:gs pos="0">
                      <a:srgbClr val="FFFFFF"/>
                    </a:gs>
                    <a:gs pos="100000">
                      <a:srgbClr val="FFFFFF"/>
                    </a:gs>
                  </a:gsLst>
                  <a:lin ang="5400000" scaled="0"/>
                </a:gradFill>
              </a:endParaRPr>
            </a:p>
          </p:txBody>
        </p:sp>
        <p:sp>
          <p:nvSpPr>
            <p:cNvPr id="9" name="Freeform 62"/>
            <p:cNvSpPr>
              <a:spLocks noEditPoints="1"/>
            </p:cNvSpPr>
            <p:nvPr/>
          </p:nvSpPr>
          <p:spPr bwMode="black">
            <a:xfrm>
              <a:off x="924989" y="4347749"/>
              <a:ext cx="395988" cy="395885"/>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251" tIns="41125" rIns="82251" bIns="41125" numCol="1" anchor="t" anchorCtr="0" compatLnSpc="1">
              <a:prstTxWarp prst="textNoShape">
                <a:avLst/>
              </a:prstTxWarp>
            </a:bodyPr>
            <a:lstStyle/>
            <a:p>
              <a:endParaRPr lang="en-US" sz="1600">
                <a:solidFill>
                  <a:srgbClr val="000000"/>
                </a:solidFill>
              </a:endParaRPr>
            </a:p>
          </p:txBody>
        </p:sp>
        <p:sp>
          <p:nvSpPr>
            <p:cNvPr id="10" name="Freeform 127"/>
            <p:cNvSpPr>
              <a:spLocks noEditPoints="1"/>
            </p:cNvSpPr>
            <p:nvPr/>
          </p:nvSpPr>
          <p:spPr bwMode="black">
            <a:xfrm>
              <a:off x="1522600" y="3773315"/>
              <a:ext cx="400584" cy="326284"/>
            </a:xfrm>
            <a:custGeom>
              <a:avLst/>
              <a:gdLst>
                <a:gd name="T0" fmla="*/ 72 w 75"/>
                <a:gd name="T1" fmla="*/ 23 h 61"/>
                <a:gd name="T2" fmla="*/ 71 w 75"/>
                <a:gd name="T3" fmla="*/ 22 h 61"/>
                <a:gd name="T4" fmla="*/ 63 w 75"/>
                <a:gd name="T5" fmla="*/ 3 h 61"/>
                <a:gd name="T6" fmla="*/ 59 w 75"/>
                <a:gd name="T7" fmla="*/ 0 h 61"/>
                <a:gd name="T8" fmla="*/ 16 w 75"/>
                <a:gd name="T9" fmla="*/ 0 h 61"/>
                <a:gd name="T10" fmla="*/ 13 w 75"/>
                <a:gd name="T11" fmla="*/ 3 h 61"/>
                <a:gd name="T12" fmla="*/ 4 w 75"/>
                <a:gd name="T13" fmla="*/ 23 h 61"/>
                <a:gd name="T14" fmla="*/ 0 w 75"/>
                <a:gd name="T15" fmla="*/ 28 h 61"/>
                <a:gd name="T16" fmla="*/ 0 w 75"/>
                <a:gd name="T17" fmla="*/ 45 h 61"/>
                <a:gd name="T18" fmla="*/ 5 w 75"/>
                <a:gd name="T19" fmla="*/ 50 h 61"/>
                <a:gd name="T20" fmla="*/ 10 w 75"/>
                <a:gd name="T21" fmla="*/ 50 h 61"/>
                <a:gd name="T22" fmla="*/ 10 w 75"/>
                <a:gd name="T23" fmla="*/ 56 h 61"/>
                <a:gd name="T24" fmla="*/ 14 w 75"/>
                <a:gd name="T25" fmla="*/ 61 h 61"/>
                <a:gd name="T26" fmla="*/ 19 w 75"/>
                <a:gd name="T27" fmla="*/ 56 h 61"/>
                <a:gd name="T28" fmla="*/ 19 w 75"/>
                <a:gd name="T29" fmla="*/ 50 h 61"/>
                <a:gd name="T30" fmla="*/ 56 w 75"/>
                <a:gd name="T31" fmla="*/ 50 h 61"/>
                <a:gd name="T32" fmla="*/ 56 w 75"/>
                <a:gd name="T33" fmla="*/ 56 h 61"/>
                <a:gd name="T34" fmla="*/ 61 w 75"/>
                <a:gd name="T35" fmla="*/ 61 h 61"/>
                <a:gd name="T36" fmla="*/ 66 w 75"/>
                <a:gd name="T37" fmla="*/ 56 h 61"/>
                <a:gd name="T38" fmla="*/ 66 w 75"/>
                <a:gd name="T39" fmla="*/ 50 h 61"/>
                <a:gd name="T40" fmla="*/ 70 w 75"/>
                <a:gd name="T41" fmla="*/ 50 h 61"/>
                <a:gd name="T42" fmla="*/ 75 w 75"/>
                <a:gd name="T43" fmla="*/ 45 h 61"/>
                <a:gd name="T44" fmla="*/ 75 w 75"/>
                <a:gd name="T45" fmla="*/ 28 h 61"/>
                <a:gd name="T46" fmla="*/ 72 w 75"/>
                <a:gd name="T47" fmla="*/ 23 h 61"/>
                <a:gd name="T48" fmla="*/ 18 w 75"/>
                <a:gd name="T49" fmla="*/ 8 h 61"/>
                <a:gd name="T50" fmla="*/ 57 w 75"/>
                <a:gd name="T51" fmla="*/ 8 h 61"/>
                <a:gd name="T52" fmla="*/ 62 w 75"/>
                <a:gd name="T53" fmla="*/ 20 h 61"/>
                <a:gd name="T54" fmla="*/ 13 w 75"/>
                <a:gd name="T55" fmla="*/ 20 h 61"/>
                <a:gd name="T56" fmla="*/ 18 w 75"/>
                <a:gd name="T57" fmla="*/ 8 h 61"/>
                <a:gd name="T58" fmla="*/ 14 w 75"/>
                <a:gd name="T59" fmla="*/ 38 h 61"/>
                <a:gd name="T60" fmla="*/ 9 w 75"/>
                <a:gd name="T61" fmla="*/ 33 h 61"/>
                <a:gd name="T62" fmla="*/ 14 w 75"/>
                <a:gd name="T63" fmla="*/ 28 h 61"/>
                <a:gd name="T64" fmla="*/ 19 w 75"/>
                <a:gd name="T65" fmla="*/ 33 h 61"/>
                <a:gd name="T66" fmla="*/ 14 w 75"/>
                <a:gd name="T67" fmla="*/ 38 h 61"/>
                <a:gd name="T68" fmla="*/ 61 w 75"/>
                <a:gd name="T69" fmla="*/ 38 h 61"/>
                <a:gd name="T70" fmla="*/ 56 w 75"/>
                <a:gd name="T71" fmla="*/ 33 h 61"/>
                <a:gd name="T72" fmla="*/ 61 w 75"/>
                <a:gd name="T73" fmla="*/ 28 h 61"/>
                <a:gd name="T74" fmla="*/ 67 w 75"/>
                <a:gd name="T75" fmla="*/ 33 h 61"/>
                <a:gd name="T76" fmla="*/ 61 w 75"/>
                <a:gd name="T77"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 h="61">
                  <a:moveTo>
                    <a:pt x="72" y="23"/>
                  </a:moveTo>
                  <a:cubicBezTo>
                    <a:pt x="72" y="22"/>
                    <a:pt x="71" y="22"/>
                    <a:pt x="71" y="22"/>
                  </a:cubicBezTo>
                  <a:cubicBezTo>
                    <a:pt x="63" y="3"/>
                    <a:pt x="63" y="3"/>
                    <a:pt x="63" y="3"/>
                  </a:cubicBezTo>
                  <a:cubicBezTo>
                    <a:pt x="62" y="1"/>
                    <a:pt x="61" y="0"/>
                    <a:pt x="59" y="0"/>
                  </a:cubicBezTo>
                  <a:cubicBezTo>
                    <a:pt x="16" y="0"/>
                    <a:pt x="16" y="0"/>
                    <a:pt x="16" y="0"/>
                  </a:cubicBezTo>
                  <a:cubicBezTo>
                    <a:pt x="14" y="0"/>
                    <a:pt x="13" y="1"/>
                    <a:pt x="13" y="3"/>
                  </a:cubicBezTo>
                  <a:cubicBezTo>
                    <a:pt x="4" y="23"/>
                    <a:pt x="4" y="23"/>
                    <a:pt x="4" y="23"/>
                  </a:cubicBezTo>
                  <a:cubicBezTo>
                    <a:pt x="2" y="23"/>
                    <a:pt x="0" y="25"/>
                    <a:pt x="0" y="28"/>
                  </a:cubicBezTo>
                  <a:cubicBezTo>
                    <a:pt x="0" y="45"/>
                    <a:pt x="0" y="45"/>
                    <a:pt x="0" y="45"/>
                  </a:cubicBezTo>
                  <a:cubicBezTo>
                    <a:pt x="0" y="48"/>
                    <a:pt x="2" y="50"/>
                    <a:pt x="5" y="50"/>
                  </a:cubicBezTo>
                  <a:cubicBezTo>
                    <a:pt x="10" y="50"/>
                    <a:pt x="10" y="50"/>
                    <a:pt x="10" y="50"/>
                  </a:cubicBezTo>
                  <a:cubicBezTo>
                    <a:pt x="10" y="56"/>
                    <a:pt x="10" y="56"/>
                    <a:pt x="10" y="56"/>
                  </a:cubicBezTo>
                  <a:cubicBezTo>
                    <a:pt x="10" y="59"/>
                    <a:pt x="12" y="61"/>
                    <a:pt x="14" y="61"/>
                  </a:cubicBezTo>
                  <a:cubicBezTo>
                    <a:pt x="17" y="61"/>
                    <a:pt x="19" y="59"/>
                    <a:pt x="19" y="56"/>
                  </a:cubicBezTo>
                  <a:cubicBezTo>
                    <a:pt x="19" y="50"/>
                    <a:pt x="19" y="50"/>
                    <a:pt x="19" y="50"/>
                  </a:cubicBezTo>
                  <a:cubicBezTo>
                    <a:pt x="56" y="50"/>
                    <a:pt x="56" y="50"/>
                    <a:pt x="56" y="50"/>
                  </a:cubicBezTo>
                  <a:cubicBezTo>
                    <a:pt x="56" y="56"/>
                    <a:pt x="56" y="56"/>
                    <a:pt x="56" y="56"/>
                  </a:cubicBezTo>
                  <a:cubicBezTo>
                    <a:pt x="56" y="59"/>
                    <a:pt x="58" y="61"/>
                    <a:pt x="61" y="61"/>
                  </a:cubicBezTo>
                  <a:cubicBezTo>
                    <a:pt x="64" y="61"/>
                    <a:pt x="66" y="59"/>
                    <a:pt x="66" y="56"/>
                  </a:cubicBezTo>
                  <a:cubicBezTo>
                    <a:pt x="66" y="50"/>
                    <a:pt x="66" y="50"/>
                    <a:pt x="66" y="50"/>
                  </a:cubicBezTo>
                  <a:cubicBezTo>
                    <a:pt x="70" y="50"/>
                    <a:pt x="70" y="50"/>
                    <a:pt x="70" y="50"/>
                  </a:cubicBezTo>
                  <a:cubicBezTo>
                    <a:pt x="73" y="50"/>
                    <a:pt x="75" y="48"/>
                    <a:pt x="75" y="45"/>
                  </a:cubicBezTo>
                  <a:cubicBezTo>
                    <a:pt x="75" y="28"/>
                    <a:pt x="75" y="28"/>
                    <a:pt x="75" y="28"/>
                  </a:cubicBezTo>
                  <a:cubicBezTo>
                    <a:pt x="75" y="25"/>
                    <a:pt x="74" y="23"/>
                    <a:pt x="72" y="23"/>
                  </a:cubicBezTo>
                  <a:close/>
                  <a:moveTo>
                    <a:pt x="18" y="8"/>
                  </a:moveTo>
                  <a:cubicBezTo>
                    <a:pt x="57" y="8"/>
                    <a:pt x="57" y="8"/>
                    <a:pt x="57" y="8"/>
                  </a:cubicBezTo>
                  <a:cubicBezTo>
                    <a:pt x="62" y="20"/>
                    <a:pt x="62" y="20"/>
                    <a:pt x="62" y="20"/>
                  </a:cubicBezTo>
                  <a:cubicBezTo>
                    <a:pt x="13" y="20"/>
                    <a:pt x="13" y="20"/>
                    <a:pt x="13" y="20"/>
                  </a:cubicBezTo>
                  <a:lnTo>
                    <a:pt x="18" y="8"/>
                  </a:lnTo>
                  <a:close/>
                  <a:moveTo>
                    <a:pt x="14" y="38"/>
                  </a:moveTo>
                  <a:cubicBezTo>
                    <a:pt x="11" y="38"/>
                    <a:pt x="9" y="36"/>
                    <a:pt x="9" y="33"/>
                  </a:cubicBezTo>
                  <a:cubicBezTo>
                    <a:pt x="9" y="30"/>
                    <a:pt x="11" y="28"/>
                    <a:pt x="14" y="28"/>
                  </a:cubicBezTo>
                  <a:cubicBezTo>
                    <a:pt x="17" y="28"/>
                    <a:pt x="19" y="30"/>
                    <a:pt x="19" y="33"/>
                  </a:cubicBezTo>
                  <a:cubicBezTo>
                    <a:pt x="19" y="36"/>
                    <a:pt x="17" y="38"/>
                    <a:pt x="14" y="38"/>
                  </a:cubicBezTo>
                  <a:close/>
                  <a:moveTo>
                    <a:pt x="61" y="38"/>
                  </a:moveTo>
                  <a:cubicBezTo>
                    <a:pt x="58" y="38"/>
                    <a:pt x="56" y="36"/>
                    <a:pt x="56" y="33"/>
                  </a:cubicBezTo>
                  <a:cubicBezTo>
                    <a:pt x="56" y="30"/>
                    <a:pt x="58" y="28"/>
                    <a:pt x="61" y="28"/>
                  </a:cubicBezTo>
                  <a:cubicBezTo>
                    <a:pt x="64" y="28"/>
                    <a:pt x="67" y="30"/>
                    <a:pt x="67" y="33"/>
                  </a:cubicBezTo>
                  <a:cubicBezTo>
                    <a:pt x="67" y="36"/>
                    <a:pt x="64" y="38"/>
                    <a:pt x="61" y="38"/>
                  </a:cubicBezTo>
                  <a:close/>
                </a:path>
              </a:pathLst>
            </a:custGeom>
            <a:solidFill>
              <a:srgbClr val="FFFFFF"/>
            </a:solidFill>
            <a:ln>
              <a:noFill/>
            </a:ln>
            <a:extLst/>
          </p:spPr>
          <p:txBody>
            <a:bodyPr vert="horz" wrap="square" lIns="91379" tIns="45691" rIns="91379" bIns="45691" numCol="1" anchor="t" anchorCtr="0" compatLnSpc="1">
              <a:prstTxWarp prst="textNoShape">
                <a:avLst/>
              </a:prstTxWarp>
            </a:bodyPr>
            <a:lstStyle/>
            <a:p>
              <a:endParaRPr lang="en-US" sz="1798">
                <a:solidFill>
                  <a:srgbClr val="000000"/>
                </a:solidFill>
              </a:endParaRPr>
            </a:p>
          </p:txBody>
        </p:sp>
        <p:pic>
          <p:nvPicPr>
            <p:cNvPr id="11" name="Picture 1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1004858" y="3694520"/>
              <a:ext cx="210892" cy="405079"/>
            </a:xfrm>
            <a:prstGeom prst="rect">
              <a:avLst/>
            </a:prstGeom>
          </p:spPr>
        </p:pic>
        <p:sp>
          <p:nvSpPr>
            <p:cNvPr id="17" name="TextBox 16"/>
            <p:cNvSpPr txBox="1"/>
            <p:nvPr/>
          </p:nvSpPr>
          <p:spPr>
            <a:xfrm>
              <a:off x="1558218" y="4307955"/>
              <a:ext cx="368285" cy="369353"/>
            </a:xfrm>
            <a:prstGeom prst="rect">
              <a:avLst/>
            </a:prstGeom>
            <a:noFill/>
          </p:spPr>
          <p:txBody>
            <a:bodyPr wrap="none" lIns="0" tIns="0" rIns="0" bIns="0" rtlCol="0">
              <a:spAutoFit/>
            </a:bodyPr>
            <a:lstStyle/>
            <a:p>
              <a:r>
                <a:rPr lang="en-US" sz="2399" spc="-70" dirty="0">
                  <a:gradFill>
                    <a:gsLst>
                      <a:gs pos="2917">
                        <a:srgbClr val="FFFFFF"/>
                      </a:gs>
                      <a:gs pos="30000">
                        <a:srgbClr val="FFFFFF"/>
                      </a:gs>
                    </a:gsLst>
                    <a:lin ang="5400000" scaled="0"/>
                  </a:gradFill>
                  <a:latin typeface="Segoe UI Symbol" panose="020B0502040204020203" pitchFamily="34" charset="0"/>
                  <a:ea typeface="Segoe UI Symbol" panose="020B0502040204020203" pitchFamily="34" charset="0"/>
                </a:rPr>
                <a:t></a:t>
              </a:r>
              <a:endParaRPr lang="en-US" sz="2399" spc="-70" dirty="0">
                <a:gradFill>
                  <a:gsLst>
                    <a:gs pos="2917">
                      <a:srgbClr val="FFFFFF"/>
                    </a:gs>
                    <a:gs pos="30000">
                      <a:srgbClr val="FFFFFF"/>
                    </a:gs>
                  </a:gsLst>
                  <a:lin ang="5400000" scaled="0"/>
                </a:gradFill>
              </a:endParaRPr>
            </a:p>
          </p:txBody>
        </p:sp>
      </p:grpSp>
      <p:sp>
        <p:nvSpPr>
          <p:cNvPr id="64" name="Rectangle 63"/>
          <p:cNvSpPr/>
          <p:nvPr/>
        </p:nvSpPr>
        <p:spPr bwMode="auto">
          <a:xfrm>
            <a:off x="7314590" y="1877514"/>
            <a:ext cx="1645258" cy="2819646"/>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9" tIns="45691" rIns="45691" bIns="91379" numCol="1" spcCol="0" rtlCol="0" fromWordArt="0" anchor="t" anchorCtr="0" forceAA="0" compatLnSpc="1">
            <a:prstTxWarp prst="textNoShape">
              <a:avLst/>
            </a:prstTxWarp>
            <a:noAutofit/>
          </a:bodyPr>
          <a:lstStyle/>
          <a:p>
            <a:pPr defTabSz="913387" fontAlgn="base">
              <a:spcBef>
                <a:spcPct val="0"/>
              </a:spcBef>
              <a:spcAft>
                <a:spcPct val="0"/>
              </a:spcAft>
            </a:pPr>
            <a:r>
              <a:rPr lang="en-US" sz="1836" dirty="0">
                <a:solidFill>
                  <a:srgbClr val="FFFFFF"/>
                </a:solidFill>
                <a:latin typeface="Segoe UI Light"/>
                <a:ea typeface="Segoe UI" pitchFamily="34" charset="0"/>
                <a:cs typeface="Segoe UI" pitchFamily="34" charset="0"/>
              </a:rPr>
              <a:t>Outputs</a:t>
            </a:r>
          </a:p>
          <a:p>
            <a:pPr marL="171368" indent="-171368" defTabSz="913387" fontAlgn="base">
              <a:spcBef>
                <a:spcPct val="0"/>
              </a:spcBef>
              <a:spcAft>
                <a:spcPct val="0"/>
              </a:spcAft>
              <a:buFontTx/>
              <a:buChar char="-"/>
            </a:pPr>
            <a:r>
              <a:rPr lang="en-US" sz="1200" dirty="0">
                <a:solidFill>
                  <a:srgbClr val="FFFFFF"/>
                </a:solidFill>
                <a:ea typeface="Segoe UI" pitchFamily="34" charset="0"/>
                <a:cs typeface="Segoe UI" pitchFamily="34" charset="0"/>
              </a:rPr>
              <a:t>SQL Azure</a:t>
            </a:r>
          </a:p>
          <a:p>
            <a:pPr marL="171368" indent="-171368" defTabSz="913387" fontAlgn="base">
              <a:spcBef>
                <a:spcPct val="0"/>
              </a:spcBef>
              <a:spcAft>
                <a:spcPct val="0"/>
              </a:spcAft>
              <a:buFontTx/>
              <a:buChar char="-"/>
            </a:pPr>
            <a:r>
              <a:rPr lang="en-US" sz="1200" dirty="0">
                <a:solidFill>
                  <a:srgbClr val="FFFFFF"/>
                </a:solidFill>
                <a:ea typeface="Segoe UI" pitchFamily="34" charset="0"/>
                <a:cs typeface="Segoe UI" pitchFamily="34" charset="0"/>
              </a:rPr>
              <a:t>Azure Blobs</a:t>
            </a:r>
          </a:p>
          <a:p>
            <a:pPr marL="171368" indent="-171368" defTabSz="913387" fontAlgn="base">
              <a:spcBef>
                <a:spcPct val="0"/>
              </a:spcBef>
              <a:spcAft>
                <a:spcPct val="0"/>
              </a:spcAft>
              <a:buFontTx/>
              <a:buChar char="-"/>
            </a:pPr>
            <a:r>
              <a:rPr lang="en-US" sz="1200" dirty="0">
                <a:solidFill>
                  <a:srgbClr val="FFFFFF"/>
                </a:solidFill>
                <a:ea typeface="Segoe UI" pitchFamily="34" charset="0"/>
                <a:cs typeface="Segoe UI" pitchFamily="34" charset="0"/>
              </a:rPr>
              <a:t>Event Hub</a:t>
            </a:r>
          </a:p>
          <a:p>
            <a:pPr marL="171368" indent="-171368" defTabSz="913387" fontAlgn="base">
              <a:spcBef>
                <a:spcPct val="0"/>
              </a:spcBef>
              <a:spcAft>
                <a:spcPct val="0"/>
              </a:spcAft>
              <a:buFontTx/>
              <a:buChar char="-"/>
            </a:pPr>
            <a:r>
              <a:rPr lang="en-US" sz="1200" dirty="0">
                <a:solidFill>
                  <a:srgbClr val="FFFFFF"/>
                </a:solidFill>
                <a:ea typeface="Segoe UI" pitchFamily="34" charset="0"/>
                <a:cs typeface="Segoe UI" pitchFamily="34" charset="0"/>
              </a:rPr>
              <a:t>ADLS</a:t>
            </a:r>
          </a:p>
          <a:p>
            <a:pPr marL="171368" indent="-171368" defTabSz="913387" fontAlgn="base">
              <a:spcBef>
                <a:spcPct val="0"/>
              </a:spcBef>
              <a:spcAft>
                <a:spcPct val="0"/>
              </a:spcAft>
              <a:buFontTx/>
              <a:buChar char="-"/>
            </a:pPr>
            <a:r>
              <a:rPr lang="en-US" sz="1200" dirty="0" err="1">
                <a:solidFill>
                  <a:srgbClr val="FFFFFF"/>
                </a:solidFill>
                <a:ea typeface="Segoe UI" pitchFamily="34" charset="0"/>
                <a:cs typeface="Segoe UI" pitchFamily="34" charset="0"/>
              </a:rPr>
              <a:t>PowerBI</a:t>
            </a:r>
            <a:endParaRPr lang="en-US" sz="1200" dirty="0">
              <a:solidFill>
                <a:srgbClr val="FFFFFF"/>
              </a:solidFill>
              <a:ea typeface="Segoe UI" pitchFamily="34" charset="0"/>
              <a:cs typeface="Segoe UI" pitchFamily="34" charset="0"/>
            </a:endParaRPr>
          </a:p>
          <a:p>
            <a:pPr marL="171368" indent="-171368" defTabSz="913387" fontAlgn="base">
              <a:spcBef>
                <a:spcPct val="0"/>
              </a:spcBef>
              <a:spcAft>
                <a:spcPct val="0"/>
              </a:spcAft>
              <a:buFontTx/>
              <a:buChar char="-"/>
            </a:pPr>
            <a:r>
              <a:rPr lang="en-US" sz="1200" dirty="0">
                <a:solidFill>
                  <a:srgbClr val="FFFFFF"/>
                </a:solidFill>
                <a:ea typeface="Segoe UI" pitchFamily="34" charset="0"/>
                <a:cs typeface="Segoe UI" pitchFamily="34" charset="0"/>
              </a:rPr>
              <a:t>…</a:t>
            </a:r>
          </a:p>
          <a:p>
            <a:pPr defTabSz="913387" fontAlgn="base">
              <a:spcBef>
                <a:spcPct val="0"/>
              </a:spcBef>
              <a:spcAft>
                <a:spcPct val="0"/>
              </a:spcAft>
            </a:pPr>
            <a:endParaRPr lang="en-US" sz="1200" dirty="0">
              <a:solidFill>
                <a:srgbClr val="FFFFFF"/>
              </a:solidFill>
              <a:latin typeface="Segoe UI Light"/>
              <a:ea typeface="Segoe UI" pitchFamily="34" charset="0"/>
              <a:cs typeface="Segoe UI" pitchFamily="34" charset="0"/>
            </a:endParaRPr>
          </a:p>
        </p:txBody>
      </p:sp>
      <p:cxnSp>
        <p:nvCxnSpPr>
          <p:cNvPr id="84" name="Straight Arrow Connector 83"/>
          <p:cNvCxnSpPr/>
          <p:nvPr/>
        </p:nvCxnSpPr>
        <p:spPr>
          <a:xfrm>
            <a:off x="2009715" y="3719417"/>
            <a:ext cx="1032054" cy="7669"/>
          </a:xfrm>
          <a:prstGeom prst="straightConnector1">
            <a:avLst/>
          </a:prstGeom>
          <a:ln w="38100" cmpd="sng">
            <a:solidFill>
              <a:schemeClr val="tx2">
                <a:lumMod val="20000"/>
                <a:lumOff val="80000"/>
              </a:schemeClr>
            </a:solidFill>
            <a:tailEnd type="triangle" w="lg" len="lg"/>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a:off x="6900342" y="5281859"/>
            <a:ext cx="2956309" cy="0"/>
          </a:xfrm>
          <a:prstGeom prst="straightConnector1">
            <a:avLst/>
          </a:prstGeom>
          <a:ln w="38100" cmpd="sng">
            <a:solidFill>
              <a:schemeClr val="tx2">
                <a:lumMod val="20000"/>
                <a:lumOff val="80000"/>
              </a:schemeClr>
            </a:solidFill>
            <a:tailEnd type="triangle" w="lg" len="lg"/>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a:off x="6900341" y="2510160"/>
            <a:ext cx="414250" cy="0"/>
          </a:xfrm>
          <a:prstGeom prst="straightConnector1">
            <a:avLst/>
          </a:prstGeom>
          <a:ln w="38100" cmpd="sng">
            <a:solidFill>
              <a:schemeClr val="tx2">
                <a:lumMod val="20000"/>
                <a:lumOff val="80000"/>
              </a:schemeClr>
            </a:solidFill>
            <a:tailEnd type="triangle" w="lg" len="lg"/>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58" name="Group 2"/>
          <p:cNvGrpSpPr/>
          <p:nvPr/>
        </p:nvGrpSpPr>
        <p:grpSpPr>
          <a:xfrm>
            <a:off x="9900862" y="4776078"/>
            <a:ext cx="1371047" cy="1371047"/>
            <a:chOff x="10036323" y="4353113"/>
            <a:chExt cx="1371600" cy="1371600"/>
          </a:xfrm>
        </p:grpSpPr>
        <p:sp>
          <p:nvSpPr>
            <p:cNvPr id="130" name="Rectangle 3"/>
            <p:cNvSpPr/>
            <p:nvPr/>
          </p:nvSpPr>
          <p:spPr bwMode="auto">
            <a:xfrm>
              <a:off x="10036323" y="4353113"/>
              <a:ext cx="1371600" cy="13716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661" fontAlgn="base">
                <a:spcBef>
                  <a:spcPct val="0"/>
                </a:spcBef>
                <a:spcAft>
                  <a:spcPct val="0"/>
                </a:spcAft>
              </a:pPr>
              <a:endParaRPr lang="en-US" sz="1999" dirty="0">
                <a:gradFill>
                  <a:gsLst>
                    <a:gs pos="0">
                      <a:srgbClr val="FFFFFF"/>
                    </a:gs>
                    <a:gs pos="100000">
                      <a:srgbClr val="FFFFFF"/>
                    </a:gs>
                  </a:gsLst>
                  <a:lin ang="5400000" scaled="0"/>
                </a:gradFill>
              </a:endParaRPr>
            </a:p>
          </p:txBody>
        </p:sp>
        <p:sp>
          <p:nvSpPr>
            <p:cNvPr id="5" name="TextBox 5"/>
            <p:cNvSpPr txBox="1"/>
            <p:nvPr/>
          </p:nvSpPr>
          <p:spPr>
            <a:xfrm>
              <a:off x="10379458" y="4368150"/>
              <a:ext cx="726635" cy="10155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spAutoFit/>
            </a:bodyPr>
            <a:lstStyle/>
            <a:p>
              <a:r>
                <a:rPr lang="en-US" sz="6597" spc="-70" dirty="0">
                  <a:gradFill>
                    <a:gsLst>
                      <a:gs pos="2917">
                        <a:srgbClr val="FFFFFF"/>
                      </a:gs>
                      <a:gs pos="30000">
                        <a:srgbClr val="FFFFFF"/>
                      </a:gs>
                    </a:gsLst>
                    <a:lin ang="5400000" scaled="0"/>
                  </a:gradFill>
                  <a:latin typeface="Segoe UI Symbol" panose="020B0502040204020203" pitchFamily="34" charset="0"/>
                  <a:ea typeface="Segoe UI Symbol" panose="020B0502040204020203" pitchFamily="34" charset="0"/>
                </a:rPr>
                <a:t>☁</a:t>
              </a:r>
              <a:endParaRPr lang="en-US" sz="6597" spc="-70" dirty="0">
                <a:gradFill>
                  <a:gsLst>
                    <a:gs pos="2917">
                      <a:srgbClr val="FFFFFF"/>
                    </a:gs>
                    <a:gs pos="30000">
                      <a:srgbClr val="FFFFFF"/>
                    </a:gs>
                  </a:gsLst>
                  <a:lin ang="5400000" scaled="0"/>
                </a:gradFill>
              </a:endParaRPr>
            </a:p>
          </p:txBody>
        </p:sp>
      </p:grpSp>
      <p:grpSp>
        <p:nvGrpSpPr>
          <p:cNvPr id="57" name="Group 12"/>
          <p:cNvGrpSpPr/>
          <p:nvPr/>
        </p:nvGrpSpPr>
        <p:grpSpPr>
          <a:xfrm>
            <a:off x="9900862" y="3326794"/>
            <a:ext cx="1371047" cy="1371048"/>
            <a:chOff x="10036323" y="2761666"/>
            <a:chExt cx="1371600" cy="1371600"/>
          </a:xfrm>
        </p:grpSpPr>
        <p:sp>
          <p:nvSpPr>
            <p:cNvPr id="63" name="Rectangle 13"/>
            <p:cNvSpPr/>
            <p:nvPr/>
          </p:nvSpPr>
          <p:spPr bwMode="auto">
            <a:xfrm>
              <a:off x="10036323" y="2761666"/>
              <a:ext cx="1371600" cy="1371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661" fontAlgn="base">
                <a:spcBef>
                  <a:spcPct val="0"/>
                </a:spcBef>
                <a:spcAft>
                  <a:spcPct val="0"/>
                </a:spcAft>
              </a:pPr>
              <a:endParaRPr lang="en-US" sz="1999" dirty="0">
                <a:gradFill>
                  <a:gsLst>
                    <a:gs pos="0">
                      <a:srgbClr val="FFFFFF"/>
                    </a:gs>
                    <a:gs pos="100000">
                      <a:srgbClr val="FFFFFF"/>
                    </a:gs>
                  </a:gsLst>
                  <a:lin ang="5400000" scaled="0"/>
                </a:gradFill>
              </a:endParaRPr>
            </a:p>
          </p:txBody>
        </p:sp>
        <p:sp>
          <p:nvSpPr>
            <p:cNvPr id="145" name="TextBox 14"/>
            <p:cNvSpPr txBox="1"/>
            <p:nvPr/>
          </p:nvSpPr>
          <p:spPr>
            <a:xfrm>
              <a:off x="10150240" y="2840902"/>
              <a:ext cx="1152407" cy="1231282"/>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wrap="square" lIns="0" tIns="0" rIns="0" bIns="0" rtlCol="0">
              <a:spAutoFit/>
            </a:bodyPr>
            <a:lstStyle/>
            <a:p>
              <a:r>
                <a:rPr lang="en-US" sz="1600" spc="-70" dirty="0">
                  <a:gradFill>
                    <a:gsLst>
                      <a:gs pos="2917">
                        <a:srgbClr val="FFFFFF"/>
                      </a:gs>
                      <a:gs pos="30000">
                        <a:srgbClr val="FFFFFF"/>
                      </a:gs>
                    </a:gsLst>
                    <a:lin ang="5400000" scaled="0"/>
                  </a:gradFill>
                </a:rPr>
                <a:t>BI </a:t>
              </a:r>
              <a:br>
                <a:rPr lang="en-US" sz="1600" spc="-70" dirty="0">
                  <a:gradFill>
                    <a:gsLst>
                      <a:gs pos="2917">
                        <a:srgbClr val="FFFFFF"/>
                      </a:gs>
                      <a:gs pos="30000">
                        <a:srgbClr val="FFFFFF"/>
                      </a:gs>
                    </a:gsLst>
                    <a:lin ang="5400000" scaled="0"/>
                  </a:gradFill>
                </a:rPr>
              </a:br>
              <a:r>
                <a:rPr lang="en-US" sz="1600" spc="-70" dirty="0">
                  <a:gradFill>
                    <a:gsLst>
                      <a:gs pos="2917">
                        <a:srgbClr val="FFFFFF"/>
                      </a:gs>
                      <a:gs pos="30000">
                        <a:srgbClr val="FFFFFF"/>
                      </a:gs>
                    </a:gsLst>
                    <a:lin ang="5400000" scaled="0"/>
                  </a:gradFill>
                </a:rPr>
                <a:t>Dashboards</a:t>
              </a:r>
            </a:p>
            <a:p>
              <a:endParaRPr lang="en-US" sz="1600" spc="-70" dirty="0">
                <a:gradFill>
                  <a:gsLst>
                    <a:gs pos="2917">
                      <a:srgbClr val="FFFFFF"/>
                    </a:gs>
                    <a:gs pos="30000">
                      <a:srgbClr val="FFFFFF"/>
                    </a:gs>
                  </a:gsLst>
                  <a:lin ang="5400000" scaled="0"/>
                </a:gradFill>
              </a:endParaRPr>
            </a:p>
            <a:p>
              <a:r>
                <a:rPr lang="en-US" sz="1600" spc="-70" dirty="0">
                  <a:gradFill>
                    <a:gsLst>
                      <a:gs pos="2917">
                        <a:srgbClr val="FFFFFF"/>
                      </a:gs>
                      <a:gs pos="30000">
                        <a:srgbClr val="FFFFFF"/>
                      </a:gs>
                    </a:gsLst>
                    <a:lin ang="5400000" scaled="0"/>
                  </a:gradFill>
                </a:rPr>
                <a:t>Predictive Analytics</a:t>
              </a:r>
            </a:p>
          </p:txBody>
        </p:sp>
      </p:grpSp>
      <p:grpSp>
        <p:nvGrpSpPr>
          <p:cNvPr id="100" name="Group 99"/>
          <p:cNvGrpSpPr/>
          <p:nvPr/>
        </p:nvGrpSpPr>
        <p:grpSpPr>
          <a:xfrm>
            <a:off x="9889309" y="1877515"/>
            <a:ext cx="1371047" cy="1371047"/>
            <a:chOff x="751136" y="3525713"/>
            <a:chExt cx="1371600" cy="1371600"/>
          </a:xfrm>
        </p:grpSpPr>
        <p:sp>
          <p:nvSpPr>
            <p:cNvPr id="101" name="Rectangle 100"/>
            <p:cNvSpPr/>
            <p:nvPr/>
          </p:nvSpPr>
          <p:spPr bwMode="auto">
            <a:xfrm>
              <a:off x="751136" y="3525713"/>
              <a:ext cx="1371600" cy="1371600"/>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661" fontAlgn="base">
                <a:spcBef>
                  <a:spcPct val="0"/>
                </a:spcBef>
                <a:spcAft>
                  <a:spcPct val="0"/>
                </a:spcAft>
              </a:pPr>
              <a:endParaRPr lang="en-US" sz="1999" dirty="0">
                <a:gradFill>
                  <a:gsLst>
                    <a:gs pos="0">
                      <a:srgbClr val="FFFFFF"/>
                    </a:gs>
                    <a:gs pos="100000">
                      <a:srgbClr val="FFFFFF"/>
                    </a:gs>
                  </a:gsLst>
                  <a:lin ang="5400000" scaled="0"/>
                </a:gradFill>
              </a:endParaRPr>
            </a:p>
          </p:txBody>
        </p:sp>
        <p:sp>
          <p:nvSpPr>
            <p:cNvPr id="102" name="Freeform 62"/>
            <p:cNvSpPr>
              <a:spLocks noEditPoints="1"/>
            </p:cNvSpPr>
            <p:nvPr/>
          </p:nvSpPr>
          <p:spPr bwMode="black">
            <a:xfrm>
              <a:off x="924989" y="4347749"/>
              <a:ext cx="395988" cy="395885"/>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251" tIns="41125" rIns="82251" bIns="41125" numCol="1" anchor="t" anchorCtr="0" compatLnSpc="1">
              <a:prstTxWarp prst="textNoShape">
                <a:avLst/>
              </a:prstTxWarp>
            </a:bodyPr>
            <a:lstStyle/>
            <a:p>
              <a:endParaRPr lang="en-US" sz="1600">
                <a:solidFill>
                  <a:srgbClr val="000000"/>
                </a:solidFill>
              </a:endParaRPr>
            </a:p>
          </p:txBody>
        </p:sp>
        <p:sp>
          <p:nvSpPr>
            <p:cNvPr id="103" name="Freeform 127"/>
            <p:cNvSpPr>
              <a:spLocks noEditPoints="1"/>
            </p:cNvSpPr>
            <p:nvPr/>
          </p:nvSpPr>
          <p:spPr bwMode="black">
            <a:xfrm>
              <a:off x="1522600" y="3773315"/>
              <a:ext cx="400584" cy="326284"/>
            </a:xfrm>
            <a:custGeom>
              <a:avLst/>
              <a:gdLst>
                <a:gd name="T0" fmla="*/ 72 w 75"/>
                <a:gd name="T1" fmla="*/ 23 h 61"/>
                <a:gd name="T2" fmla="*/ 71 w 75"/>
                <a:gd name="T3" fmla="*/ 22 h 61"/>
                <a:gd name="T4" fmla="*/ 63 w 75"/>
                <a:gd name="T5" fmla="*/ 3 h 61"/>
                <a:gd name="T6" fmla="*/ 59 w 75"/>
                <a:gd name="T7" fmla="*/ 0 h 61"/>
                <a:gd name="T8" fmla="*/ 16 w 75"/>
                <a:gd name="T9" fmla="*/ 0 h 61"/>
                <a:gd name="T10" fmla="*/ 13 w 75"/>
                <a:gd name="T11" fmla="*/ 3 h 61"/>
                <a:gd name="T12" fmla="*/ 4 w 75"/>
                <a:gd name="T13" fmla="*/ 23 h 61"/>
                <a:gd name="T14" fmla="*/ 0 w 75"/>
                <a:gd name="T15" fmla="*/ 28 h 61"/>
                <a:gd name="T16" fmla="*/ 0 w 75"/>
                <a:gd name="T17" fmla="*/ 45 h 61"/>
                <a:gd name="T18" fmla="*/ 5 w 75"/>
                <a:gd name="T19" fmla="*/ 50 h 61"/>
                <a:gd name="T20" fmla="*/ 10 w 75"/>
                <a:gd name="T21" fmla="*/ 50 h 61"/>
                <a:gd name="T22" fmla="*/ 10 w 75"/>
                <a:gd name="T23" fmla="*/ 56 h 61"/>
                <a:gd name="T24" fmla="*/ 14 w 75"/>
                <a:gd name="T25" fmla="*/ 61 h 61"/>
                <a:gd name="T26" fmla="*/ 19 w 75"/>
                <a:gd name="T27" fmla="*/ 56 h 61"/>
                <a:gd name="T28" fmla="*/ 19 w 75"/>
                <a:gd name="T29" fmla="*/ 50 h 61"/>
                <a:gd name="T30" fmla="*/ 56 w 75"/>
                <a:gd name="T31" fmla="*/ 50 h 61"/>
                <a:gd name="T32" fmla="*/ 56 w 75"/>
                <a:gd name="T33" fmla="*/ 56 h 61"/>
                <a:gd name="T34" fmla="*/ 61 w 75"/>
                <a:gd name="T35" fmla="*/ 61 h 61"/>
                <a:gd name="T36" fmla="*/ 66 w 75"/>
                <a:gd name="T37" fmla="*/ 56 h 61"/>
                <a:gd name="T38" fmla="*/ 66 w 75"/>
                <a:gd name="T39" fmla="*/ 50 h 61"/>
                <a:gd name="T40" fmla="*/ 70 w 75"/>
                <a:gd name="T41" fmla="*/ 50 h 61"/>
                <a:gd name="T42" fmla="*/ 75 w 75"/>
                <a:gd name="T43" fmla="*/ 45 h 61"/>
                <a:gd name="T44" fmla="*/ 75 w 75"/>
                <a:gd name="T45" fmla="*/ 28 h 61"/>
                <a:gd name="T46" fmla="*/ 72 w 75"/>
                <a:gd name="T47" fmla="*/ 23 h 61"/>
                <a:gd name="T48" fmla="*/ 18 w 75"/>
                <a:gd name="T49" fmla="*/ 8 h 61"/>
                <a:gd name="T50" fmla="*/ 57 w 75"/>
                <a:gd name="T51" fmla="*/ 8 h 61"/>
                <a:gd name="T52" fmla="*/ 62 w 75"/>
                <a:gd name="T53" fmla="*/ 20 h 61"/>
                <a:gd name="T54" fmla="*/ 13 w 75"/>
                <a:gd name="T55" fmla="*/ 20 h 61"/>
                <a:gd name="T56" fmla="*/ 18 w 75"/>
                <a:gd name="T57" fmla="*/ 8 h 61"/>
                <a:gd name="T58" fmla="*/ 14 w 75"/>
                <a:gd name="T59" fmla="*/ 38 h 61"/>
                <a:gd name="T60" fmla="*/ 9 w 75"/>
                <a:gd name="T61" fmla="*/ 33 h 61"/>
                <a:gd name="T62" fmla="*/ 14 w 75"/>
                <a:gd name="T63" fmla="*/ 28 h 61"/>
                <a:gd name="T64" fmla="*/ 19 w 75"/>
                <a:gd name="T65" fmla="*/ 33 h 61"/>
                <a:gd name="T66" fmla="*/ 14 w 75"/>
                <a:gd name="T67" fmla="*/ 38 h 61"/>
                <a:gd name="T68" fmla="*/ 61 w 75"/>
                <a:gd name="T69" fmla="*/ 38 h 61"/>
                <a:gd name="T70" fmla="*/ 56 w 75"/>
                <a:gd name="T71" fmla="*/ 33 h 61"/>
                <a:gd name="T72" fmla="*/ 61 w 75"/>
                <a:gd name="T73" fmla="*/ 28 h 61"/>
                <a:gd name="T74" fmla="*/ 67 w 75"/>
                <a:gd name="T75" fmla="*/ 33 h 61"/>
                <a:gd name="T76" fmla="*/ 61 w 75"/>
                <a:gd name="T77"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 h="61">
                  <a:moveTo>
                    <a:pt x="72" y="23"/>
                  </a:moveTo>
                  <a:cubicBezTo>
                    <a:pt x="72" y="22"/>
                    <a:pt x="71" y="22"/>
                    <a:pt x="71" y="22"/>
                  </a:cubicBezTo>
                  <a:cubicBezTo>
                    <a:pt x="63" y="3"/>
                    <a:pt x="63" y="3"/>
                    <a:pt x="63" y="3"/>
                  </a:cubicBezTo>
                  <a:cubicBezTo>
                    <a:pt x="62" y="1"/>
                    <a:pt x="61" y="0"/>
                    <a:pt x="59" y="0"/>
                  </a:cubicBezTo>
                  <a:cubicBezTo>
                    <a:pt x="16" y="0"/>
                    <a:pt x="16" y="0"/>
                    <a:pt x="16" y="0"/>
                  </a:cubicBezTo>
                  <a:cubicBezTo>
                    <a:pt x="14" y="0"/>
                    <a:pt x="13" y="1"/>
                    <a:pt x="13" y="3"/>
                  </a:cubicBezTo>
                  <a:cubicBezTo>
                    <a:pt x="4" y="23"/>
                    <a:pt x="4" y="23"/>
                    <a:pt x="4" y="23"/>
                  </a:cubicBezTo>
                  <a:cubicBezTo>
                    <a:pt x="2" y="23"/>
                    <a:pt x="0" y="25"/>
                    <a:pt x="0" y="28"/>
                  </a:cubicBezTo>
                  <a:cubicBezTo>
                    <a:pt x="0" y="45"/>
                    <a:pt x="0" y="45"/>
                    <a:pt x="0" y="45"/>
                  </a:cubicBezTo>
                  <a:cubicBezTo>
                    <a:pt x="0" y="48"/>
                    <a:pt x="2" y="50"/>
                    <a:pt x="5" y="50"/>
                  </a:cubicBezTo>
                  <a:cubicBezTo>
                    <a:pt x="10" y="50"/>
                    <a:pt x="10" y="50"/>
                    <a:pt x="10" y="50"/>
                  </a:cubicBezTo>
                  <a:cubicBezTo>
                    <a:pt x="10" y="56"/>
                    <a:pt x="10" y="56"/>
                    <a:pt x="10" y="56"/>
                  </a:cubicBezTo>
                  <a:cubicBezTo>
                    <a:pt x="10" y="59"/>
                    <a:pt x="12" y="61"/>
                    <a:pt x="14" y="61"/>
                  </a:cubicBezTo>
                  <a:cubicBezTo>
                    <a:pt x="17" y="61"/>
                    <a:pt x="19" y="59"/>
                    <a:pt x="19" y="56"/>
                  </a:cubicBezTo>
                  <a:cubicBezTo>
                    <a:pt x="19" y="50"/>
                    <a:pt x="19" y="50"/>
                    <a:pt x="19" y="50"/>
                  </a:cubicBezTo>
                  <a:cubicBezTo>
                    <a:pt x="56" y="50"/>
                    <a:pt x="56" y="50"/>
                    <a:pt x="56" y="50"/>
                  </a:cubicBezTo>
                  <a:cubicBezTo>
                    <a:pt x="56" y="56"/>
                    <a:pt x="56" y="56"/>
                    <a:pt x="56" y="56"/>
                  </a:cubicBezTo>
                  <a:cubicBezTo>
                    <a:pt x="56" y="59"/>
                    <a:pt x="58" y="61"/>
                    <a:pt x="61" y="61"/>
                  </a:cubicBezTo>
                  <a:cubicBezTo>
                    <a:pt x="64" y="61"/>
                    <a:pt x="66" y="59"/>
                    <a:pt x="66" y="56"/>
                  </a:cubicBezTo>
                  <a:cubicBezTo>
                    <a:pt x="66" y="50"/>
                    <a:pt x="66" y="50"/>
                    <a:pt x="66" y="50"/>
                  </a:cubicBezTo>
                  <a:cubicBezTo>
                    <a:pt x="70" y="50"/>
                    <a:pt x="70" y="50"/>
                    <a:pt x="70" y="50"/>
                  </a:cubicBezTo>
                  <a:cubicBezTo>
                    <a:pt x="73" y="50"/>
                    <a:pt x="75" y="48"/>
                    <a:pt x="75" y="45"/>
                  </a:cubicBezTo>
                  <a:cubicBezTo>
                    <a:pt x="75" y="28"/>
                    <a:pt x="75" y="28"/>
                    <a:pt x="75" y="28"/>
                  </a:cubicBezTo>
                  <a:cubicBezTo>
                    <a:pt x="75" y="25"/>
                    <a:pt x="74" y="23"/>
                    <a:pt x="72" y="23"/>
                  </a:cubicBezTo>
                  <a:close/>
                  <a:moveTo>
                    <a:pt x="18" y="8"/>
                  </a:moveTo>
                  <a:cubicBezTo>
                    <a:pt x="57" y="8"/>
                    <a:pt x="57" y="8"/>
                    <a:pt x="57" y="8"/>
                  </a:cubicBezTo>
                  <a:cubicBezTo>
                    <a:pt x="62" y="20"/>
                    <a:pt x="62" y="20"/>
                    <a:pt x="62" y="20"/>
                  </a:cubicBezTo>
                  <a:cubicBezTo>
                    <a:pt x="13" y="20"/>
                    <a:pt x="13" y="20"/>
                    <a:pt x="13" y="20"/>
                  </a:cubicBezTo>
                  <a:lnTo>
                    <a:pt x="18" y="8"/>
                  </a:lnTo>
                  <a:close/>
                  <a:moveTo>
                    <a:pt x="14" y="38"/>
                  </a:moveTo>
                  <a:cubicBezTo>
                    <a:pt x="11" y="38"/>
                    <a:pt x="9" y="36"/>
                    <a:pt x="9" y="33"/>
                  </a:cubicBezTo>
                  <a:cubicBezTo>
                    <a:pt x="9" y="30"/>
                    <a:pt x="11" y="28"/>
                    <a:pt x="14" y="28"/>
                  </a:cubicBezTo>
                  <a:cubicBezTo>
                    <a:pt x="17" y="28"/>
                    <a:pt x="19" y="30"/>
                    <a:pt x="19" y="33"/>
                  </a:cubicBezTo>
                  <a:cubicBezTo>
                    <a:pt x="19" y="36"/>
                    <a:pt x="17" y="38"/>
                    <a:pt x="14" y="38"/>
                  </a:cubicBezTo>
                  <a:close/>
                  <a:moveTo>
                    <a:pt x="61" y="38"/>
                  </a:moveTo>
                  <a:cubicBezTo>
                    <a:pt x="58" y="38"/>
                    <a:pt x="56" y="36"/>
                    <a:pt x="56" y="33"/>
                  </a:cubicBezTo>
                  <a:cubicBezTo>
                    <a:pt x="56" y="30"/>
                    <a:pt x="58" y="28"/>
                    <a:pt x="61" y="28"/>
                  </a:cubicBezTo>
                  <a:cubicBezTo>
                    <a:pt x="64" y="28"/>
                    <a:pt x="67" y="30"/>
                    <a:pt x="67" y="33"/>
                  </a:cubicBezTo>
                  <a:cubicBezTo>
                    <a:pt x="67" y="36"/>
                    <a:pt x="64" y="38"/>
                    <a:pt x="61" y="38"/>
                  </a:cubicBezTo>
                  <a:close/>
                </a:path>
              </a:pathLst>
            </a:custGeom>
            <a:solidFill>
              <a:srgbClr val="FFFFFF"/>
            </a:solidFill>
            <a:ln>
              <a:noFill/>
            </a:ln>
            <a:extLst/>
          </p:spPr>
          <p:txBody>
            <a:bodyPr vert="horz" wrap="square" lIns="91379" tIns="45691" rIns="91379" bIns="45691" numCol="1" anchor="t" anchorCtr="0" compatLnSpc="1">
              <a:prstTxWarp prst="textNoShape">
                <a:avLst/>
              </a:prstTxWarp>
            </a:bodyPr>
            <a:lstStyle/>
            <a:p>
              <a:endParaRPr lang="en-US" sz="1798">
                <a:solidFill>
                  <a:srgbClr val="000000"/>
                </a:solidFill>
              </a:endParaRPr>
            </a:p>
          </p:txBody>
        </p:sp>
        <p:pic>
          <p:nvPicPr>
            <p:cNvPr id="104" name="Picture 10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1004858" y="3694520"/>
              <a:ext cx="210892" cy="405079"/>
            </a:xfrm>
            <a:prstGeom prst="rect">
              <a:avLst/>
            </a:prstGeom>
          </p:spPr>
        </p:pic>
        <p:sp>
          <p:nvSpPr>
            <p:cNvPr id="105" name="TextBox 104"/>
            <p:cNvSpPr txBox="1"/>
            <p:nvPr/>
          </p:nvSpPr>
          <p:spPr>
            <a:xfrm>
              <a:off x="1558218" y="4307955"/>
              <a:ext cx="368285" cy="369353"/>
            </a:xfrm>
            <a:prstGeom prst="rect">
              <a:avLst/>
            </a:prstGeom>
            <a:noFill/>
          </p:spPr>
          <p:txBody>
            <a:bodyPr wrap="none" lIns="0" tIns="0" rIns="0" bIns="0" rtlCol="0">
              <a:spAutoFit/>
            </a:bodyPr>
            <a:lstStyle/>
            <a:p>
              <a:r>
                <a:rPr lang="en-US" sz="2399" spc="-70" dirty="0">
                  <a:gradFill>
                    <a:gsLst>
                      <a:gs pos="2917">
                        <a:srgbClr val="FFFFFF"/>
                      </a:gs>
                      <a:gs pos="30000">
                        <a:srgbClr val="FFFFFF"/>
                      </a:gs>
                    </a:gsLst>
                    <a:lin ang="5400000" scaled="0"/>
                  </a:gradFill>
                  <a:latin typeface="Segoe UI Symbol" panose="020B0502040204020203" pitchFamily="34" charset="0"/>
                  <a:ea typeface="Segoe UI Symbol" panose="020B0502040204020203" pitchFamily="34" charset="0"/>
                </a:rPr>
                <a:t></a:t>
              </a:r>
              <a:endParaRPr lang="en-US" sz="2399" spc="-70" dirty="0">
                <a:gradFill>
                  <a:gsLst>
                    <a:gs pos="2917">
                      <a:srgbClr val="FFFFFF"/>
                    </a:gs>
                    <a:gs pos="30000">
                      <a:srgbClr val="FFFFFF"/>
                    </a:gs>
                  </a:gsLst>
                  <a:lin ang="5400000" scaled="0"/>
                </a:gradFill>
              </a:endParaRPr>
            </a:p>
          </p:txBody>
        </p:sp>
      </p:grpSp>
      <p:sp>
        <p:nvSpPr>
          <p:cNvPr id="59" name="Rectangle 58"/>
          <p:cNvSpPr/>
          <p:nvPr/>
        </p:nvSpPr>
        <p:spPr>
          <a:xfrm>
            <a:off x="9985639" y="5575621"/>
            <a:ext cx="701143" cy="459762"/>
          </a:xfrm>
          <a:prstGeom prst="rect">
            <a:avLst/>
          </a:prstGeom>
        </p:spPr>
        <p:txBody>
          <a:bodyPr wrap="none">
            <a:spAutoFit/>
          </a:bodyPr>
          <a:lstStyle/>
          <a:p>
            <a:r>
              <a:rPr lang="en-US" sz="1200" dirty="0">
                <a:solidFill>
                  <a:srgbClr val="FFFFFF"/>
                </a:solidFill>
              </a:rPr>
              <a:t>Azure</a:t>
            </a:r>
          </a:p>
          <a:p>
            <a:r>
              <a:rPr lang="en-US" sz="1200" dirty="0">
                <a:solidFill>
                  <a:srgbClr val="FFFFFF"/>
                </a:solidFill>
              </a:rPr>
              <a:t>Storage</a:t>
            </a:r>
          </a:p>
        </p:txBody>
      </p:sp>
      <p:sp>
        <p:nvSpPr>
          <p:cNvPr id="70" name="TextBox 69"/>
          <p:cNvSpPr txBox="1"/>
          <p:nvPr/>
        </p:nvSpPr>
        <p:spPr>
          <a:xfrm>
            <a:off x="2687813" y="1788764"/>
            <a:ext cx="2412102" cy="1231106"/>
          </a:xfrm>
          <a:prstGeom prst="rect">
            <a:avLst/>
          </a:prstGeom>
          <a:noFill/>
        </p:spPr>
        <p:txBody>
          <a:bodyPr wrap="square" lIns="0" tIns="0" rIns="0" bIns="0" rtlCol="0">
            <a:spAutoFit/>
          </a:bodyPr>
          <a:lstStyle/>
          <a:p>
            <a:pPr marL="280040" indent="-280040">
              <a:buFont typeface="Arial" panose="020B0604020202020204" pitchFamily="34" charset="0"/>
              <a:buChar char="•"/>
            </a:pPr>
            <a:r>
              <a:rPr lang="en-US" sz="2000" spc="-70" dirty="0"/>
              <a:t>Temporal Semantics</a:t>
            </a:r>
          </a:p>
          <a:p>
            <a:pPr marL="280040" indent="-280040">
              <a:buFont typeface="Arial" panose="020B0604020202020204" pitchFamily="34" charset="0"/>
              <a:buChar char="•"/>
            </a:pPr>
            <a:r>
              <a:rPr lang="en-US" sz="2000" spc="-70" dirty="0"/>
              <a:t>Guaranteed delivery</a:t>
            </a:r>
          </a:p>
          <a:p>
            <a:pPr marL="280040" indent="-280040">
              <a:buFont typeface="Arial" panose="020B0604020202020204" pitchFamily="34" charset="0"/>
              <a:buChar char="•"/>
            </a:pPr>
            <a:r>
              <a:rPr lang="en-US" sz="2000" spc="-70" dirty="0"/>
              <a:t>Guaranteed up time </a:t>
            </a:r>
          </a:p>
          <a:p>
            <a:pPr marL="280040" indent="-280040">
              <a:buFont typeface="Arial" panose="020B0604020202020204" pitchFamily="34" charset="0"/>
              <a:buChar char="•"/>
            </a:pPr>
            <a:endParaRPr lang="en-US" sz="2000" spc="-70" dirty="0"/>
          </a:p>
        </p:txBody>
      </p:sp>
      <p:sp>
        <p:nvSpPr>
          <p:cNvPr id="60" name="Rectangle 59"/>
          <p:cNvSpPr/>
          <p:nvPr/>
        </p:nvSpPr>
        <p:spPr bwMode="auto">
          <a:xfrm>
            <a:off x="3050237" y="4893953"/>
            <a:ext cx="1642934" cy="1422906"/>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9" tIns="45691" rIns="45691" bIns="91379" numCol="1" spcCol="0" rtlCol="0" fromWordArt="0" anchor="t" anchorCtr="0" forceAA="0" compatLnSpc="1">
            <a:prstTxWarp prst="textNoShape">
              <a:avLst/>
            </a:prstTxWarp>
            <a:noAutofit/>
          </a:bodyPr>
          <a:lstStyle/>
          <a:p>
            <a:pPr defTabSz="913387" fontAlgn="base">
              <a:spcBef>
                <a:spcPct val="0"/>
              </a:spcBef>
              <a:spcAft>
                <a:spcPct val="0"/>
              </a:spcAft>
            </a:pPr>
            <a:r>
              <a:rPr lang="en-US" sz="1836" dirty="0">
                <a:solidFill>
                  <a:srgbClr val="FFFFFF"/>
                </a:solidFill>
                <a:latin typeface="Segoe UI Light"/>
                <a:ea typeface="Segoe UI" pitchFamily="34" charset="0"/>
                <a:cs typeface="Segoe UI" pitchFamily="34" charset="0"/>
              </a:rPr>
              <a:t>Reference Data</a:t>
            </a:r>
            <a:endParaRPr lang="en-US" sz="1200" dirty="0">
              <a:solidFill>
                <a:srgbClr val="FFFFFF"/>
              </a:solidFill>
              <a:latin typeface="Segoe UI Light"/>
              <a:ea typeface="Segoe UI" pitchFamily="34" charset="0"/>
              <a:cs typeface="Segoe UI" pitchFamily="34" charset="0"/>
            </a:endParaRPr>
          </a:p>
          <a:p>
            <a:pPr marL="171368" indent="-171368" defTabSz="913387" fontAlgn="base">
              <a:spcBef>
                <a:spcPct val="0"/>
              </a:spcBef>
              <a:spcAft>
                <a:spcPct val="0"/>
              </a:spcAft>
              <a:buFontTx/>
              <a:buChar char="-"/>
            </a:pPr>
            <a:r>
              <a:rPr lang="en-US" sz="1200" dirty="0">
                <a:solidFill>
                  <a:srgbClr val="FFFFFF"/>
                </a:solidFill>
                <a:ea typeface="Segoe UI" pitchFamily="34" charset="0"/>
                <a:cs typeface="Segoe UI" pitchFamily="34" charset="0"/>
              </a:rPr>
              <a:t>Azure Blob</a:t>
            </a:r>
          </a:p>
          <a:p>
            <a:pPr marL="171368" indent="-171368" defTabSz="913387" fontAlgn="base">
              <a:spcBef>
                <a:spcPct val="0"/>
              </a:spcBef>
              <a:spcAft>
                <a:spcPct val="0"/>
              </a:spcAft>
              <a:buFontTx/>
              <a:buChar char="-"/>
            </a:pPr>
            <a:r>
              <a:rPr lang="en-US" sz="1200" dirty="0">
                <a:solidFill>
                  <a:srgbClr val="FFFFFF"/>
                </a:solidFill>
                <a:ea typeface="Segoe UI" pitchFamily="34" charset="0"/>
                <a:cs typeface="Segoe UI" pitchFamily="34" charset="0"/>
              </a:rPr>
              <a:t>Azure SQL DB</a:t>
            </a:r>
          </a:p>
        </p:txBody>
      </p:sp>
      <p:cxnSp>
        <p:nvCxnSpPr>
          <p:cNvPr id="49" name="Straight Arrow Connector 48"/>
          <p:cNvCxnSpPr/>
          <p:nvPr/>
        </p:nvCxnSpPr>
        <p:spPr>
          <a:xfrm>
            <a:off x="9000220" y="2510160"/>
            <a:ext cx="856432" cy="0"/>
          </a:xfrm>
          <a:prstGeom prst="straightConnector1">
            <a:avLst/>
          </a:prstGeom>
          <a:ln w="38100" cmpd="sng">
            <a:solidFill>
              <a:schemeClr val="tx2">
                <a:lumMod val="20000"/>
                <a:lumOff val="80000"/>
              </a:schemeClr>
            </a:solidFill>
            <a:tailEnd type="triangle" w="lg" len="lg"/>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4732867" y="3708477"/>
            <a:ext cx="406161" cy="0"/>
          </a:xfrm>
          <a:prstGeom prst="straightConnector1">
            <a:avLst/>
          </a:prstGeom>
          <a:ln w="38100" cmpd="sng">
            <a:solidFill>
              <a:schemeClr val="tx2">
                <a:lumMod val="20000"/>
                <a:lumOff val="80000"/>
              </a:schemeClr>
            </a:solidFill>
            <a:tailEnd type="triangle" w="lg" len="lg"/>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4724778" y="5575620"/>
            <a:ext cx="414250" cy="0"/>
          </a:xfrm>
          <a:prstGeom prst="straightConnector1">
            <a:avLst/>
          </a:prstGeom>
          <a:ln w="38100" cmpd="sng">
            <a:solidFill>
              <a:schemeClr val="tx2">
                <a:lumMod val="20000"/>
                <a:lumOff val="80000"/>
              </a:schemeClr>
            </a:solidFill>
            <a:tailEnd type="triangle" w="lg" len="lg"/>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369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335371"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accent3"/>
                </a:solidFill>
              </a:rPr>
              <a:t>Ingestion</a:t>
            </a:r>
          </a:p>
        </p:txBody>
      </p:sp>
      <p:sp>
        <p:nvSpPr>
          <p:cNvPr id="4" name="Rectangle 3"/>
          <p:cNvSpPr/>
          <p:nvPr/>
        </p:nvSpPr>
        <p:spPr>
          <a:xfrm>
            <a:off x="1" y="5926014"/>
            <a:ext cx="12192000" cy="939747"/>
          </a:xfrm>
          <a:prstGeom prst="rect">
            <a:avLst/>
          </a:prstGeom>
          <a:solidFill>
            <a:srgbClr val="203864">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182880" rtlCol="0" anchor="ctr"/>
          <a:lstStyle/>
          <a:p>
            <a:pPr algn="r"/>
            <a:r>
              <a:rPr lang="en-US" sz="3600" dirty="0">
                <a:solidFill>
                  <a:schemeClr val="bg1"/>
                </a:solidFill>
              </a:rPr>
              <a:t>Modern Data Lifecycle</a:t>
            </a:r>
          </a:p>
        </p:txBody>
      </p:sp>
      <p:sp>
        <p:nvSpPr>
          <p:cNvPr id="6" name="Rectangle 5"/>
          <p:cNvSpPr/>
          <p:nvPr/>
        </p:nvSpPr>
        <p:spPr>
          <a:xfrm>
            <a:off x="3324756" y="44257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accent4">
                    <a:lumMod val="75000"/>
                  </a:schemeClr>
                </a:solidFill>
              </a:rPr>
              <a:t>Processing</a:t>
            </a:r>
          </a:p>
        </p:txBody>
      </p:sp>
      <p:sp>
        <p:nvSpPr>
          <p:cNvPr id="7" name="Rectangle 6"/>
          <p:cNvSpPr/>
          <p:nvPr/>
        </p:nvSpPr>
        <p:spPr>
          <a:xfrm>
            <a:off x="6314141"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accent4">
                    <a:lumMod val="75000"/>
                  </a:schemeClr>
                </a:solidFill>
              </a:rPr>
              <a:t>Staging</a:t>
            </a:r>
          </a:p>
        </p:txBody>
      </p:sp>
      <p:sp>
        <p:nvSpPr>
          <p:cNvPr id="8" name="Rectangle 7"/>
          <p:cNvSpPr/>
          <p:nvPr/>
        </p:nvSpPr>
        <p:spPr>
          <a:xfrm>
            <a:off x="9319848"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accent3"/>
                </a:solidFill>
              </a:rPr>
              <a:t>Serving</a:t>
            </a:r>
          </a:p>
        </p:txBody>
      </p:sp>
      <p:pic>
        <p:nvPicPr>
          <p:cNvPr id="11" name="Picture 10"/>
          <p:cNvPicPr>
            <a:picLocks noChangeAspect="1"/>
          </p:cNvPicPr>
          <p:nvPr/>
        </p:nvPicPr>
        <p:blipFill>
          <a:blip r:embed="rId2" cstate="hqprint">
            <a:lum bright="70000" contrast="-70000"/>
            <a:extLst>
              <a:ext uri="{28A0092B-C50C-407E-A947-70E740481C1C}">
                <a14:useLocalDpi xmlns:a14="http://schemas.microsoft.com/office/drawing/2010/main"/>
              </a:ext>
            </a:extLst>
          </a:blip>
          <a:stretch>
            <a:fillRect/>
          </a:stretch>
        </p:blipFill>
        <p:spPr>
          <a:xfrm>
            <a:off x="9482505" y="1776777"/>
            <a:ext cx="2195145" cy="2548304"/>
          </a:xfrm>
          <a:prstGeom prst="rect">
            <a:avLst/>
          </a:prstGeom>
        </p:spPr>
      </p:pic>
      <p:pic>
        <p:nvPicPr>
          <p:cNvPr id="13" name="Picture 12"/>
          <p:cNvPicPr>
            <a:picLocks noChangeAspect="1"/>
          </p:cNvPicPr>
          <p:nvPr/>
        </p:nvPicPr>
        <p:blipFill>
          <a:blip r:embed="rId3" cstate="hqprint">
            <a:lum bright="70000" contrast="-70000"/>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tretch>
            <a:fillRect/>
          </a:stretch>
        </p:blipFill>
        <p:spPr>
          <a:xfrm>
            <a:off x="709524" y="2304320"/>
            <a:ext cx="1849716" cy="1799857"/>
          </a:xfrm>
          <a:prstGeom prst="rect">
            <a:avLst/>
          </a:prstGeom>
        </p:spPr>
      </p:pic>
      <p:pic>
        <p:nvPicPr>
          <p:cNvPr id="2" name="Picture 1"/>
          <p:cNvPicPr>
            <a:picLocks noChangeAspect="1"/>
          </p:cNvPicPr>
          <p:nvPr/>
        </p:nvPicPr>
        <p:blipFill>
          <a:blip r:embed="rId5" cstate="hqprint">
            <a:duotone>
              <a:schemeClr val="accent4">
                <a:shade val="45000"/>
                <a:satMod val="135000"/>
              </a:schemeClr>
              <a:prstClr val="white"/>
            </a:duotone>
            <a:extLst>
              <a:ext uri="{BEBA8EAE-BF5A-486C-A8C5-ECC9F3942E4B}">
                <a14:imgProps xmlns:a14="http://schemas.microsoft.com/office/drawing/2010/main">
                  <a14:imgLayer r:embed="rId6">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3565426" y="2128471"/>
            <a:ext cx="2071763" cy="1844917"/>
          </a:xfrm>
          <a:prstGeom prst="rect">
            <a:avLst/>
          </a:prstGeom>
        </p:spPr>
      </p:pic>
      <p:pic>
        <p:nvPicPr>
          <p:cNvPr id="3" name="Picture 2"/>
          <p:cNvPicPr>
            <a:picLocks noChangeAspect="1"/>
          </p:cNvPicPr>
          <p:nvPr/>
        </p:nvPicPr>
        <p:blipFill>
          <a:blip r:embed="rId7" cstate="hqprint">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6797501" y="1776777"/>
            <a:ext cx="1586384" cy="2046670"/>
          </a:xfrm>
          <a:prstGeom prst="rect">
            <a:avLst/>
          </a:prstGeom>
        </p:spPr>
      </p:pic>
      <p:sp>
        <p:nvSpPr>
          <p:cNvPr id="12" name="Rectangle 11"/>
          <p:cNvSpPr/>
          <p:nvPr/>
        </p:nvSpPr>
        <p:spPr>
          <a:xfrm>
            <a:off x="3383284" y="1788374"/>
            <a:ext cx="2442992" cy="1569660"/>
          </a:xfrm>
          <a:prstGeom prst="rect">
            <a:avLst/>
          </a:prstGeom>
        </p:spPr>
        <p:txBody>
          <a:bodyPr wrap="square">
            <a:spAutoFit/>
          </a:bodyPr>
          <a:lstStyle/>
          <a:p>
            <a:pPr algn="ctr"/>
            <a:r>
              <a:rPr lang="en-US" sz="2400" b="1" dirty="0">
                <a:solidFill>
                  <a:schemeClr val="accent6">
                    <a:lumMod val="75000"/>
                  </a:schemeClr>
                </a:solidFill>
              </a:rPr>
              <a:t>HDInsight</a:t>
            </a:r>
          </a:p>
          <a:p>
            <a:pPr algn="ctr"/>
            <a:r>
              <a:rPr lang="en-US" sz="2400" b="1" dirty="0">
                <a:solidFill>
                  <a:schemeClr val="accent6">
                    <a:lumMod val="75000"/>
                  </a:schemeClr>
                </a:solidFill>
              </a:rPr>
              <a:t>ADLA</a:t>
            </a:r>
          </a:p>
          <a:p>
            <a:pPr algn="ctr"/>
            <a:r>
              <a:rPr lang="en-US" sz="2400" b="1" dirty="0">
                <a:solidFill>
                  <a:schemeClr val="accent6">
                    <a:lumMod val="75000"/>
                  </a:schemeClr>
                </a:solidFill>
              </a:rPr>
              <a:t>Spark</a:t>
            </a:r>
          </a:p>
          <a:p>
            <a:pPr algn="ctr"/>
            <a:endParaRPr lang="en-US" sz="2400" b="1" dirty="0">
              <a:solidFill>
                <a:schemeClr val="accent6">
                  <a:lumMod val="75000"/>
                </a:schemeClr>
              </a:solidFill>
            </a:endParaRPr>
          </a:p>
        </p:txBody>
      </p:sp>
      <p:sp>
        <p:nvSpPr>
          <p:cNvPr id="14" name="Rectangle 13"/>
          <p:cNvSpPr/>
          <p:nvPr/>
        </p:nvSpPr>
        <p:spPr>
          <a:xfrm>
            <a:off x="6373978" y="1794469"/>
            <a:ext cx="2442992" cy="1569660"/>
          </a:xfrm>
          <a:prstGeom prst="rect">
            <a:avLst/>
          </a:prstGeom>
        </p:spPr>
        <p:txBody>
          <a:bodyPr wrap="square">
            <a:spAutoFit/>
          </a:bodyPr>
          <a:lstStyle/>
          <a:p>
            <a:pPr algn="ctr"/>
            <a:r>
              <a:rPr lang="en-US" sz="2400" b="1" dirty="0">
                <a:solidFill>
                  <a:schemeClr val="accent6">
                    <a:lumMod val="75000"/>
                  </a:schemeClr>
                </a:solidFill>
              </a:rPr>
              <a:t>ADLS</a:t>
            </a:r>
          </a:p>
          <a:p>
            <a:pPr algn="ctr"/>
            <a:r>
              <a:rPr lang="en-US" sz="2400" b="1" dirty="0">
                <a:solidFill>
                  <a:schemeClr val="accent6">
                    <a:lumMod val="75000"/>
                  </a:schemeClr>
                </a:solidFill>
              </a:rPr>
              <a:t>Azure Storage</a:t>
            </a:r>
          </a:p>
          <a:p>
            <a:pPr algn="ctr"/>
            <a:r>
              <a:rPr lang="en-US" sz="2400" b="1" dirty="0">
                <a:solidFill>
                  <a:schemeClr val="accent6">
                    <a:lumMod val="75000"/>
                  </a:schemeClr>
                </a:solidFill>
              </a:rPr>
              <a:t>Azure SQL DB</a:t>
            </a:r>
          </a:p>
          <a:p>
            <a:pPr algn="ctr"/>
            <a:endParaRPr lang="en-US" sz="2400" b="1" dirty="0">
              <a:solidFill>
                <a:schemeClr val="accent6">
                  <a:lumMod val="75000"/>
                </a:schemeClr>
              </a:solidFill>
            </a:endParaRPr>
          </a:p>
        </p:txBody>
      </p:sp>
      <p:sp>
        <p:nvSpPr>
          <p:cNvPr id="17" name="Rectangle 16"/>
          <p:cNvSpPr/>
          <p:nvPr/>
        </p:nvSpPr>
        <p:spPr>
          <a:xfrm>
            <a:off x="370729" y="4485536"/>
            <a:ext cx="11545732" cy="1330622"/>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accent3"/>
                </a:solidFill>
              </a:rPr>
              <a:t>Enrichment and Curation</a:t>
            </a:r>
          </a:p>
        </p:txBody>
      </p:sp>
    </p:spTree>
    <p:extLst>
      <p:ext uri="{BB962C8B-B14F-4D97-AF65-F5344CB8AC3E}">
        <p14:creationId xmlns:p14="http://schemas.microsoft.com/office/powerpoint/2010/main" val="1478674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0"/>
            <a:ext cx="12192000" cy="939747"/>
          </a:xfrm>
          <a:prstGeom prst="rect">
            <a:avLst/>
          </a:prstGeom>
          <a:solidFill>
            <a:srgbClr val="203864">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182880" rtlCol="0" anchor="ctr"/>
          <a:lstStyle/>
          <a:p>
            <a:pPr algn="r"/>
            <a:r>
              <a:rPr lang="en-US" sz="3600" dirty="0">
                <a:solidFill>
                  <a:schemeClr val="bg1"/>
                </a:solidFill>
              </a:rPr>
              <a:t>Cold Path Processing</a:t>
            </a:r>
          </a:p>
        </p:txBody>
      </p:sp>
      <p:pic>
        <p:nvPicPr>
          <p:cNvPr id="5" name="Picture 4"/>
          <p:cNvPicPr>
            <a:picLocks noChangeAspect="1"/>
          </p:cNvPicPr>
          <p:nvPr/>
        </p:nvPicPr>
        <p:blipFill>
          <a:blip r:embed="rId2" cstate="hqprint">
            <a:biLevel thresh="25000"/>
            <a:extLst>
              <a:ext uri="{BEBA8EAE-BF5A-486C-A8C5-ECC9F3942E4B}">
                <a14:imgProps xmlns:a14="http://schemas.microsoft.com/office/drawing/2010/main">
                  <a14:imgLayer r:embed="rId3">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549566" y="107819"/>
            <a:ext cx="813143" cy="724108"/>
          </a:xfrm>
          <a:prstGeom prst="rect">
            <a:avLst/>
          </a:prstGeom>
        </p:spPr>
      </p:pic>
      <p:pic>
        <p:nvPicPr>
          <p:cNvPr id="6" name="Picture 5"/>
          <p:cNvPicPr>
            <a:picLocks noChangeAspect="1"/>
          </p:cNvPicPr>
          <p:nvPr/>
        </p:nvPicPr>
        <p:blipFill rotWithShape="1">
          <a:blip r:embed="rId4" cstate="hqprint">
            <a:extLst>
              <a:ext uri="{28A0092B-C50C-407E-A947-70E740481C1C}">
                <a14:useLocalDpi xmlns:a14="http://schemas.microsoft.com/office/drawing/2010/main"/>
              </a:ext>
            </a:extLst>
          </a:blip>
          <a:srcRect l="5562" t="54709"/>
          <a:stretch/>
        </p:blipFill>
        <p:spPr>
          <a:xfrm>
            <a:off x="125506" y="1380565"/>
            <a:ext cx="6668056" cy="2680446"/>
          </a:xfrm>
          <a:prstGeom prst="rect">
            <a:avLst/>
          </a:prstGeom>
        </p:spPr>
      </p:pic>
      <p:sp>
        <p:nvSpPr>
          <p:cNvPr id="10" name="TextBox 9"/>
          <p:cNvSpPr txBox="1"/>
          <p:nvPr/>
        </p:nvSpPr>
        <p:spPr>
          <a:xfrm>
            <a:off x="4140010" y="1930311"/>
            <a:ext cx="2245659" cy="1200329"/>
          </a:xfrm>
          <a:prstGeom prst="rect">
            <a:avLst/>
          </a:prstGeom>
          <a:noFill/>
        </p:spPr>
        <p:txBody>
          <a:bodyPr wrap="square" rtlCol="0">
            <a:spAutoFit/>
          </a:bodyPr>
          <a:lstStyle/>
          <a:p>
            <a:r>
              <a:rPr lang="en-US" i="1" dirty="0"/>
              <a:t>Multiple processing ”instances” can work on top of </a:t>
            </a:r>
            <a:r>
              <a:rPr lang="en-US" i="1"/>
              <a:t>dis-aggregated storage</a:t>
            </a:r>
            <a:endParaRPr lang="en-US" i="1" dirty="0"/>
          </a:p>
        </p:txBody>
      </p:sp>
      <p:cxnSp>
        <p:nvCxnSpPr>
          <p:cNvPr id="11" name="Straight Connector 10"/>
          <p:cNvCxnSpPr/>
          <p:nvPr/>
        </p:nvCxnSpPr>
        <p:spPr>
          <a:xfrm>
            <a:off x="6705599" y="1481606"/>
            <a:ext cx="0" cy="20977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201259" y="1930311"/>
            <a:ext cx="4935429" cy="1200329"/>
          </a:xfrm>
          <a:prstGeom prst="rect">
            <a:avLst/>
          </a:prstGeom>
          <a:noFill/>
        </p:spPr>
        <p:txBody>
          <a:bodyPr wrap="square" rtlCol="0">
            <a:spAutoFit/>
          </a:bodyPr>
          <a:lstStyle/>
          <a:p>
            <a:r>
              <a:rPr lang="en-US" i="1" dirty="0"/>
              <a:t>Lot’s of options abound depending on the need:</a:t>
            </a:r>
          </a:p>
          <a:p>
            <a:pPr marL="285750" indent="-285750">
              <a:buFontTx/>
              <a:buChar char="-"/>
            </a:pPr>
            <a:r>
              <a:rPr lang="en-US" i="1" dirty="0"/>
              <a:t>Relational engines</a:t>
            </a:r>
          </a:p>
          <a:p>
            <a:pPr marL="285750" indent="-285750">
              <a:buFontTx/>
              <a:buChar char="-"/>
            </a:pPr>
            <a:r>
              <a:rPr lang="en-US" i="1" dirty="0"/>
              <a:t>Big Data solutions / in-mem or not</a:t>
            </a:r>
          </a:p>
          <a:p>
            <a:pPr marL="285750" indent="-285750">
              <a:buFontTx/>
              <a:buChar char="-"/>
            </a:pPr>
            <a:r>
              <a:rPr lang="en-US" i="1" dirty="0"/>
              <a:t>Other</a:t>
            </a:r>
          </a:p>
        </p:txBody>
      </p:sp>
    </p:spTree>
    <p:extLst>
      <p:ext uri="{BB962C8B-B14F-4D97-AF65-F5344CB8AC3E}">
        <p14:creationId xmlns:p14="http://schemas.microsoft.com/office/powerpoint/2010/main" val="3475321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p:cNvSpPr txBox="1"/>
          <p:nvPr/>
        </p:nvSpPr>
        <p:spPr>
          <a:xfrm>
            <a:off x="7696872" y="1262063"/>
            <a:ext cx="4060153" cy="5080371"/>
          </a:xfrm>
          <a:prstGeom prst="rect">
            <a:avLst/>
          </a:prstGeom>
          <a:noFill/>
        </p:spPr>
        <p:txBody>
          <a:bodyPr wrap="square" lIns="91440" tIns="146304" rIns="91440" bIns="146304" rtlCol="0">
            <a:noAutofit/>
          </a:bodyPr>
          <a:lstStyle/>
          <a:p>
            <a:pPr marL="339725" indent="-339725" fontAlgn="base">
              <a:spcAft>
                <a:spcPts val="800"/>
              </a:spcAft>
              <a:buSzPct val="100000"/>
              <a:buFont typeface="Arial" panose="020B0604020202020204" pitchFamily="34" charset="0"/>
              <a:buChar char="•"/>
            </a:pPr>
            <a:r>
              <a:rPr lang="en-US" sz="2400" dirty="0">
                <a:solidFill>
                  <a:srgbClr val="505050"/>
                </a:solidFill>
                <a:ea typeface="Segoe UI" pitchFamily="34" charset="0"/>
                <a:cs typeface="Segoe UI" pitchFamily="34" charset="0"/>
              </a:rPr>
              <a:t>Integrated analytics and storage</a:t>
            </a:r>
          </a:p>
          <a:p>
            <a:pPr marL="339725" indent="-339725" fontAlgn="base">
              <a:spcAft>
                <a:spcPts val="800"/>
              </a:spcAft>
              <a:buSzPct val="100000"/>
              <a:buFont typeface="Arial" panose="020B0604020202020204" pitchFamily="34" charset="0"/>
              <a:buChar char="•"/>
            </a:pPr>
            <a:r>
              <a:rPr lang="en-US" sz="2400" dirty="0">
                <a:solidFill>
                  <a:srgbClr val="505050"/>
                </a:solidFill>
                <a:ea typeface="Segoe UI" pitchFamily="34" charset="0"/>
                <a:cs typeface="Segoe UI" pitchFamily="34" charset="0"/>
              </a:rPr>
              <a:t>Fully managed</a:t>
            </a:r>
          </a:p>
          <a:p>
            <a:pPr marL="339725" indent="-339725" fontAlgn="base">
              <a:spcAft>
                <a:spcPts val="800"/>
              </a:spcAft>
              <a:buSzPct val="100000"/>
              <a:buFont typeface="Arial" panose="020B0604020202020204" pitchFamily="34" charset="0"/>
              <a:buChar char="•"/>
            </a:pPr>
            <a:r>
              <a:rPr lang="en-US" sz="2400" dirty="0">
                <a:solidFill>
                  <a:srgbClr val="505050"/>
                </a:solidFill>
                <a:ea typeface="Segoe UI" pitchFamily="34" charset="0"/>
                <a:cs typeface="Segoe UI" pitchFamily="34" charset="0"/>
              </a:rPr>
              <a:t>Easy to use–“dial for scale”</a:t>
            </a:r>
          </a:p>
          <a:p>
            <a:pPr marL="339725" indent="-339725" fontAlgn="base">
              <a:spcAft>
                <a:spcPts val="800"/>
              </a:spcAft>
              <a:buSzPct val="100000"/>
              <a:buFont typeface="Arial" panose="020B0604020202020204" pitchFamily="34" charset="0"/>
              <a:buChar char="•"/>
            </a:pPr>
            <a:r>
              <a:rPr lang="en-US" sz="2400" dirty="0">
                <a:solidFill>
                  <a:srgbClr val="505050"/>
                </a:solidFill>
                <a:ea typeface="Segoe UI" pitchFamily="34" charset="0"/>
                <a:cs typeface="Segoe UI" pitchFamily="34" charset="0"/>
              </a:rPr>
              <a:t>Proven at scale</a:t>
            </a:r>
          </a:p>
          <a:p>
            <a:pPr marL="339725" indent="-339725" fontAlgn="base">
              <a:spcAft>
                <a:spcPts val="800"/>
              </a:spcAft>
              <a:buSzPct val="100000"/>
              <a:buFont typeface="Arial" panose="020B0604020202020204" pitchFamily="34" charset="0"/>
              <a:buChar char="•"/>
            </a:pPr>
            <a:r>
              <a:rPr lang="en-US" sz="2400" dirty="0">
                <a:solidFill>
                  <a:srgbClr val="505050"/>
                </a:solidFill>
                <a:ea typeface="Segoe UI" pitchFamily="34" charset="0"/>
                <a:cs typeface="Segoe UI" pitchFamily="34" charset="0"/>
              </a:rPr>
              <a:t>Analyze data of any size, shape or speed</a:t>
            </a:r>
          </a:p>
          <a:p>
            <a:pPr marL="339725" indent="-339725" fontAlgn="base">
              <a:spcAft>
                <a:spcPts val="800"/>
              </a:spcAft>
              <a:buSzPct val="100000"/>
              <a:buFont typeface="Arial" panose="020B0604020202020204" pitchFamily="34" charset="0"/>
              <a:buChar char="•"/>
            </a:pPr>
            <a:r>
              <a:rPr lang="en-US" sz="2400" dirty="0">
                <a:solidFill>
                  <a:srgbClr val="505050"/>
                </a:solidFill>
                <a:ea typeface="Segoe UI" pitchFamily="34" charset="0"/>
                <a:cs typeface="Segoe UI" pitchFamily="34" charset="0"/>
              </a:rPr>
              <a:t>Open-standards based</a:t>
            </a:r>
          </a:p>
        </p:txBody>
      </p:sp>
      <p:sp>
        <p:nvSpPr>
          <p:cNvPr id="2" name="Title 1"/>
          <p:cNvSpPr>
            <a:spLocks noGrp="1"/>
          </p:cNvSpPr>
          <p:nvPr>
            <p:ph type="title"/>
          </p:nvPr>
        </p:nvSpPr>
        <p:spPr/>
        <p:txBody>
          <a:bodyPr/>
          <a:lstStyle/>
          <a:p>
            <a:r>
              <a:rPr lang="en-US" dirty="0"/>
              <a:t>Azure Data Lake</a:t>
            </a:r>
          </a:p>
        </p:txBody>
      </p:sp>
      <p:sp>
        <p:nvSpPr>
          <p:cNvPr id="4" name="Slide Number Placeholder 3"/>
          <p:cNvSpPr>
            <a:spLocks noGrp="1"/>
          </p:cNvSpPr>
          <p:nvPr>
            <p:ph type="sldNum" sz="quarter" idx="4"/>
          </p:nvPr>
        </p:nvSpPr>
        <p:spPr/>
        <p:txBody>
          <a:bodyPr/>
          <a:lstStyle/>
          <a:p>
            <a:fld id="{75FAD755-3BD0-2447-A9DF-109DAABEFD99}" type="slidenum">
              <a:rPr lang="en-US" smtClean="0"/>
              <a:pPr/>
              <a:t>17</a:t>
            </a:fld>
            <a:endParaRPr lang="en-US" dirty="0"/>
          </a:p>
        </p:txBody>
      </p:sp>
      <p:sp>
        <p:nvSpPr>
          <p:cNvPr id="175" name="Rectangle 174"/>
          <p:cNvSpPr/>
          <p:nvPr/>
        </p:nvSpPr>
        <p:spPr bwMode="auto">
          <a:xfrm>
            <a:off x="0" y="1099226"/>
            <a:ext cx="415519" cy="536983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000" b="1" dirty="0">
              <a:solidFill>
                <a:schemeClr val="bg1"/>
              </a:solidFill>
              <a:latin typeface="+mj-lt"/>
              <a:ea typeface="Segoe UI" pitchFamily="34" charset="0"/>
              <a:cs typeface="Segoe UI" pitchFamily="34" charset="0"/>
            </a:endParaRPr>
          </a:p>
        </p:txBody>
      </p:sp>
      <p:sp>
        <p:nvSpPr>
          <p:cNvPr id="179" name="Rectangle 178"/>
          <p:cNvSpPr/>
          <p:nvPr/>
        </p:nvSpPr>
        <p:spPr bwMode="auto">
          <a:xfrm>
            <a:off x="-2427" y="1269803"/>
            <a:ext cx="415519" cy="50726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000" b="1" dirty="0">
              <a:solidFill>
                <a:schemeClr val="bg1"/>
              </a:solidFill>
              <a:latin typeface="+mj-lt"/>
              <a:ea typeface="Segoe UI" pitchFamily="34" charset="0"/>
              <a:cs typeface="Segoe UI" pitchFamily="34" charset="0"/>
            </a:endParaRPr>
          </a:p>
        </p:txBody>
      </p:sp>
      <p:grpSp>
        <p:nvGrpSpPr>
          <p:cNvPr id="208" name="Group 207"/>
          <p:cNvGrpSpPr/>
          <p:nvPr/>
        </p:nvGrpSpPr>
        <p:grpSpPr>
          <a:xfrm>
            <a:off x="413092" y="1294742"/>
            <a:ext cx="7261899" cy="5072632"/>
            <a:chOff x="425247" y="1269802"/>
            <a:chExt cx="7261899" cy="5072632"/>
          </a:xfrm>
        </p:grpSpPr>
        <p:grpSp>
          <p:nvGrpSpPr>
            <p:cNvPr id="206" name="Group 205"/>
            <p:cNvGrpSpPr/>
            <p:nvPr/>
          </p:nvGrpSpPr>
          <p:grpSpPr>
            <a:xfrm>
              <a:off x="425247" y="1269802"/>
              <a:ext cx="7261899" cy="5072632"/>
              <a:chOff x="425247" y="1269802"/>
              <a:chExt cx="7261899" cy="5072632"/>
            </a:xfrm>
          </p:grpSpPr>
          <p:grpSp>
            <p:nvGrpSpPr>
              <p:cNvPr id="178" name="Group 177"/>
              <p:cNvGrpSpPr/>
              <p:nvPr/>
            </p:nvGrpSpPr>
            <p:grpSpPr>
              <a:xfrm>
                <a:off x="425247" y="1269802"/>
                <a:ext cx="7261899" cy="5072632"/>
                <a:chOff x="425247" y="1269802"/>
                <a:chExt cx="7261899" cy="5072632"/>
              </a:xfrm>
            </p:grpSpPr>
            <p:sp>
              <p:nvSpPr>
                <p:cNvPr id="73" name="Rectangle 72"/>
                <p:cNvSpPr>
                  <a:spLocks/>
                </p:cNvSpPr>
                <p:nvPr/>
              </p:nvSpPr>
              <p:spPr>
                <a:xfrm>
                  <a:off x="434126" y="3585151"/>
                  <a:ext cx="7253020" cy="548640"/>
                </a:xfrm>
                <a:prstGeom prst="rect">
                  <a:avLst/>
                </a:prstGeom>
                <a:solidFill>
                  <a:schemeClr val="accent1">
                    <a:lumMod val="75000"/>
                    <a:lumOff val="25000"/>
                  </a:schemeClr>
                </a:solidFill>
                <a:ln w="3175" cmpd="sng">
                  <a:solidFill>
                    <a:schemeClr val="accent1">
                      <a:lumMod val="75000"/>
                      <a:lumOff val="25000"/>
                    </a:schemeClr>
                  </a:solidFill>
                  <a:miter lim="800000"/>
                </a:ln>
                <a:effectLst/>
              </p:spPr>
              <p:style>
                <a:lnRef idx="1">
                  <a:schemeClr val="accent1"/>
                </a:lnRef>
                <a:fillRef idx="3">
                  <a:schemeClr val="accent1"/>
                </a:fillRef>
                <a:effectRef idx="2">
                  <a:schemeClr val="accent1"/>
                </a:effectRef>
                <a:fontRef idx="minor">
                  <a:schemeClr val="lt1"/>
                </a:fontRef>
              </p:style>
              <p:txBody>
                <a:bodyPr lIns="179285" tIns="91440" rIns="179285" bIns="91440" rtlCol="0" anchor="b" anchorCtr="0"/>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2400" dirty="0">
                      <a:solidFill>
                        <a:schemeClr val="bg1"/>
                      </a:solidFill>
                      <a:latin typeface="+mj-lt"/>
                      <a:cs typeface="Segoe UI Semibold" panose="020B0702040204020203" pitchFamily="34" charset="0"/>
                    </a:rPr>
                    <a:t>YARN</a:t>
                  </a:r>
                </a:p>
              </p:txBody>
            </p:sp>
            <p:sp>
              <p:nvSpPr>
                <p:cNvPr id="77" name="Rectangle 76"/>
                <p:cNvSpPr>
                  <a:spLocks/>
                </p:cNvSpPr>
                <p:nvPr/>
              </p:nvSpPr>
              <p:spPr>
                <a:xfrm>
                  <a:off x="425247" y="4206636"/>
                  <a:ext cx="7261898" cy="548640"/>
                </a:xfrm>
                <a:prstGeom prst="rect">
                  <a:avLst/>
                </a:prstGeom>
                <a:solidFill>
                  <a:schemeClr val="accent1">
                    <a:lumMod val="75000"/>
                    <a:lumOff val="25000"/>
                  </a:schemeClr>
                </a:solidFill>
                <a:ln w="3175" cmpd="sng">
                  <a:solidFill>
                    <a:schemeClr val="accent1">
                      <a:lumMod val="75000"/>
                      <a:lumOff val="25000"/>
                    </a:schemeClr>
                  </a:solidFill>
                  <a:miter lim="800000"/>
                </a:ln>
                <a:effectLst/>
              </p:spPr>
              <p:style>
                <a:lnRef idx="1">
                  <a:schemeClr val="accent1"/>
                </a:lnRef>
                <a:fillRef idx="3">
                  <a:schemeClr val="accent1"/>
                </a:fillRef>
                <a:effectRef idx="2">
                  <a:schemeClr val="accent1"/>
                </a:effectRef>
                <a:fontRef idx="minor">
                  <a:schemeClr val="lt1"/>
                </a:fontRef>
              </p:style>
              <p:txBody>
                <a:bodyPr lIns="179285" tIns="91440" rIns="179285" bIns="91440" rtlCol="0" anchor="b" anchorCtr="0"/>
                <a:lstStyle/>
                <a:p>
                  <a:pPr algn="ctr" defTabSz="931863" eaLnBrk="0" fontAlgn="base" hangingPunct="0">
                    <a:spcBef>
                      <a:spcPct val="0"/>
                    </a:spcBef>
                    <a:spcAft>
                      <a:spcPct val="0"/>
                    </a:spcAft>
                  </a:pPr>
                  <a:r>
                    <a:rPr lang="en-US" sz="2400" dirty="0">
                      <a:solidFill>
                        <a:schemeClr val="bg1"/>
                      </a:solidFill>
                      <a:latin typeface="+mj-lt"/>
                      <a:cs typeface="Segoe UI Semibold" panose="020B0702040204020203" pitchFamily="34" charset="0"/>
                    </a:rPr>
                    <a:t>HDFS</a:t>
                  </a:r>
                </a:p>
              </p:txBody>
            </p:sp>
            <p:sp>
              <p:nvSpPr>
                <p:cNvPr id="79" name="Rectangle 78"/>
                <p:cNvSpPr/>
                <p:nvPr/>
              </p:nvSpPr>
              <p:spPr bwMode="auto">
                <a:xfrm>
                  <a:off x="2496206" y="1269802"/>
                  <a:ext cx="2010619" cy="963260"/>
                </a:xfrm>
                <a:prstGeom prst="rect">
                  <a:avLst/>
                </a:prstGeom>
                <a:solidFill>
                  <a:schemeClr val="accent1"/>
                </a:solid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dirty="0">
                      <a:solidFill>
                        <a:schemeClr val="bg1"/>
                      </a:solidFill>
                      <a:latin typeface="+mj-lt"/>
                    </a:rPr>
                    <a:t>HDInsight</a:t>
                  </a:r>
                </a:p>
              </p:txBody>
            </p:sp>
            <p:sp>
              <p:nvSpPr>
                <p:cNvPr id="80" name="Rectangle 79"/>
                <p:cNvSpPr/>
                <p:nvPr/>
              </p:nvSpPr>
              <p:spPr bwMode="auto">
                <a:xfrm>
                  <a:off x="448034" y="1269802"/>
                  <a:ext cx="2010619" cy="963260"/>
                </a:xfrm>
                <a:prstGeom prst="rect">
                  <a:avLst/>
                </a:prstGeom>
                <a:solidFill>
                  <a:schemeClr val="accent1"/>
                </a:solid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dirty="0">
                      <a:solidFill>
                        <a:schemeClr val="bg1"/>
                      </a:solidFill>
                      <a:latin typeface="+mj-lt"/>
                    </a:rPr>
                    <a:t>Analytics Service</a:t>
                  </a:r>
                  <a:endParaRPr lang="en-GB" sz="2400" dirty="0">
                    <a:solidFill>
                      <a:schemeClr val="bg1"/>
                    </a:solidFill>
                    <a:latin typeface="+mj-lt"/>
                    <a:ea typeface="Segoe UI" pitchFamily="34" charset="0"/>
                    <a:cs typeface="Segoe UI" pitchFamily="34" charset="0"/>
                  </a:endParaRPr>
                </a:p>
              </p:txBody>
            </p:sp>
            <p:sp>
              <p:nvSpPr>
                <p:cNvPr id="84" name="Rectangle 83"/>
                <p:cNvSpPr/>
                <p:nvPr/>
              </p:nvSpPr>
              <p:spPr>
                <a:xfrm>
                  <a:off x="425248" y="4828120"/>
                  <a:ext cx="7261896" cy="1514314"/>
                </a:xfrm>
                <a:prstGeom prst="rect">
                  <a:avLst/>
                </a:prstGeom>
                <a:noFill/>
                <a:ln w="3175">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2000" dirty="0">
                      <a:solidFill>
                        <a:schemeClr val="accent1"/>
                      </a:solidFill>
                      <a:latin typeface="Segoe UI Semibold" panose="020B0702040204020203" pitchFamily="34" charset="0"/>
                      <a:cs typeface="Segoe UI Semibold" panose="020B0702040204020203" pitchFamily="34" charset="0"/>
                    </a:rPr>
                    <a:t>Store</a:t>
                  </a:r>
                </a:p>
              </p:txBody>
            </p:sp>
            <p:sp>
              <p:nvSpPr>
                <p:cNvPr id="52" name="Rectangle 51"/>
                <p:cNvSpPr/>
                <p:nvPr/>
              </p:nvSpPr>
              <p:spPr bwMode="auto">
                <a:xfrm>
                  <a:off x="4591527" y="1285883"/>
                  <a:ext cx="3095617" cy="2244924"/>
                </a:xfrm>
                <a:prstGeom prst="rect">
                  <a:avLst/>
                </a:prstGeom>
                <a:solidFill>
                  <a:schemeClr val="accent1"/>
                </a:solidFill>
                <a:ln w="3175">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algn="ctr" defTabSz="932472" fontAlgn="base">
                    <a:spcBef>
                      <a:spcPct val="0"/>
                    </a:spcBef>
                    <a:spcAft>
                      <a:spcPts val="300"/>
                    </a:spcAft>
                  </a:pPr>
                  <a:r>
                    <a:rPr lang="en-US" sz="2400" dirty="0">
                      <a:solidFill>
                        <a:schemeClr val="bg1"/>
                      </a:solidFill>
                      <a:latin typeface="+mj-lt"/>
                      <a:ea typeface="Segoe UI" pitchFamily="34" charset="0"/>
                      <a:cs typeface="Segoe UI Semibold" panose="020B0702040204020203" pitchFamily="34" charset="0"/>
                    </a:rPr>
                    <a:t>Partners</a:t>
                  </a:r>
                </a:p>
              </p:txBody>
            </p:sp>
            <p:sp>
              <p:nvSpPr>
                <p:cNvPr id="74" name="Isosceles Triangle 73"/>
                <p:cNvSpPr/>
                <p:nvPr/>
              </p:nvSpPr>
              <p:spPr bwMode="auto">
                <a:xfrm rot="10800000">
                  <a:off x="485794" y="3486492"/>
                  <a:ext cx="805096" cy="223572"/>
                </a:xfrm>
                <a:prstGeom prst="triangle">
                  <a:avLst/>
                </a:prstGeom>
                <a:solidFill>
                  <a:schemeClr val="accent1"/>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GB" sz="2000" b="1" dirty="0">
                    <a:solidFill>
                      <a:schemeClr val="bg1"/>
                    </a:solidFill>
                    <a:latin typeface="+mj-lt"/>
                    <a:ea typeface="Segoe UI" pitchFamily="34" charset="0"/>
                    <a:cs typeface="Segoe UI" pitchFamily="34" charset="0"/>
                  </a:endParaRPr>
                </a:p>
              </p:txBody>
            </p:sp>
            <p:sp>
              <p:nvSpPr>
                <p:cNvPr id="118" name="Isosceles Triangle 117"/>
                <p:cNvSpPr/>
                <p:nvPr/>
              </p:nvSpPr>
              <p:spPr bwMode="auto">
                <a:xfrm rot="10800000">
                  <a:off x="2558705" y="3486492"/>
                  <a:ext cx="805096" cy="223572"/>
                </a:xfrm>
                <a:prstGeom prst="triangle">
                  <a:avLst/>
                </a:prstGeom>
                <a:solidFill>
                  <a:schemeClr val="accent1"/>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GB" sz="2000" b="1" dirty="0">
                    <a:solidFill>
                      <a:schemeClr val="bg1"/>
                    </a:solidFill>
                    <a:latin typeface="+mj-lt"/>
                    <a:ea typeface="Segoe UI" pitchFamily="34" charset="0"/>
                    <a:cs typeface="Segoe UI" pitchFamily="34" charset="0"/>
                  </a:endParaRPr>
                </a:p>
              </p:txBody>
            </p:sp>
            <p:sp>
              <p:nvSpPr>
                <p:cNvPr id="78" name="Rectangle 77"/>
                <p:cNvSpPr/>
                <p:nvPr/>
              </p:nvSpPr>
              <p:spPr bwMode="auto">
                <a:xfrm>
                  <a:off x="448034" y="2272458"/>
                  <a:ext cx="4058791" cy="1241131"/>
                </a:xfrm>
                <a:prstGeom prst="rect">
                  <a:avLst/>
                </a:prstGeom>
                <a:solidFill>
                  <a:schemeClr val="accent1"/>
                </a:solidFill>
                <a:ln w="3175">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GB" sz="2000" b="1" dirty="0">
                    <a:solidFill>
                      <a:schemeClr val="bg1"/>
                    </a:solidFill>
                    <a:latin typeface="+mj-lt"/>
                    <a:ea typeface="Segoe UI" pitchFamily="34" charset="0"/>
                    <a:cs typeface="Segoe UI" pitchFamily="34" charset="0"/>
                  </a:endParaRPr>
                </a:p>
              </p:txBody>
            </p:sp>
            <p:pic>
              <p:nvPicPr>
                <p:cNvPr id="119" name="Picture 118"/>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395604" y="2692550"/>
                  <a:ext cx="689303" cy="355560"/>
                </a:xfrm>
                <a:prstGeom prst="rect">
                  <a:avLst/>
                </a:prstGeom>
                <a:noFill/>
                <a:ln>
                  <a:noFill/>
                </a:ln>
              </p:spPr>
            </p:pic>
            <p:sp>
              <p:nvSpPr>
                <p:cNvPr id="120" name="TextBox 12"/>
                <p:cNvSpPr txBox="1"/>
                <p:nvPr/>
              </p:nvSpPr>
              <p:spPr>
                <a:xfrm>
                  <a:off x="589101" y="2749688"/>
                  <a:ext cx="594715" cy="241285"/>
                </a:xfrm>
                <a:prstGeom prst="rect">
                  <a:avLst/>
                </a:prstGeom>
                <a:noFill/>
              </p:spPr>
              <p:txBody>
                <a:bodyPr wrap="none" lIns="0" tIns="0" rIns="0" bIns="0" rtlCol="0">
                  <a:no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r>
                    <a:rPr lang="en-US" sz="1568" b="1" dirty="0">
                      <a:solidFill>
                        <a:schemeClr val="bg1"/>
                      </a:solidFill>
                    </a:rPr>
                    <a:t>U-SQL</a:t>
                  </a:r>
                </a:p>
              </p:txBody>
            </p:sp>
            <p:sp>
              <p:nvSpPr>
                <p:cNvPr id="122" name="Freeform 121"/>
                <p:cNvSpPr>
                  <a:spLocks noChangeAspect="1"/>
                </p:cNvSpPr>
                <p:nvPr/>
              </p:nvSpPr>
              <p:spPr bwMode="auto">
                <a:xfrm>
                  <a:off x="1501622" y="2668286"/>
                  <a:ext cx="576176" cy="404089"/>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bg1"/>
                </a:solidFill>
                <a:ln>
                  <a:noFill/>
                </a:ln>
              </p:spPr>
              <p:txBody>
                <a:bodyPr vert="horz" wrap="square" lIns="89592" tIns="44796" rIns="89592" bIns="44796" numCol="1" anchor="t" anchorCtr="0" compatLnSpc="1">
                  <a:prstTxWarp prst="textNoShape">
                    <a:avLst/>
                  </a:prstTxWarp>
                </a:bodyPr>
                <a:lstStyle/>
                <a:p>
                  <a:pPr defTabSz="912803" fontAlgn="base">
                    <a:spcBef>
                      <a:spcPct val="0"/>
                    </a:spcBef>
                    <a:spcAft>
                      <a:spcPct val="0"/>
                    </a:spcAft>
                  </a:pPr>
                  <a:endParaRPr lang="en-IN" sz="1567" dirty="0">
                    <a:solidFill>
                      <a:srgbClr val="000000"/>
                    </a:solidFill>
                  </a:endParaRPr>
                </a:p>
              </p:txBody>
            </p:sp>
            <p:grpSp>
              <p:nvGrpSpPr>
                <p:cNvPr id="56" name="Group 55"/>
                <p:cNvGrpSpPr/>
                <p:nvPr/>
              </p:nvGrpSpPr>
              <p:grpSpPr>
                <a:xfrm>
                  <a:off x="4737925" y="4870208"/>
                  <a:ext cx="2496516" cy="1420410"/>
                  <a:chOff x="4747653" y="4870208"/>
                  <a:chExt cx="2496516" cy="1420410"/>
                </a:xfrm>
              </p:grpSpPr>
              <p:sp>
                <p:nvSpPr>
                  <p:cNvPr id="87" name="Rectangle 86"/>
                  <p:cNvSpPr/>
                  <p:nvPr>
                    <p:custDataLst>
                      <p:tags r:id="rId5"/>
                    </p:custDataLst>
                  </p:nvPr>
                </p:nvSpPr>
                <p:spPr bwMode="auto">
                  <a:xfrm>
                    <a:off x="4747653" y="5604818"/>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algn="ctr" defTabSz="932472"/>
                    <a:r>
                      <a:rPr lang="en-US" sz="1000" dirty="0">
                        <a:solidFill>
                          <a:schemeClr val="accent1"/>
                        </a:solidFill>
                      </a:rPr>
                      <a:t>Clickstream</a:t>
                    </a:r>
                  </a:p>
                </p:txBody>
              </p:sp>
              <p:sp>
                <p:nvSpPr>
                  <p:cNvPr id="90" name="Rectangle 89"/>
                  <p:cNvSpPr/>
                  <p:nvPr>
                    <p:custDataLst>
                      <p:tags r:id="rId6"/>
                    </p:custDataLst>
                  </p:nvPr>
                </p:nvSpPr>
                <p:spPr bwMode="auto">
                  <a:xfrm>
                    <a:off x="4747653" y="4870208"/>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algn="ctr" defTabSz="932472"/>
                    <a:r>
                      <a:rPr lang="en-US" sz="1000" dirty="0">
                        <a:solidFill>
                          <a:schemeClr val="accent1"/>
                        </a:solidFill>
                      </a:rPr>
                      <a:t>Sensors</a:t>
                    </a:r>
                  </a:p>
                </p:txBody>
              </p:sp>
              <p:sp>
                <p:nvSpPr>
                  <p:cNvPr id="94" name="Rectangle 93"/>
                  <p:cNvSpPr/>
                  <p:nvPr>
                    <p:custDataLst>
                      <p:tags r:id="rId7"/>
                    </p:custDataLst>
                  </p:nvPr>
                </p:nvSpPr>
                <p:spPr bwMode="auto">
                  <a:xfrm>
                    <a:off x="6173236" y="5604818"/>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algn="ctr" defTabSz="932472"/>
                    <a:r>
                      <a:rPr lang="en-US" sz="1000" dirty="0">
                        <a:solidFill>
                          <a:schemeClr val="accent1"/>
                        </a:solidFill>
                      </a:rPr>
                      <a:t>Video</a:t>
                    </a:r>
                  </a:p>
                </p:txBody>
              </p:sp>
              <p:sp>
                <p:nvSpPr>
                  <p:cNvPr id="97" name="Rectangle 96"/>
                  <p:cNvSpPr/>
                  <p:nvPr>
                    <p:custDataLst>
                      <p:tags r:id="rId8"/>
                    </p:custDataLst>
                  </p:nvPr>
                </p:nvSpPr>
                <p:spPr bwMode="auto">
                  <a:xfrm>
                    <a:off x="6173236" y="4870208"/>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algn="ctr" defTabSz="932472"/>
                    <a:r>
                      <a:rPr lang="en-US" sz="1000" dirty="0">
                        <a:solidFill>
                          <a:schemeClr val="accent1"/>
                        </a:solidFill>
                      </a:rPr>
                      <a:t>Social</a:t>
                    </a:r>
                  </a:p>
                </p:txBody>
              </p:sp>
              <p:sp>
                <p:nvSpPr>
                  <p:cNvPr id="131" name="Freeform 130"/>
                  <p:cNvSpPr/>
                  <p:nvPr/>
                </p:nvSpPr>
                <p:spPr bwMode="auto">
                  <a:xfrm>
                    <a:off x="5110374" y="5710390"/>
                    <a:ext cx="345491" cy="345489"/>
                  </a:xfrm>
                  <a:custGeom>
                    <a:avLst/>
                    <a:gdLst/>
                    <a:ahLst/>
                    <a:cxnLst/>
                    <a:rect l="l" t="t" r="r" b="b"/>
                    <a:pathLst>
                      <a:path w="3771688" h="3771678">
                        <a:moveTo>
                          <a:pt x="1170813" y="2357992"/>
                        </a:moveTo>
                        <a:cubicBezTo>
                          <a:pt x="1111992" y="2382777"/>
                          <a:pt x="1047346" y="2396330"/>
                          <a:pt x="979535" y="2396330"/>
                        </a:cubicBezTo>
                        <a:lnTo>
                          <a:pt x="966453" y="2395012"/>
                        </a:lnTo>
                        <a:cubicBezTo>
                          <a:pt x="883319" y="2612303"/>
                          <a:pt x="833420" y="2858368"/>
                          <a:pt x="826353" y="3135160"/>
                        </a:cubicBezTo>
                        <a:cubicBezTo>
                          <a:pt x="1111538" y="3378474"/>
                          <a:pt x="1481600" y="3524821"/>
                          <a:pt x="1885843" y="3524821"/>
                        </a:cubicBezTo>
                        <a:cubicBezTo>
                          <a:pt x="2339009" y="3524821"/>
                          <a:pt x="2749219" y="3340908"/>
                          <a:pt x="3045852" y="3043597"/>
                        </a:cubicBezTo>
                        <a:cubicBezTo>
                          <a:pt x="2805887" y="3038579"/>
                          <a:pt x="2587112" y="3013186"/>
                          <a:pt x="2388278" y="2969814"/>
                        </a:cubicBezTo>
                        <a:cubicBezTo>
                          <a:pt x="2331347" y="3055619"/>
                          <a:pt x="2233838" y="3112082"/>
                          <a:pt x="2123141" y="3112082"/>
                        </a:cubicBezTo>
                        <a:cubicBezTo>
                          <a:pt x="1947210" y="3112082"/>
                          <a:pt x="1804590" y="2969463"/>
                          <a:pt x="1804590" y="2793533"/>
                        </a:cubicBezTo>
                        <a:lnTo>
                          <a:pt x="1805949" y="2780055"/>
                        </a:lnTo>
                        <a:cubicBezTo>
                          <a:pt x="1549285" y="2666155"/>
                          <a:pt x="1340216" y="2518864"/>
                          <a:pt x="1170813" y="2357992"/>
                        </a:cubicBezTo>
                        <a:close/>
                        <a:moveTo>
                          <a:pt x="1917963" y="1269900"/>
                        </a:moveTo>
                        <a:cubicBezTo>
                          <a:pt x="1742858" y="1377541"/>
                          <a:pt x="1571623" y="1510227"/>
                          <a:pt x="1421807" y="1673923"/>
                        </a:cubicBezTo>
                        <a:cubicBezTo>
                          <a:pt x="1458137" y="1740622"/>
                          <a:pt x="1477533" y="1817212"/>
                          <a:pt x="1477533" y="1898333"/>
                        </a:cubicBezTo>
                        <a:cubicBezTo>
                          <a:pt x="1477533" y="1995213"/>
                          <a:pt x="1449869" y="2085631"/>
                          <a:pt x="1400834" y="2161383"/>
                        </a:cubicBezTo>
                        <a:cubicBezTo>
                          <a:pt x="1556230" y="2298906"/>
                          <a:pt x="1738753" y="2424541"/>
                          <a:pt x="1949562" y="2526931"/>
                        </a:cubicBezTo>
                        <a:cubicBezTo>
                          <a:pt x="1999298" y="2493937"/>
                          <a:pt x="2059006" y="2474984"/>
                          <a:pt x="2123141" y="2474984"/>
                        </a:cubicBezTo>
                        <a:cubicBezTo>
                          <a:pt x="2266947" y="2474984"/>
                          <a:pt x="2388496" y="2570273"/>
                          <a:pt x="2426612" y="2701602"/>
                        </a:cubicBezTo>
                        <a:cubicBezTo>
                          <a:pt x="2672548" y="2766286"/>
                          <a:pt x="2946719" y="2800378"/>
                          <a:pt x="3250025" y="2793803"/>
                        </a:cubicBezTo>
                        <a:cubicBezTo>
                          <a:pt x="3324551" y="2682855"/>
                          <a:pt x="3385478" y="2562082"/>
                          <a:pt x="3429138" y="2433348"/>
                        </a:cubicBezTo>
                        <a:cubicBezTo>
                          <a:pt x="3338857" y="2361270"/>
                          <a:pt x="3226294" y="2282273"/>
                          <a:pt x="3097462" y="2192900"/>
                        </a:cubicBezTo>
                        <a:cubicBezTo>
                          <a:pt x="3035056" y="2253619"/>
                          <a:pt x="2949762" y="2290655"/>
                          <a:pt x="2855817" y="2290655"/>
                        </a:cubicBezTo>
                        <a:cubicBezTo>
                          <a:pt x="2662639" y="2290655"/>
                          <a:pt x="2506038" y="2134055"/>
                          <a:pt x="2506038" y="1940878"/>
                        </a:cubicBezTo>
                        <a:cubicBezTo>
                          <a:pt x="2506038" y="1888016"/>
                          <a:pt x="2517765" y="1837892"/>
                          <a:pt x="2539677" y="1793396"/>
                        </a:cubicBezTo>
                        <a:cubicBezTo>
                          <a:pt x="2341462" y="1643986"/>
                          <a:pt x="2130574" y="1471504"/>
                          <a:pt x="1917963" y="1269900"/>
                        </a:cubicBezTo>
                        <a:close/>
                        <a:moveTo>
                          <a:pt x="513102" y="991965"/>
                        </a:moveTo>
                        <a:cubicBezTo>
                          <a:pt x="344394" y="1248586"/>
                          <a:pt x="246856" y="1555822"/>
                          <a:pt x="246856" y="1885839"/>
                        </a:cubicBezTo>
                        <a:cubicBezTo>
                          <a:pt x="246856" y="2228384"/>
                          <a:pt x="351940" y="2546384"/>
                          <a:pt x="531953" y="2809142"/>
                        </a:cubicBezTo>
                        <a:cubicBezTo>
                          <a:pt x="549141" y="2611547"/>
                          <a:pt x="584950" y="2428200"/>
                          <a:pt x="638399" y="2259547"/>
                        </a:cubicBezTo>
                        <a:cubicBezTo>
                          <a:pt x="541504" y="2169601"/>
                          <a:pt x="481537" y="2040970"/>
                          <a:pt x="481537" y="1898333"/>
                        </a:cubicBezTo>
                        <a:cubicBezTo>
                          <a:pt x="481537" y="1763870"/>
                          <a:pt x="534828" y="1641853"/>
                          <a:pt x="621976" y="1552767"/>
                        </a:cubicBezTo>
                        <a:cubicBezTo>
                          <a:pt x="525006" y="1308454"/>
                          <a:pt x="497710" y="1099531"/>
                          <a:pt x="513102" y="991965"/>
                        </a:cubicBezTo>
                        <a:close/>
                        <a:moveTo>
                          <a:pt x="3156081" y="850671"/>
                        </a:moveTo>
                        <a:cubicBezTo>
                          <a:pt x="2974938" y="846231"/>
                          <a:pt x="2570313" y="925816"/>
                          <a:pt x="2149056" y="1140246"/>
                        </a:cubicBezTo>
                        <a:cubicBezTo>
                          <a:pt x="2305862" y="1298314"/>
                          <a:pt x="2480556" y="1465085"/>
                          <a:pt x="2679283" y="1640508"/>
                        </a:cubicBezTo>
                        <a:cubicBezTo>
                          <a:pt x="2730538" y="1608663"/>
                          <a:pt x="2791127" y="1591101"/>
                          <a:pt x="2855817" y="1591101"/>
                        </a:cubicBezTo>
                        <a:cubicBezTo>
                          <a:pt x="3048995" y="1591101"/>
                          <a:pt x="3205596" y="1747701"/>
                          <a:pt x="3205596" y="1940878"/>
                        </a:cubicBezTo>
                        <a:cubicBezTo>
                          <a:pt x="3205596" y="1983725"/>
                          <a:pt x="3197892" y="2024773"/>
                          <a:pt x="3182681" y="2062298"/>
                        </a:cubicBezTo>
                        <a:cubicBezTo>
                          <a:pt x="3274893" y="2136338"/>
                          <a:pt x="3371714" y="2211317"/>
                          <a:pt x="3473137" y="2287690"/>
                        </a:cubicBezTo>
                        <a:cubicBezTo>
                          <a:pt x="3507571" y="2159450"/>
                          <a:pt x="3524830" y="2024660"/>
                          <a:pt x="3524830" y="1885839"/>
                        </a:cubicBezTo>
                        <a:cubicBezTo>
                          <a:pt x="3524830" y="1493128"/>
                          <a:pt x="3386712" y="1132675"/>
                          <a:pt x="3156081" y="850671"/>
                        </a:cubicBezTo>
                        <a:close/>
                        <a:moveTo>
                          <a:pt x="1167372" y="414437"/>
                        </a:moveTo>
                        <a:cubicBezTo>
                          <a:pt x="994754" y="496757"/>
                          <a:pt x="839843" y="609954"/>
                          <a:pt x="709006" y="746596"/>
                        </a:cubicBezTo>
                        <a:cubicBezTo>
                          <a:pt x="656695" y="881549"/>
                          <a:pt x="694723" y="1138245"/>
                          <a:pt x="834094" y="1424446"/>
                        </a:cubicBezTo>
                        <a:cubicBezTo>
                          <a:pt x="879599" y="1407960"/>
                          <a:pt x="928677" y="1400336"/>
                          <a:pt x="979535" y="1400336"/>
                        </a:cubicBezTo>
                        <a:cubicBezTo>
                          <a:pt x="1017560" y="1400336"/>
                          <a:pt x="1054590" y="1404598"/>
                          <a:pt x="1089967" y="1413579"/>
                        </a:cubicBezTo>
                        <a:cubicBezTo>
                          <a:pt x="1244168" y="1226717"/>
                          <a:pt x="1421621" y="1074480"/>
                          <a:pt x="1607991" y="955200"/>
                        </a:cubicBezTo>
                        <a:cubicBezTo>
                          <a:pt x="1457566" y="792176"/>
                          <a:pt x="1309542" y="612523"/>
                          <a:pt x="1167372" y="414437"/>
                        </a:cubicBezTo>
                        <a:close/>
                        <a:moveTo>
                          <a:pt x="1885843" y="246857"/>
                        </a:moveTo>
                        <a:cubicBezTo>
                          <a:pt x="1714273" y="246857"/>
                          <a:pt x="1548861" y="273219"/>
                          <a:pt x="1393510" y="322354"/>
                        </a:cubicBezTo>
                        <a:cubicBezTo>
                          <a:pt x="1529569" y="475615"/>
                          <a:pt x="1675197" y="641640"/>
                          <a:pt x="1842024" y="820292"/>
                        </a:cubicBezTo>
                        <a:cubicBezTo>
                          <a:pt x="2228189" y="624889"/>
                          <a:pt x="2625611" y="560552"/>
                          <a:pt x="2918518" y="613738"/>
                        </a:cubicBezTo>
                        <a:cubicBezTo>
                          <a:pt x="2636954" y="384188"/>
                          <a:pt x="2277437" y="246857"/>
                          <a:pt x="1885843" y="246857"/>
                        </a:cubicBezTo>
                        <a:close/>
                        <a:moveTo>
                          <a:pt x="1885844" y="0"/>
                        </a:moveTo>
                        <a:cubicBezTo>
                          <a:pt x="2927367" y="0"/>
                          <a:pt x="3771688" y="844319"/>
                          <a:pt x="3771688" y="1885839"/>
                        </a:cubicBezTo>
                        <a:cubicBezTo>
                          <a:pt x="3771688" y="2927359"/>
                          <a:pt x="2927367" y="3771678"/>
                          <a:pt x="1885844" y="3771678"/>
                        </a:cubicBezTo>
                        <a:cubicBezTo>
                          <a:pt x="844321" y="3771678"/>
                          <a:pt x="0" y="2927359"/>
                          <a:pt x="0" y="1885839"/>
                        </a:cubicBezTo>
                        <a:cubicBezTo>
                          <a:pt x="0" y="844319"/>
                          <a:pt x="844321" y="0"/>
                          <a:pt x="1885844" y="0"/>
                        </a:cubicBezTo>
                        <a:close/>
                      </a:path>
                    </a:pathLst>
                  </a:cu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4" name="Frame 5"/>
                  <p:cNvSpPr>
                    <a:spLocks noChangeAspect="1"/>
                  </p:cNvSpPr>
                  <p:nvPr/>
                </p:nvSpPr>
                <p:spPr bwMode="auto">
                  <a:xfrm>
                    <a:off x="5113258" y="4933892"/>
                    <a:ext cx="339723" cy="378672"/>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D163D"/>
                  </a:solidFill>
                  <a:ln w="9525" cap="flat" cmpd="sng" algn="ctr">
                    <a:noFill/>
                    <a:prstDash val="solid"/>
                    <a:headEnd type="none" w="med" len="med"/>
                    <a:tailEnd type="none" w="med" len="med"/>
                  </a:ln>
                  <a:effectLst/>
                </p:spPr>
                <p:txBody>
                  <a:bodyPr rot="0" spcFirstLastPara="0" vert="horz" wrap="square" lIns="43940" tIns="51685" rIns="0" bIns="103368"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1033161">
                      <a:defRPr/>
                    </a:pPr>
                    <a:endParaRPr lang="en-US" sz="480" kern="0" spc="-57" dirty="0">
                      <a:gradFill>
                        <a:gsLst>
                          <a:gs pos="0">
                            <a:srgbClr val="FFFFFF"/>
                          </a:gs>
                          <a:gs pos="100000">
                            <a:srgbClr val="FFFFFF"/>
                          </a:gs>
                        </a:gsLst>
                        <a:lin ang="5400000" scaled="0"/>
                      </a:gradFill>
                      <a:ea typeface="Segoe UI" pitchFamily="34" charset="0"/>
                      <a:cs typeface="Segoe UI" pitchFamily="34" charset="0"/>
                    </a:endParaRPr>
                  </a:p>
                </p:txBody>
              </p:sp>
              <p:sp>
                <p:nvSpPr>
                  <p:cNvPr id="136" name="Freeform 135"/>
                  <p:cNvSpPr>
                    <a:spLocks noEditPoints="1"/>
                  </p:cNvSpPr>
                  <p:nvPr/>
                </p:nvSpPr>
                <p:spPr bwMode="auto">
                  <a:xfrm>
                    <a:off x="6565152" y="5690207"/>
                    <a:ext cx="287101" cy="343924"/>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rgbClr val="0D163D"/>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3940" tIns="43938" rIns="0" bIns="43938"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790848"/>
                    <a:endParaRPr lang="en-US" sz="480" spc="-129" dirty="0">
                      <a:solidFill>
                        <a:schemeClr val="accent3"/>
                      </a:solidFill>
                      <a:latin typeface="Segoe Light" pitchFamily="34" charset="0"/>
                    </a:endParaRPr>
                  </a:p>
                </p:txBody>
              </p:sp>
              <p:sp>
                <p:nvSpPr>
                  <p:cNvPr id="139" name="Freeform 13"/>
                  <p:cNvSpPr>
                    <a:spLocks noChangeAspect="1" noEditPoints="1"/>
                  </p:cNvSpPr>
                  <p:nvPr/>
                </p:nvSpPr>
                <p:spPr bwMode="black">
                  <a:xfrm>
                    <a:off x="6491553" y="4900349"/>
                    <a:ext cx="434298" cy="4010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42" tIns="89642" rIns="89642" bIns="89642" numCol="1" rtlCol="0" anchor="ctr" anchorCtr="0" compatLnSpc="1">
                    <a:prstTxWarp prst="textNoShape">
                      <a:avLst/>
                    </a:prstTxWarp>
                  </a:bodyPr>
                  <a:lstStyle/>
                  <a:p>
                    <a:pPr defTabSz="711705"/>
                    <a:endParaRPr lang="en-US" sz="900" spc="-118" dirty="0">
                      <a:solidFill>
                        <a:schemeClr val="bg1"/>
                      </a:solidFill>
                    </a:endParaRPr>
                  </a:p>
                </p:txBody>
              </p:sp>
            </p:grpSp>
            <p:grpSp>
              <p:nvGrpSpPr>
                <p:cNvPr id="159" name="Group 158"/>
                <p:cNvGrpSpPr/>
                <p:nvPr/>
              </p:nvGrpSpPr>
              <p:grpSpPr>
                <a:xfrm>
                  <a:off x="879068" y="4870208"/>
                  <a:ext cx="2496515" cy="1420410"/>
                  <a:chOff x="888796" y="4870208"/>
                  <a:chExt cx="2496515" cy="1420410"/>
                </a:xfrm>
              </p:grpSpPr>
              <p:sp>
                <p:nvSpPr>
                  <p:cNvPr id="66" name="Rectangle 65"/>
                  <p:cNvSpPr/>
                  <p:nvPr>
                    <p:custDataLst>
                      <p:tags r:id="rId1"/>
                    </p:custDataLst>
                  </p:nvPr>
                </p:nvSpPr>
                <p:spPr bwMode="auto">
                  <a:xfrm>
                    <a:off x="2314378" y="5604818"/>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algn="ctr" defTabSz="932472"/>
                    <a:r>
                      <a:rPr lang="en-US" sz="1000" dirty="0">
                        <a:solidFill>
                          <a:schemeClr val="accent1"/>
                        </a:solidFill>
                      </a:rPr>
                      <a:t>Web</a:t>
                    </a:r>
                  </a:p>
                </p:txBody>
              </p:sp>
              <p:sp>
                <p:nvSpPr>
                  <p:cNvPr id="100" name="Rectangle 99"/>
                  <p:cNvSpPr/>
                  <p:nvPr>
                    <p:custDataLst>
                      <p:tags r:id="rId2"/>
                    </p:custDataLst>
                  </p:nvPr>
                </p:nvSpPr>
                <p:spPr bwMode="auto">
                  <a:xfrm>
                    <a:off x="2314378" y="4870208"/>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algn="ctr" defTabSz="932472"/>
                    <a:r>
                      <a:rPr lang="en-US" sz="1000" dirty="0">
                        <a:solidFill>
                          <a:schemeClr val="accent1"/>
                        </a:solidFill>
                      </a:rPr>
                      <a:t>Devices</a:t>
                    </a:r>
                  </a:p>
                </p:txBody>
              </p:sp>
              <p:sp>
                <p:nvSpPr>
                  <p:cNvPr id="105" name="Rectangle 104"/>
                  <p:cNvSpPr/>
                  <p:nvPr>
                    <p:custDataLst>
                      <p:tags r:id="rId3"/>
                    </p:custDataLst>
                  </p:nvPr>
                </p:nvSpPr>
                <p:spPr bwMode="auto">
                  <a:xfrm>
                    <a:off x="888796" y="5604818"/>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algn="ctr" defTabSz="932472"/>
                    <a:r>
                      <a:rPr lang="en-US" sz="1000" dirty="0">
                        <a:solidFill>
                          <a:schemeClr val="accent1"/>
                        </a:solidFill>
                      </a:rPr>
                      <a:t>Relational</a:t>
                    </a:r>
                  </a:p>
                </p:txBody>
              </p:sp>
              <p:sp>
                <p:nvSpPr>
                  <p:cNvPr id="108" name="Rectangle 107"/>
                  <p:cNvSpPr/>
                  <p:nvPr>
                    <p:custDataLst>
                      <p:tags r:id="rId4"/>
                    </p:custDataLst>
                  </p:nvPr>
                </p:nvSpPr>
                <p:spPr bwMode="auto">
                  <a:xfrm>
                    <a:off x="888796" y="4870208"/>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algn="ctr" defTabSz="932472"/>
                    <a:r>
                      <a:rPr lang="en-US" sz="1000" dirty="0">
                        <a:solidFill>
                          <a:schemeClr val="accent1"/>
                        </a:solidFill>
                      </a:rPr>
                      <a:t>Applications</a:t>
                    </a:r>
                  </a:p>
                </p:txBody>
              </p:sp>
              <p:grpSp>
                <p:nvGrpSpPr>
                  <p:cNvPr id="125" name="Group 124"/>
                  <p:cNvGrpSpPr/>
                  <p:nvPr/>
                </p:nvGrpSpPr>
                <p:grpSpPr>
                  <a:xfrm>
                    <a:off x="2646802" y="5682578"/>
                    <a:ext cx="406084" cy="397883"/>
                    <a:chOff x="4030436" y="1511171"/>
                    <a:chExt cx="4398164" cy="4309344"/>
                  </a:xfrm>
                  <a:solidFill>
                    <a:schemeClr val="accent1"/>
                  </a:solidFill>
                </p:grpSpPr>
                <p:sp>
                  <p:nvSpPr>
                    <p:cNvPr id="126" name="Oval 35"/>
                    <p:cNvSpPr/>
                    <p:nvPr/>
                  </p:nvSpPr>
                  <p:spPr>
                    <a:xfrm>
                      <a:off x="4411045" y="1909551"/>
                      <a:ext cx="3592286" cy="3588790"/>
                    </a:xfrm>
                    <a:custGeom>
                      <a:avLst/>
                      <a:gdLst/>
                      <a:ahLst/>
                      <a:cxnLst/>
                      <a:rect l="l" t="t" r="r" b="b"/>
                      <a:pathLst>
                        <a:path w="3592286" h="3588790">
                          <a:moveTo>
                            <a:pt x="856899" y="2807618"/>
                          </a:moveTo>
                          <a:cubicBezTo>
                            <a:pt x="1050936" y="3101840"/>
                            <a:pt x="1319084" y="3340075"/>
                            <a:pt x="1626253" y="3475527"/>
                          </a:cubicBezTo>
                          <a:cubicBezTo>
                            <a:pt x="1631223" y="3476765"/>
                            <a:pt x="1636270" y="3477223"/>
                            <a:pt x="1641325" y="3477658"/>
                          </a:cubicBezTo>
                          <a:cubicBezTo>
                            <a:pt x="1516509" y="3295597"/>
                            <a:pt x="1404916" y="3065936"/>
                            <a:pt x="1318985" y="2807618"/>
                          </a:cubicBezTo>
                          <a:close/>
                          <a:moveTo>
                            <a:pt x="442231" y="2807618"/>
                          </a:moveTo>
                          <a:cubicBezTo>
                            <a:pt x="659711" y="3099896"/>
                            <a:pt x="969924" y="3318794"/>
                            <a:pt x="1329899" y="3418883"/>
                          </a:cubicBezTo>
                          <a:cubicBezTo>
                            <a:pt x="1089904" y="3278379"/>
                            <a:pt x="880477" y="3064398"/>
                            <a:pt x="724038" y="2807618"/>
                          </a:cubicBezTo>
                          <a:close/>
                          <a:moveTo>
                            <a:pt x="2450248" y="1844143"/>
                          </a:moveTo>
                          <a:cubicBezTo>
                            <a:pt x="2439084" y="2145593"/>
                            <a:pt x="2386150" y="2439238"/>
                            <a:pt x="2304248" y="2705865"/>
                          </a:cubicBezTo>
                          <a:lnTo>
                            <a:pt x="2801418" y="2705865"/>
                          </a:lnTo>
                          <a:cubicBezTo>
                            <a:pt x="2959192" y="2445207"/>
                            <a:pt x="3059303" y="2147324"/>
                            <a:pt x="3081979" y="1844143"/>
                          </a:cubicBezTo>
                          <a:close/>
                          <a:moveTo>
                            <a:pt x="1254663" y="1844143"/>
                          </a:moveTo>
                          <a:cubicBezTo>
                            <a:pt x="1268316" y="2144192"/>
                            <a:pt x="1322349" y="2438934"/>
                            <a:pt x="1406891" y="2705865"/>
                          </a:cubicBezTo>
                          <a:lnTo>
                            <a:pt x="2185396" y="2705865"/>
                          </a:lnTo>
                          <a:cubicBezTo>
                            <a:pt x="2269937" y="2438934"/>
                            <a:pt x="2323970" y="2144192"/>
                            <a:pt x="2337624" y="1844143"/>
                          </a:cubicBezTo>
                          <a:close/>
                          <a:moveTo>
                            <a:pt x="510307" y="1844143"/>
                          </a:moveTo>
                          <a:cubicBezTo>
                            <a:pt x="532984" y="2147324"/>
                            <a:pt x="633095" y="2445207"/>
                            <a:pt x="790868" y="2705865"/>
                          </a:cubicBezTo>
                          <a:lnTo>
                            <a:pt x="1288039" y="2705865"/>
                          </a:lnTo>
                          <a:cubicBezTo>
                            <a:pt x="1206136" y="2439238"/>
                            <a:pt x="1153202" y="2145593"/>
                            <a:pt x="1142039" y="1844143"/>
                          </a:cubicBezTo>
                          <a:close/>
                          <a:moveTo>
                            <a:pt x="105056" y="1844143"/>
                          </a:moveTo>
                          <a:cubicBezTo>
                            <a:pt x="113791" y="2161330"/>
                            <a:pt x="209946" y="2456621"/>
                            <a:pt x="371868" y="2705865"/>
                          </a:cubicBezTo>
                          <a:lnTo>
                            <a:pt x="662862" y="2705865"/>
                          </a:lnTo>
                          <a:cubicBezTo>
                            <a:pt x="516487" y="2445076"/>
                            <a:pt x="423528" y="2147271"/>
                            <a:pt x="402177" y="1844143"/>
                          </a:cubicBezTo>
                          <a:close/>
                          <a:moveTo>
                            <a:pt x="2991928" y="880669"/>
                          </a:moveTo>
                          <a:cubicBezTo>
                            <a:pt x="3140148" y="1150938"/>
                            <a:pt x="3202326" y="1447530"/>
                            <a:pt x="3195093" y="1742390"/>
                          </a:cubicBezTo>
                          <a:lnTo>
                            <a:pt x="3487230" y="1742390"/>
                          </a:lnTo>
                          <a:cubicBezTo>
                            <a:pt x="3478495" y="1425203"/>
                            <a:pt x="3382340" y="1129913"/>
                            <a:pt x="3220418" y="880669"/>
                          </a:cubicBezTo>
                          <a:close/>
                          <a:moveTo>
                            <a:pt x="2335746" y="880669"/>
                          </a:moveTo>
                          <a:cubicBezTo>
                            <a:pt x="2421574" y="1162075"/>
                            <a:pt x="2456761" y="1454793"/>
                            <a:pt x="2451714" y="1742390"/>
                          </a:cubicBezTo>
                          <a:lnTo>
                            <a:pt x="3087241" y="1742390"/>
                          </a:lnTo>
                          <a:cubicBezTo>
                            <a:pt x="3094660" y="1447457"/>
                            <a:pt x="3027007" y="1150835"/>
                            <a:pt x="2866350" y="880669"/>
                          </a:cubicBezTo>
                          <a:close/>
                          <a:moveTo>
                            <a:pt x="1367135" y="880669"/>
                          </a:moveTo>
                          <a:cubicBezTo>
                            <a:pt x="1282114" y="1157161"/>
                            <a:pt x="1247328" y="1451118"/>
                            <a:pt x="1253877" y="1742390"/>
                          </a:cubicBezTo>
                          <a:lnTo>
                            <a:pt x="2338410" y="1742390"/>
                          </a:lnTo>
                          <a:cubicBezTo>
                            <a:pt x="2344959" y="1451118"/>
                            <a:pt x="2310172" y="1157161"/>
                            <a:pt x="2225152" y="880669"/>
                          </a:cubicBezTo>
                          <a:close/>
                          <a:moveTo>
                            <a:pt x="725937" y="880669"/>
                          </a:moveTo>
                          <a:cubicBezTo>
                            <a:pt x="565279" y="1150835"/>
                            <a:pt x="497627" y="1447457"/>
                            <a:pt x="505046" y="1742390"/>
                          </a:cubicBezTo>
                          <a:lnTo>
                            <a:pt x="1140573" y="1742390"/>
                          </a:lnTo>
                          <a:cubicBezTo>
                            <a:pt x="1135526" y="1454793"/>
                            <a:pt x="1170712" y="1162075"/>
                            <a:pt x="1256541" y="880669"/>
                          </a:cubicBezTo>
                          <a:close/>
                          <a:moveTo>
                            <a:pt x="2248579" y="164328"/>
                          </a:moveTo>
                          <a:cubicBezTo>
                            <a:pt x="2555388" y="331327"/>
                            <a:pt x="2778580" y="542975"/>
                            <a:pt x="2930516" y="778916"/>
                          </a:cubicBezTo>
                          <a:lnTo>
                            <a:pt x="3150056" y="778916"/>
                          </a:lnTo>
                          <a:cubicBezTo>
                            <a:pt x="2929802" y="482911"/>
                            <a:pt x="2614435" y="262169"/>
                            <a:pt x="2248579" y="164328"/>
                          </a:cubicBezTo>
                          <a:close/>
                          <a:moveTo>
                            <a:pt x="1937815" y="108552"/>
                          </a:moveTo>
                          <a:cubicBezTo>
                            <a:pt x="2102992" y="314323"/>
                            <a:pt x="2221669" y="541474"/>
                            <a:pt x="2300881" y="778916"/>
                          </a:cubicBezTo>
                          <a:lnTo>
                            <a:pt x="2799582" y="778916"/>
                          </a:lnTo>
                          <a:cubicBezTo>
                            <a:pt x="2615287" y="515202"/>
                            <a:pt x="2334724" y="282038"/>
                            <a:pt x="1938828" y="108687"/>
                          </a:cubicBezTo>
                          <a:cubicBezTo>
                            <a:pt x="1938493" y="108605"/>
                            <a:pt x="1938154" y="108578"/>
                            <a:pt x="1937815" y="108552"/>
                          </a:cubicBezTo>
                          <a:close/>
                          <a:moveTo>
                            <a:pt x="1853094" y="0"/>
                          </a:moveTo>
                          <a:cubicBezTo>
                            <a:pt x="2818755" y="28121"/>
                            <a:pt x="3592286" y="820360"/>
                            <a:pt x="3592286" y="1793267"/>
                          </a:cubicBezTo>
                          <a:cubicBezTo>
                            <a:pt x="3592286" y="2081519"/>
                            <a:pt x="3524385" y="2353911"/>
                            <a:pt x="3401976" y="2594458"/>
                          </a:cubicBezTo>
                          <a:lnTo>
                            <a:pt x="3325255" y="2517737"/>
                          </a:lnTo>
                          <a:cubicBezTo>
                            <a:pt x="3423612" y="2313010"/>
                            <a:pt x="3480601" y="2084883"/>
                            <a:pt x="3487230" y="1844143"/>
                          </a:cubicBezTo>
                          <a:lnTo>
                            <a:pt x="3190110" y="1844143"/>
                          </a:lnTo>
                          <a:cubicBezTo>
                            <a:pt x="3168759" y="2147271"/>
                            <a:pt x="3075799" y="2445076"/>
                            <a:pt x="2929425" y="2705865"/>
                          </a:cubicBezTo>
                          <a:lnTo>
                            <a:pt x="3220418" y="2705865"/>
                          </a:lnTo>
                          <a:lnTo>
                            <a:pt x="3303597" y="2556602"/>
                          </a:lnTo>
                          <a:lnTo>
                            <a:pt x="3303597" y="2767773"/>
                          </a:lnTo>
                          <a:cubicBezTo>
                            <a:pt x="3280445" y="2805980"/>
                            <a:pt x="3254809" y="2842496"/>
                            <a:pt x="3226272" y="2876756"/>
                          </a:cubicBezTo>
                          <a:lnTo>
                            <a:pt x="3094122" y="2876756"/>
                          </a:lnTo>
                          <a:cubicBezTo>
                            <a:pt x="3114010" y="2854748"/>
                            <a:pt x="3132341" y="2831426"/>
                            <a:pt x="3150056" y="2807618"/>
                          </a:cubicBezTo>
                          <a:lnTo>
                            <a:pt x="2868249" y="2807618"/>
                          </a:lnTo>
                          <a:lnTo>
                            <a:pt x="2820582" y="2876756"/>
                          </a:lnTo>
                          <a:lnTo>
                            <a:pt x="2682941" y="2876756"/>
                          </a:lnTo>
                          <a:cubicBezTo>
                            <a:pt x="2702988" y="2855609"/>
                            <a:pt x="2719438" y="2831803"/>
                            <a:pt x="2735387" y="2807618"/>
                          </a:cubicBezTo>
                          <a:lnTo>
                            <a:pt x="2273301" y="2807618"/>
                          </a:lnTo>
                          <a:lnTo>
                            <a:pt x="2247912" y="2876756"/>
                          </a:lnTo>
                          <a:lnTo>
                            <a:pt x="2126765" y="2876756"/>
                          </a:lnTo>
                          <a:cubicBezTo>
                            <a:pt x="2136798" y="2854347"/>
                            <a:pt x="2145074" y="2831106"/>
                            <a:pt x="2153121" y="2807618"/>
                          </a:cubicBezTo>
                          <a:lnTo>
                            <a:pt x="1439165" y="2807618"/>
                          </a:lnTo>
                          <a:cubicBezTo>
                            <a:pt x="1529282" y="3070629"/>
                            <a:pt x="1647990" y="3302680"/>
                            <a:pt x="1783852" y="3480422"/>
                          </a:cubicBezTo>
                          <a:lnTo>
                            <a:pt x="1783852" y="3588790"/>
                          </a:lnTo>
                          <a:cubicBezTo>
                            <a:pt x="797525" y="3582757"/>
                            <a:pt x="0" y="2781148"/>
                            <a:pt x="0" y="1793267"/>
                          </a:cubicBezTo>
                          <a:cubicBezTo>
                            <a:pt x="0" y="1473619"/>
                            <a:pt x="83499" y="1173473"/>
                            <a:pt x="230835" y="913991"/>
                          </a:cubicBezTo>
                          <a:lnTo>
                            <a:pt x="309476" y="992632"/>
                          </a:lnTo>
                          <a:cubicBezTo>
                            <a:pt x="184125" y="1215203"/>
                            <a:pt x="112536" y="1470768"/>
                            <a:pt x="105056" y="1742390"/>
                          </a:cubicBezTo>
                          <a:lnTo>
                            <a:pt x="397194" y="1742390"/>
                          </a:lnTo>
                          <a:cubicBezTo>
                            <a:pt x="389961" y="1447530"/>
                            <a:pt x="452139" y="1150938"/>
                            <a:pt x="600359" y="880669"/>
                          </a:cubicBezTo>
                          <a:lnTo>
                            <a:pt x="371868" y="880669"/>
                          </a:lnTo>
                          <a:lnTo>
                            <a:pt x="333349" y="949791"/>
                          </a:lnTo>
                          <a:lnTo>
                            <a:pt x="333349" y="753460"/>
                          </a:lnTo>
                          <a:cubicBezTo>
                            <a:pt x="360802" y="712185"/>
                            <a:pt x="391169" y="673066"/>
                            <a:pt x="423716" y="635829"/>
                          </a:cubicBezTo>
                          <a:lnTo>
                            <a:pt x="563325" y="635829"/>
                          </a:lnTo>
                          <a:cubicBezTo>
                            <a:pt x="519731" y="680610"/>
                            <a:pt x="479611" y="728679"/>
                            <a:pt x="442230" y="778916"/>
                          </a:cubicBezTo>
                          <a:lnTo>
                            <a:pt x="661771" y="778916"/>
                          </a:lnTo>
                          <a:lnTo>
                            <a:pt x="767803" y="635829"/>
                          </a:lnTo>
                          <a:lnTo>
                            <a:pt x="906577" y="635829"/>
                          </a:lnTo>
                          <a:cubicBezTo>
                            <a:pt x="864624" y="681831"/>
                            <a:pt x="826998" y="729845"/>
                            <a:pt x="792704" y="778916"/>
                          </a:cubicBezTo>
                          <a:lnTo>
                            <a:pt x="1291405" y="778916"/>
                          </a:lnTo>
                          <a:lnTo>
                            <a:pt x="1345823" y="635829"/>
                          </a:lnTo>
                          <a:lnTo>
                            <a:pt x="1459900" y="635829"/>
                          </a:lnTo>
                          <a:cubicBezTo>
                            <a:pt x="1438327" y="682375"/>
                            <a:pt x="1419944" y="730313"/>
                            <a:pt x="1403283" y="778916"/>
                          </a:cubicBezTo>
                          <a:lnTo>
                            <a:pt x="2189004" y="778916"/>
                          </a:lnTo>
                          <a:cubicBezTo>
                            <a:pt x="2114289" y="560837"/>
                            <a:pt x="2004846" y="356159"/>
                            <a:pt x="1853094" y="1779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7" name="Left Arrow 126"/>
                    <p:cNvSpPr/>
                    <p:nvPr/>
                  </p:nvSpPr>
                  <p:spPr>
                    <a:xfrm>
                      <a:off x="4030436" y="1511171"/>
                      <a:ext cx="2157701" cy="1268964"/>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8" name="Left Arrow 127"/>
                    <p:cNvSpPr/>
                    <p:nvPr/>
                  </p:nvSpPr>
                  <p:spPr>
                    <a:xfrm flipH="1">
                      <a:off x="6270899" y="4551551"/>
                      <a:ext cx="2157701" cy="1268964"/>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42" name="Group 141"/>
                  <p:cNvGrpSpPr/>
                  <p:nvPr/>
                </p:nvGrpSpPr>
                <p:grpSpPr>
                  <a:xfrm>
                    <a:off x="2525005" y="4967669"/>
                    <a:ext cx="649679" cy="404414"/>
                    <a:chOff x="2769908" y="1409697"/>
                    <a:chExt cx="1965320" cy="1055586"/>
                  </a:xfrm>
                  <a:solidFill>
                    <a:srgbClr val="0D163D"/>
                  </a:solidFill>
                </p:grpSpPr>
                <p:sp>
                  <p:nvSpPr>
                    <p:cNvPr id="144"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lIns="43940" rIns="0" rtlCol="0" anchor="ct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878727">
                        <a:defRPr/>
                      </a:pPr>
                      <a:endParaRPr lang="en-US" sz="480" kern="0" dirty="0">
                        <a:solidFill>
                          <a:schemeClr val="accent3"/>
                        </a:solidFill>
                        <a:latin typeface="Segoe"/>
                      </a:endParaRPr>
                    </a:p>
                  </p:txBody>
                </p:sp>
                <p:sp>
                  <p:nvSpPr>
                    <p:cNvPr id="145"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3940" tIns="43940" rIns="0" bIns="87880"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878438"/>
                      <a:endParaRPr lang="en-US" sz="480" spc="-4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46"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3940" tIns="43938" rIns="0" bIns="43938"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790848"/>
                      <a:endParaRPr lang="en-US" sz="480" spc="-129" dirty="0">
                        <a:gradFill>
                          <a:gsLst>
                            <a:gs pos="0">
                              <a:srgbClr val="FFFFFF"/>
                            </a:gs>
                            <a:gs pos="100000">
                              <a:srgbClr val="FFFFFF"/>
                            </a:gs>
                          </a:gsLst>
                          <a:lin ang="5400000" scaled="0"/>
                        </a:gradFill>
                        <a:latin typeface="Segoe Light" pitchFamily="34" charset="0"/>
                      </a:endParaRPr>
                    </a:p>
                  </p:txBody>
                </p:sp>
              </p:grpSp>
              <p:sp>
                <p:nvSpPr>
                  <p:cNvPr id="149" name="Donut 18"/>
                  <p:cNvSpPr/>
                  <p:nvPr/>
                </p:nvSpPr>
                <p:spPr>
                  <a:xfrm rot="20250901">
                    <a:off x="1186776" y="5680746"/>
                    <a:ext cx="474972" cy="391893"/>
                  </a:xfrm>
                  <a:custGeom>
                    <a:avLst/>
                    <a:gdLst/>
                    <a:ahLst/>
                    <a:cxnLst/>
                    <a:rect l="l" t="t" r="r" b="b"/>
                    <a:pathLst>
                      <a:path w="1871663" h="1544284">
                        <a:moveTo>
                          <a:pt x="544841" y="1200434"/>
                        </a:moveTo>
                        <a:cubicBezTo>
                          <a:pt x="543042" y="1206654"/>
                          <a:pt x="542601" y="1212993"/>
                          <a:pt x="543107" y="1219347"/>
                        </a:cubicBezTo>
                        <a:close/>
                        <a:moveTo>
                          <a:pt x="275352" y="900100"/>
                        </a:moveTo>
                        <a:lnTo>
                          <a:pt x="261597" y="901547"/>
                        </a:lnTo>
                        <a:cubicBezTo>
                          <a:pt x="266283" y="902015"/>
                          <a:pt x="270885" y="901513"/>
                          <a:pt x="275352" y="900100"/>
                        </a:cubicBezTo>
                        <a:close/>
                        <a:moveTo>
                          <a:pt x="1460612" y="1146325"/>
                        </a:moveTo>
                        <a:cubicBezTo>
                          <a:pt x="1462787" y="1148843"/>
                          <a:pt x="1465229" y="1151093"/>
                          <a:pt x="1468262" y="1152682"/>
                        </a:cubicBezTo>
                        <a:close/>
                        <a:moveTo>
                          <a:pt x="517145" y="294317"/>
                        </a:moveTo>
                        <a:cubicBezTo>
                          <a:pt x="517303" y="296695"/>
                          <a:pt x="518089" y="298856"/>
                          <a:pt x="519165" y="300906"/>
                        </a:cubicBezTo>
                        <a:close/>
                        <a:moveTo>
                          <a:pt x="1670936" y="734747"/>
                        </a:moveTo>
                        <a:cubicBezTo>
                          <a:pt x="1667510" y="733888"/>
                          <a:pt x="1664036" y="733381"/>
                          <a:pt x="1660460" y="733786"/>
                        </a:cubicBezTo>
                        <a:close/>
                        <a:moveTo>
                          <a:pt x="942463" y="179722"/>
                        </a:moveTo>
                        <a:lnTo>
                          <a:pt x="942506" y="180134"/>
                        </a:lnTo>
                        <a:cubicBezTo>
                          <a:pt x="942525" y="179990"/>
                          <a:pt x="942500" y="179855"/>
                          <a:pt x="942463" y="179722"/>
                        </a:cubicBezTo>
                        <a:close/>
                        <a:moveTo>
                          <a:pt x="1564371" y="435391"/>
                        </a:moveTo>
                        <a:cubicBezTo>
                          <a:pt x="1564370" y="435395"/>
                          <a:pt x="1564369" y="435398"/>
                          <a:pt x="1564368" y="435401"/>
                        </a:cubicBezTo>
                        <a:lnTo>
                          <a:pt x="1564365" y="435407"/>
                        </a:lnTo>
                        <a:cubicBezTo>
                          <a:pt x="1564367" y="435405"/>
                          <a:pt x="1564368" y="435403"/>
                          <a:pt x="1564368" y="435401"/>
                        </a:cubicBezTo>
                        <a:close/>
                        <a:moveTo>
                          <a:pt x="1185541" y="268540"/>
                        </a:moveTo>
                        <a:cubicBezTo>
                          <a:pt x="1114425" y="246221"/>
                          <a:pt x="1036961" y="234960"/>
                          <a:pt x="956104" y="234960"/>
                        </a:cubicBezTo>
                        <a:lnTo>
                          <a:pt x="945214" y="235811"/>
                        </a:lnTo>
                        <a:cubicBezTo>
                          <a:pt x="944675" y="259402"/>
                          <a:pt x="939319" y="283081"/>
                          <a:pt x="929802" y="306075"/>
                        </a:cubicBezTo>
                        <a:cubicBezTo>
                          <a:pt x="883047" y="419035"/>
                          <a:pt x="753573" y="472705"/>
                          <a:pt x="640612" y="425950"/>
                        </a:cubicBezTo>
                        <a:cubicBezTo>
                          <a:pt x="600538" y="409363"/>
                          <a:pt x="567925" y="382365"/>
                          <a:pt x="545071" y="349062"/>
                        </a:cubicBezTo>
                        <a:cubicBezTo>
                          <a:pt x="545072" y="349063"/>
                          <a:pt x="545072" y="349064"/>
                          <a:pt x="545072" y="349064"/>
                        </a:cubicBezTo>
                        <a:cubicBezTo>
                          <a:pt x="485701" y="382929"/>
                          <a:pt x="435647" y="426353"/>
                          <a:pt x="397284" y="476398"/>
                        </a:cubicBezTo>
                        <a:cubicBezTo>
                          <a:pt x="476893" y="541622"/>
                          <a:pt x="507560" y="653613"/>
                          <a:pt x="466115" y="753745"/>
                        </a:cubicBezTo>
                        <a:cubicBezTo>
                          <a:pt x="438914" y="819461"/>
                          <a:pt x="386130" y="866839"/>
                          <a:pt x="323795" y="888325"/>
                        </a:cubicBezTo>
                        <a:cubicBezTo>
                          <a:pt x="323803" y="888325"/>
                          <a:pt x="323809" y="888322"/>
                          <a:pt x="323815" y="888320"/>
                        </a:cubicBezTo>
                        <a:cubicBezTo>
                          <a:pt x="360376" y="995422"/>
                          <a:pt x="442737" y="1087363"/>
                          <a:pt x="553687" y="1151157"/>
                        </a:cubicBezTo>
                        <a:cubicBezTo>
                          <a:pt x="555838" y="1137455"/>
                          <a:pt x="560305" y="1124202"/>
                          <a:pt x="565725" y="1111107"/>
                        </a:cubicBezTo>
                        <a:cubicBezTo>
                          <a:pt x="631895" y="951239"/>
                          <a:pt x="815137" y="875282"/>
                          <a:pt x="975006" y="941452"/>
                        </a:cubicBezTo>
                        <a:cubicBezTo>
                          <a:pt x="1095448" y="991304"/>
                          <a:pt x="1168263" y="1107604"/>
                          <a:pt x="1168398" y="1230296"/>
                        </a:cubicBezTo>
                        <a:cubicBezTo>
                          <a:pt x="1267673" y="1206553"/>
                          <a:pt x="1355859" y="1162942"/>
                          <a:pt x="1427062" y="1106198"/>
                        </a:cubicBezTo>
                        <a:cubicBezTo>
                          <a:pt x="1384456" y="1041457"/>
                          <a:pt x="1373677" y="957433"/>
                          <a:pt x="1405552" y="880423"/>
                        </a:cubicBezTo>
                        <a:cubicBezTo>
                          <a:pt x="1442194" y="791895"/>
                          <a:pt x="1525264" y="736646"/>
                          <a:pt x="1614928" y="732108"/>
                        </a:cubicBezTo>
                        <a:cubicBezTo>
                          <a:pt x="1613318" y="644779"/>
                          <a:pt x="1581876" y="562987"/>
                          <a:pt x="1526926" y="493543"/>
                        </a:cubicBezTo>
                        <a:lnTo>
                          <a:pt x="1526931" y="493536"/>
                        </a:lnTo>
                        <a:cubicBezTo>
                          <a:pt x="1470532" y="558140"/>
                          <a:pt x="1377141" y="582359"/>
                          <a:pt x="1293429" y="547710"/>
                        </a:cubicBezTo>
                        <a:cubicBezTo>
                          <a:pt x="1187599" y="503906"/>
                          <a:pt x="1137316" y="382602"/>
                          <a:pt x="1181120" y="276772"/>
                        </a:cubicBezTo>
                        <a:close/>
                        <a:moveTo>
                          <a:pt x="1221415" y="215198"/>
                        </a:moveTo>
                        <a:cubicBezTo>
                          <a:pt x="1220583" y="215820"/>
                          <a:pt x="1219878" y="216565"/>
                          <a:pt x="1219447" y="217566"/>
                        </a:cubicBezTo>
                        <a:close/>
                        <a:moveTo>
                          <a:pt x="1452058" y="164462"/>
                        </a:moveTo>
                        <a:cubicBezTo>
                          <a:pt x="1540327" y="200997"/>
                          <a:pt x="1589954" y="291445"/>
                          <a:pt x="1577690" y="381749"/>
                        </a:cubicBezTo>
                        <a:cubicBezTo>
                          <a:pt x="1577691" y="381748"/>
                          <a:pt x="1577691" y="381747"/>
                          <a:pt x="1577691" y="381746"/>
                        </a:cubicBezTo>
                        <a:cubicBezTo>
                          <a:pt x="1672266" y="483314"/>
                          <a:pt x="1727215" y="610152"/>
                          <a:pt x="1727215" y="747355"/>
                        </a:cubicBezTo>
                        <a:lnTo>
                          <a:pt x="1726932" y="751888"/>
                        </a:lnTo>
                        <a:cubicBezTo>
                          <a:pt x="1847235" y="804348"/>
                          <a:pt x="1903640" y="943811"/>
                          <a:pt x="1853189" y="1065702"/>
                        </a:cubicBezTo>
                        <a:cubicBezTo>
                          <a:pt x="1802026" y="1189313"/>
                          <a:pt x="1660343" y="1248044"/>
                          <a:pt x="1536731" y="1196880"/>
                        </a:cubicBezTo>
                        <a:lnTo>
                          <a:pt x="1507818" y="1181350"/>
                        </a:lnTo>
                        <a:cubicBezTo>
                          <a:pt x="1507818" y="1181350"/>
                          <a:pt x="1507819" y="1181351"/>
                          <a:pt x="1507819" y="1181351"/>
                        </a:cubicBezTo>
                        <a:cubicBezTo>
                          <a:pt x="1410579" y="1262953"/>
                          <a:pt x="1285739" y="1322514"/>
                          <a:pt x="1145194" y="1348960"/>
                        </a:cubicBezTo>
                        <a:lnTo>
                          <a:pt x="1145235" y="1348825"/>
                        </a:lnTo>
                        <a:cubicBezTo>
                          <a:pt x="1145165" y="1349510"/>
                          <a:pt x="1144914" y="1350121"/>
                          <a:pt x="1144661" y="1350732"/>
                        </a:cubicBezTo>
                        <a:cubicBezTo>
                          <a:pt x="1078491" y="1510600"/>
                          <a:pt x="895250" y="1586557"/>
                          <a:pt x="735381" y="1520387"/>
                        </a:cubicBezTo>
                        <a:cubicBezTo>
                          <a:pt x="628649" y="1476210"/>
                          <a:pt x="559318" y="1379852"/>
                          <a:pt x="546018" y="1272927"/>
                        </a:cubicBezTo>
                        <a:cubicBezTo>
                          <a:pt x="546017" y="1272929"/>
                          <a:pt x="546018" y="1272932"/>
                          <a:pt x="546018" y="1272934"/>
                        </a:cubicBezTo>
                        <a:cubicBezTo>
                          <a:pt x="380574" y="1190518"/>
                          <a:pt x="257944" y="1057677"/>
                          <a:pt x="211243" y="900385"/>
                        </a:cubicBezTo>
                        <a:lnTo>
                          <a:pt x="211253" y="900385"/>
                        </a:lnTo>
                        <a:cubicBezTo>
                          <a:pt x="190468" y="898691"/>
                          <a:pt x="169822" y="893269"/>
                          <a:pt x="149657" y="884922"/>
                        </a:cubicBezTo>
                        <a:cubicBezTo>
                          <a:pt x="26045" y="833759"/>
                          <a:pt x="-32686" y="692076"/>
                          <a:pt x="18478" y="568465"/>
                        </a:cubicBezTo>
                        <a:cubicBezTo>
                          <a:pt x="64692" y="456811"/>
                          <a:pt x="184761" y="398093"/>
                          <a:pt x="298454" y="426323"/>
                        </a:cubicBezTo>
                        <a:cubicBezTo>
                          <a:pt x="350193" y="353180"/>
                          <a:pt x="421361" y="291040"/>
                          <a:pt x="506025" y="243624"/>
                        </a:cubicBezTo>
                        <a:lnTo>
                          <a:pt x="506026" y="243626"/>
                        </a:lnTo>
                        <a:cubicBezTo>
                          <a:pt x="501390" y="208461"/>
                          <a:pt x="506228" y="171816"/>
                          <a:pt x="520737" y="136760"/>
                        </a:cubicBezTo>
                        <a:cubicBezTo>
                          <a:pt x="567492" y="23800"/>
                          <a:pt x="696966" y="-29869"/>
                          <a:pt x="809927" y="16885"/>
                        </a:cubicBezTo>
                        <a:cubicBezTo>
                          <a:pt x="862855" y="38793"/>
                          <a:pt x="902766" y="78861"/>
                          <a:pt x="924737" y="127208"/>
                        </a:cubicBezTo>
                        <a:cubicBezTo>
                          <a:pt x="924737" y="127208"/>
                          <a:pt x="924737" y="127208"/>
                          <a:pt x="924737" y="127208"/>
                        </a:cubicBezTo>
                        <a:cubicBezTo>
                          <a:pt x="935097" y="124825"/>
                          <a:pt x="945576" y="124655"/>
                          <a:pt x="956104" y="124655"/>
                        </a:cubicBezTo>
                        <a:cubicBezTo>
                          <a:pt x="1062572" y="124655"/>
                          <a:pt x="1164001" y="142079"/>
                          <a:pt x="1256255" y="173590"/>
                        </a:cubicBezTo>
                        <a:lnTo>
                          <a:pt x="1270314" y="179752"/>
                        </a:lnTo>
                        <a:cubicBezTo>
                          <a:pt x="1322540" y="145450"/>
                          <a:pt x="1389962" y="138760"/>
                          <a:pt x="1452058" y="16446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grpSp>
                <p:nvGrpSpPr>
                  <p:cNvPr id="152" name="Group 151"/>
                  <p:cNvGrpSpPr/>
                  <p:nvPr/>
                </p:nvGrpSpPr>
                <p:grpSpPr>
                  <a:xfrm>
                    <a:off x="1246427" y="4933033"/>
                    <a:ext cx="355671" cy="404845"/>
                    <a:chOff x="2981668" y="2145564"/>
                    <a:chExt cx="3235820" cy="3683194"/>
                  </a:xfrm>
                  <a:solidFill>
                    <a:schemeClr val="accent1"/>
                  </a:solidFill>
                </p:grpSpPr>
                <p:sp>
                  <p:nvSpPr>
                    <p:cNvPr id="153" name="Round Diagonal Corner Rectangle 53"/>
                    <p:cNvSpPr/>
                    <p:nvPr/>
                  </p:nvSpPr>
                  <p:spPr bwMode="auto">
                    <a:xfrm>
                      <a:off x="2981668" y="2145564"/>
                      <a:ext cx="3235820" cy="3683194"/>
                    </a:xfrm>
                    <a:custGeom>
                      <a:avLst/>
                      <a:gdLst/>
                      <a:ahLst/>
                      <a:cxnLst/>
                      <a:rect l="l" t="t" r="r" b="b"/>
                      <a:pathLst>
                        <a:path w="3235820" h="3683194">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4" name="Wave 8"/>
                    <p:cNvSpPr/>
                    <p:nvPr/>
                  </p:nvSpPr>
                  <p:spPr>
                    <a:xfrm>
                      <a:off x="3548857" y="3485674"/>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Wave 8"/>
                    <p:cNvSpPr/>
                    <p:nvPr/>
                  </p:nvSpPr>
                  <p:spPr>
                    <a:xfrm>
                      <a:off x="3548857" y="3873080"/>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Wave 8"/>
                    <p:cNvSpPr/>
                    <p:nvPr/>
                  </p:nvSpPr>
                  <p:spPr>
                    <a:xfrm>
                      <a:off x="3548857" y="4260486"/>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Wave 8"/>
                    <p:cNvSpPr/>
                    <p:nvPr/>
                  </p:nvSpPr>
                  <p:spPr>
                    <a:xfrm>
                      <a:off x="3548857" y="4647892"/>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Wave 8"/>
                    <p:cNvSpPr/>
                    <p:nvPr/>
                  </p:nvSpPr>
                  <p:spPr>
                    <a:xfrm>
                      <a:off x="3548857" y="5035298"/>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pic>
            <p:nvPicPr>
              <p:cNvPr id="203" name="Picture 6" descr="http://www.computing.co.uk/IMG/588/289588/mapr-logo.png"/>
              <p:cNvPicPr>
                <a:picLocks noChangeAspect="1" noChangeArrowheads="1"/>
              </p:cNvPicPr>
              <p:nvPr/>
            </p:nvPicPr>
            <p:blipFill rotWithShape="1">
              <a:blip r:embed="rId12" cstate="print">
                <a:clrChange>
                  <a:clrFrom>
                    <a:srgbClr val="E51837"/>
                  </a:clrFrom>
                  <a:clrTo>
                    <a:srgbClr val="E51837">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a:stretch/>
            </p:blipFill>
            <p:spPr bwMode="auto">
              <a:xfrm>
                <a:off x="6809378" y="2228897"/>
                <a:ext cx="784730" cy="417904"/>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03"/>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4694974" y="2228323"/>
                <a:ext cx="869363" cy="338087"/>
              </a:xfrm>
              <a:prstGeom prst="rect">
                <a:avLst/>
              </a:prstGeom>
              <a:noFill/>
              <a:ln>
                <a:noFill/>
              </a:ln>
            </p:spPr>
          </p:pic>
          <p:pic>
            <p:nvPicPr>
              <p:cNvPr id="205" name="Picture 204"/>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5744130" y="2357529"/>
                <a:ext cx="885455" cy="128534"/>
              </a:xfrm>
              <a:prstGeom prst="rect">
                <a:avLst/>
              </a:prstGeom>
              <a:noFill/>
              <a:ln>
                <a:noFill/>
              </a:ln>
            </p:spPr>
          </p:pic>
        </p:grpSp>
        <p:pic>
          <p:nvPicPr>
            <p:cNvPr id="207" name="Picture 4" descr="https://storm.apache.org/images/logo.png"/>
            <p:cNvPicPr>
              <a:picLocks noChangeAspect="1" noChangeArrowheads="1"/>
            </p:cNvPicPr>
            <p:nvPr/>
          </p:nvPicPr>
          <p:blipFill>
            <a:blip r:embed="rId15">
              <a:lum bright="70000" contrast="-70000"/>
              <a:extLst>
                <a:ext uri="{28A0092B-C50C-407E-A947-70E740481C1C}">
                  <a14:useLocalDpi xmlns:a14="http://schemas.microsoft.com/office/drawing/2010/main" val="0"/>
                </a:ext>
              </a:extLst>
            </a:blip>
            <a:srcRect/>
            <a:stretch>
              <a:fillRect/>
            </a:stretch>
          </p:blipFill>
          <p:spPr bwMode="auto">
            <a:xfrm>
              <a:off x="3305524" y="2703547"/>
              <a:ext cx="1142049" cy="358290"/>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695984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fade">
                                      <p:cBhvr>
                                        <p:cTn id="7" dur="1000"/>
                                        <p:tgtEl>
                                          <p:spTgt spid="208"/>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63">
                                            <p:txEl>
                                              <p:pRg st="0" end="0"/>
                                            </p:txEl>
                                          </p:spTgt>
                                        </p:tgtEl>
                                        <p:attrNameLst>
                                          <p:attrName>style.visibility</p:attrName>
                                        </p:attrNameLst>
                                      </p:cBhvr>
                                      <p:to>
                                        <p:strVal val="visible"/>
                                      </p:to>
                                    </p:set>
                                    <p:animEffect transition="in" filter="wipe(left)">
                                      <p:cBhvr>
                                        <p:cTn id="11" dur="750"/>
                                        <p:tgtEl>
                                          <p:spTgt spid="63">
                                            <p:txEl>
                                              <p:pRg st="0" end="0"/>
                                            </p:txEl>
                                          </p:spTgt>
                                        </p:tgtEl>
                                      </p:cBhvr>
                                    </p:animEffect>
                                  </p:childTnLst>
                                </p:cTn>
                              </p:par>
                            </p:childTnLst>
                          </p:cTn>
                        </p:par>
                        <p:par>
                          <p:cTn id="12" fill="hold">
                            <p:stCondLst>
                              <p:cond delay="1750"/>
                            </p:stCondLst>
                            <p:childTnLst>
                              <p:par>
                                <p:cTn id="13" presetID="22" presetClass="entr" presetSubtype="8" fill="hold" nodeType="afterEffect">
                                  <p:stCondLst>
                                    <p:cond delay="0"/>
                                  </p:stCondLst>
                                  <p:childTnLst>
                                    <p:set>
                                      <p:cBhvr>
                                        <p:cTn id="14" dur="1" fill="hold">
                                          <p:stCondLst>
                                            <p:cond delay="0"/>
                                          </p:stCondLst>
                                        </p:cTn>
                                        <p:tgtEl>
                                          <p:spTgt spid="63">
                                            <p:txEl>
                                              <p:pRg st="1" end="1"/>
                                            </p:txEl>
                                          </p:spTgt>
                                        </p:tgtEl>
                                        <p:attrNameLst>
                                          <p:attrName>style.visibility</p:attrName>
                                        </p:attrNameLst>
                                      </p:cBhvr>
                                      <p:to>
                                        <p:strVal val="visible"/>
                                      </p:to>
                                    </p:set>
                                    <p:animEffect transition="in" filter="wipe(left)">
                                      <p:cBhvr>
                                        <p:cTn id="15" dur="750"/>
                                        <p:tgtEl>
                                          <p:spTgt spid="63">
                                            <p:txEl>
                                              <p:pRg st="1" end="1"/>
                                            </p:txEl>
                                          </p:spTgt>
                                        </p:tgtEl>
                                      </p:cBhvr>
                                    </p:animEffect>
                                  </p:childTnLst>
                                </p:cTn>
                              </p:par>
                            </p:childTnLst>
                          </p:cTn>
                        </p:par>
                        <p:par>
                          <p:cTn id="16" fill="hold">
                            <p:stCondLst>
                              <p:cond delay="2500"/>
                            </p:stCondLst>
                            <p:childTnLst>
                              <p:par>
                                <p:cTn id="17" presetID="22" presetClass="entr" presetSubtype="8" fill="hold" nodeType="afterEffect">
                                  <p:stCondLst>
                                    <p:cond delay="0"/>
                                  </p:stCondLst>
                                  <p:childTnLst>
                                    <p:set>
                                      <p:cBhvr>
                                        <p:cTn id="18" dur="1" fill="hold">
                                          <p:stCondLst>
                                            <p:cond delay="0"/>
                                          </p:stCondLst>
                                        </p:cTn>
                                        <p:tgtEl>
                                          <p:spTgt spid="63">
                                            <p:txEl>
                                              <p:pRg st="2" end="2"/>
                                            </p:txEl>
                                          </p:spTgt>
                                        </p:tgtEl>
                                        <p:attrNameLst>
                                          <p:attrName>style.visibility</p:attrName>
                                        </p:attrNameLst>
                                      </p:cBhvr>
                                      <p:to>
                                        <p:strVal val="visible"/>
                                      </p:to>
                                    </p:set>
                                    <p:animEffect transition="in" filter="wipe(left)">
                                      <p:cBhvr>
                                        <p:cTn id="19" dur="750"/>
                                        <p:tgtEl>
                                          <p:spTgt spid="63">
                                            <p:txEl>
                                              <p:pRg st="2" end="2"/>
                                            </p:txEl>
                                          </p:spTgt>
                                        </p:tgtEl>
                                      </p:cBhvr>
                                    </p:animEffect>
                                  </p:childTnLst>
                                </p:cTn>
                              </p:par>
                            </p:childTnLst>
                          </p:cTn>
                        </p:par>
                        <p:par>
                          <p:cTn id="20" fill="hold">
                            <p:stCondLst>
                              <p:cond delay="3250"/>
                            </p:stCondLst>
                            <p:childTnLst>
                              <p:par>
                                <p:cTn id="21" presetID="22" presetClass="entr" presetSubtype="8" fill="hold" nodeType="afterEffect">
                                  <p:stCondLst>
                                    <p:cond delay="0"/>
                                  </p:stCondLst>
                                  <p:childTnLst>
                                    <p:set>
                                      <p:cBhvr>
                                        <p:cTn id="22" dur="1" fill="hold">
                                          <p:stCondLst>
                                            <p:cond delay="0"/>
                                          </p:stCondLst>
                                        </p:cTn>
                                        <p:tgtEl>
                                          <p:spTgt spid="63">
                                            <p:txEl>
                                              <p:pRg st="3" end="3"/>
                                            </p:txEl>
                                          </p:spTgt>
                                        </p:tgtEl>
                                        <p:attrNameLst>
                                          <p:attrName>style.visibility</p:attrName>
                                        </p:attrNameLst>
                                      </p:cBhvr>
                                      <p:to>
                                        <p:strVal val="visible"/>
                                      </p:to>
                                    </p:set>
                                    <p:animEffect transition="in" filter="wipe(left)">
                                      <p:cBhvr>
                                        <p:cTn id="23" dur="750"/>
                                        <p:tgtEl>
                                          <p:spTgt spid="63">
                                            <p:txEl>
                                              <p:pRg st="3" end="3"/>
                                            </p:txEl>
                                          </p:spTgt>
                                        </p:tgtEl>
                                      </p:cBhvr>
                                    </p:animEffect>
                                  </p:childTnLst>
                                </p:cTn>
                              </p:par>
                            </p:childTnLst>
                          </p:cTn>
                        </p:par>
                        <p:par>
                          <p:cTn id="24" fill="hold">
                            <p:stCondLst>
                              <p:cond delay="4000"/>
                            </p:stCondLst>
                            <p:childTnLst>
                              <p:par>
                                <p:cTn id="25" presetID="22" presetClass="entr" presetSubtype="8" fill="hold" nodeType="afterEffect">
                                  <p:stCondLst>
                                    <p:cond delay="0"/>
                                  </p:stCondLst>
                                  <p:childTnLst>
                                    <p:set>
                                      <p:cBhvr>
                                        <p:cTn id="26" dur="1" fill="hold">
                                          <p:stCondLst>
                                            <p:cond delay="0"/>
                                          </p:stCondLst>
                                        </p:cTn>
                                        <p:tgtEl>
                                          <p:spTgt spid="63">
                                            <p:txEl>
                                              <p:pRg st="4" end="4"/>
                                            </p:txEl>
                                          </p:spTgt>
                                        </p:tgtEl>
                                        <p:attrNameLst>
                                          <p:attrName>style.visibility</p:attrName>
                                        </p:attrNameLst>
                                      </p:cBhvr>
                                      <p:to>
                                        <p:strVal val="visible"/>
                                      </p:to>
                                    </p:set>
                                    <p:animEffect transition="in" filter="wipe(left)">
                                      <p:cBhvr>
                                        <p:cTn id="27" dur="750"/>
                                        <p:tgtEl>
                                          <p:spTgt spid="63">
                                            <p:txEl>
                                              <p:pRg st="4" end="4"/>
                                            </p:txEl>
                                          </p:spTgt>
                                        </p:tgtEl>
                                      </p:cBhvr>
                                    </p:animEffect>
                                  </p:childTnLst>
                                </p:cTn>
                              </p:par>
                            </p:childTnLst>
                          </p:cTn>
                        </p:par>
                        <p:par>
                          <p:cTn id="28" fill="hold">
                            <p:stCondLst>
                              <p:cond delay="4750"/>
                            </p:stCondLst>
                            <p:childTnLst>
                              <p:par>
                                <p:cTn id="29" presetID="22" presetClass="entr" presetSubtype="8" fill="hold" nodeType="afterEffect">
                                  <p:stCondLst>
                                    <p:cond delay="0"/>
                                  </p:stCondLst>
                                  <p:childTnLst>
                                    <p:set>
                                      <p:cBhvr>
                                        <p:cTn id="30" dur="1" fill="hold">
                                          <p:stCondLst>
                                            <p:cond delay="0"/>
                                          </p:stCondLst>
                                        </p:cTn>
                                        <p:tgtEl>
                                          <p:spTgt spid="63">
                                            <p:txEl>
                                              <p:pRg st="5" end="5"/>
                                            </p:txEl>
                                          </p:spTgt>
                                        </p:tgtEl>
                                        <p:attrNameLst>
                                          <p:attrName>style.visibility</p:attrName>
                                        </p:attrNameLst>
                                      </p:cBhvr>
                                      <p:to>
                                        <p:strVal val="visible"/>
                                      </p:to>
                                    </p:set>
                                    <p:animEffect transition="in" filter="wipe(left)">
                                      <p:cBhvr>
                                        <p:cTn id="31" dur="750"/>
                                        <p:tgtEl>
                                          <p:spTgt spid="6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335371"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tx2"/>
                </a:solidFill>
              </a:rPr>
              <a:t>Ingestion</a:t>
            </a:r>
          </a:p>
        </p:txBody>
      </p:sp>
      <p:sp>
        <p:nvSpPr>
          <p:cNvPr id="4" name="Rectangle 3"/>
          <p:cNvSpPr/>
          <p:nvPr/>
        </p:nvSpPr>
        <p:spPr>
          <a:xfrm>
            <a:off x="1" y="5926014"/>
            <a:ext cx="12192000" cy="939747"/>
          </a:xfrm>
          <a:prstGeom prst="rect">
            <a:avLst/>
          </a:prstGeom>
          <a:solidFill>
            <a:srgbClr val="203864">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182880" rtlCol="0" anchor="ctr"/>
          <a:lstStyle/>
          <a:p>
            <a:pPr algn="r"/>
            <a:r>
              <a:rPr lang="en-US" sz="3600" dirty="0">
                <a:solidFill>
                  <a:schemeClr val="bg1"/>
                </a:solidFill>
              </a:rPr>
              <a:t>Modern Data Lifecycle</a:t>
            </a:r>
          </a:p>
        </p:txBody>
      </p:sp>
      <p:sp>
        <p:nvSpPr>
          <p:cNvPr id="6" name="Rectangle 5"/>
          <p:cNvSpPr/>
          <p:nvPr/>
        </p:nvSpPr>
        <p:spPr>
          <a:xfrm>
            <a:off x="3324756" y="44257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tx2"/>
                </a:solidFill>
              </a:rPr>
              <a:t>Processing</a:t>
            </a:r>
          </a:p>
        </p:txBody>
      </p:sp>
      <p:sp>
        <p:nvSpPr>
          <p:cNvPr id="7" name="Rectangle 6"/>
          <p:cNvSpPr/>
          <p:nvPr/>
        </p:nvSpPr>
        <p:spPr>
          <a:xfrm>
            <a:off x="6314141"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tx2"/>
                </a:solidFill>
              </a:rPr>
              <a:t>Staging</a:t>
            </a:r>
          </a:p>
        </p:txBody>
      </p:sp>
      <p:sp>
        <p:nvSpPr>
          <p:cNvPr id="8" name="Rectangle 7"/>
          <p:cNvSpPr/>
          <p:nvPr/>
        </p:nvSpPr>
        <p:spPr>
          <a:xfrm>
            <a:off x="9319848"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a:solidFill>
                  <a:schemeClr val="tx2"/>
                </a:solidFill>
              </a:rPr>
              <a:t>Serving</a:t>
            </a:r>
            <a:endParaRPr lang="en-US" sz="3200" b="1" dirty="0">
              <a:solidFill>
                <a:schemeClr val="tx2"/>
              </a:solidFill>
            </a:endParaRPr>
          </a:p>
        </p:txBody>
      </p:sp>
      <p:pic>
        <p:nvPicPr>
          <p:cNvPr id="11" name="Picture 10"/>
          <p:cNvPicPr>
            <a:picLocks noChangeAspect="1"/>
          </p:cNvPicPr>
          <p:nvPr/>
        </p:nvPicPr>
        <p:blipFill>
          <a:blip r:embed="rId2" cstate="hqprint">
            <a:lum bright="70000" contrast="-70000"/>
            <a:extLst>
              <a:ext uri="{28A0092B-C50C-407E-A947-70E740481C1C}">
                <a14:useLocalDpi xmlns:a14="http://schemas.microsoft.com/office/drawing/2010/main"/>
              </a:ext>
            </a:extLst>
          </a:blip>
          <a:stretch>
            <a:fillRect/>
          </a:stretch>
        </p:blipFill>
        <p:spPr>
          <a:xfrm>
            <a:off x="9482505" y="1776777"/>
            <a:ext cx="2195145" cy="2548304"/>
          </a:xfrm>
          <a:prstGeom prst="rect">
            <a:avLst/>
          </a:prstGeom>
        </p:spPr>
      </p:pic>
      <p:pic>
        <p:nvPicPr>
          <p:cNvPr id="13" name="Picture 12"/>
          <p:cNvPicPr>
            <a:picLocks noChangeAspect="1"/>
          </p:cNvPicPr>
          <p:nvPr/>
        </p:nvPicPr>
        <p:blipFill>
          <a:blip r:embed="rId3" cstate="hqprint">
            <a:lum bright="70000" contrast="-70000"/>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tretch>
            <a:fillRect/>
          </a:stretch>
        </p:blipFill>
        <p:spPr>
          <a:xfrm>
            <a:off x="709524" y="2304320"/>
            <a:ext cx="1849716" cy="1799857"/>
          </a:xfrm>
          <a:prstGeom prst="rect">
            <a:avLst/>
          </a:prstGeom>
        </p:spPr>
      </p:pic>
      <p:pic>
        <p:nvPicPr>
          <p:cNvPr id="2" name="Picture 1"/>
          <p:cNvPicPr>
            <a:picLocks noChangeAspect="1"/>
          </p:cNvPicPr>
          <p:nvPr/>
        </p:nvPicPr>
        <p:blipFill>
          <a:blip r:embed="rId5" cstate="hqprint">
            <a:lum bright="70000" contrast="-70000"/>
            <a:extLst>
              <a:ext uri="{BEBA8EAE-BF5A-486C-A8C5-ECC9F3942E4B}">
                <a14:imgProps xmlns:a14="http://schemas.microsoft.com/office/drawing/2010/main">
                  <a14:imgLayer r:embed="rId6">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3565426" y="2128471"/>
            <a:ext cx="2071763" cy="1844917"/>
          </a:xfrm>
          <a:prstGeom prst="rect">
            <a:avLst/>
          </a:prstGeom>
        </p:spPr>
      </p:pic>
      <p:pic>
        <p:nvPicPr>
          <p:cNvPr id="3" name="Picture 2"/>
          <p:cNvPicPr>
            <a:picLocks noChangeAspect="1"/>
          </p:cNvPicPr>
          <p:nvPr/>
        </p:nvPicPr>
        <p:blipFill>
          <a:blip r:embed="rId7" cstate="hqprint">
            <a:lum bright="70000" contrast="-70000"/>
            <a:extLst>
              <a:ext uri="{28A0092B-C50C-407E-A947-70E740481C1C}">
                <a14:useLocalDpi xmlns:a14="http://schemas.microsoft.com/office/drawing/2010/main"/>
              </a:ext>
            </a:extLst>
          </a:blip>
          <a:stretch>
            <a:fillRect/>
          </a:stretch>
        </p:blipFill>
        <p:spPr>
          <a:xfrm>
            <a:off x="6797501" y="1776777"/>
            <a:ext cx="1586384" cy="2046670"/>
          </a:xfrm>
          <a:prstGeom prst="rect">
            <a:avLst/>
          </a:prstGeom>
        </p:spPr>
      </p:pic>
      <p:sp>
        <p:nvSpPr>
          <p:cNvPr id="17" name="Rectangle 16"/>
          <p:cNvSpPr/>
          <p:nvPr/>
        </p:nvSpPr>
        <p:spPr>
          <a:xfrm>
            <a:off x="370729" y="4485536"/>
            <a:ext cx="11545732" cy="1330622"/>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tx2"/>
                </a:solidFill>
              </a:rPr>
              <a:t>Enrichment and Curation</a:t>
            </a:r>
          </a:p>
        </p:txBody>
      </p:sp>
      <p:sp>
        <p:nvSpPr>
          <p:cNvPr id="18" name="Rectangle 17"/>
          <p:cNvSpPr/>
          <p:nvPr/>
        </p:nvSpPr>
        <p:spPr>
          <a:xfrm>
            <a:off x="370729" y="5213121"/>
            <a:ext cx="11487300" cy="461665"/>
          </a:xfrm>
          <a:prstGeom prst="rect">
            <a:avLst/>
          </a:prstGeom>
        </p:spPr>
        <p:txBody>
          <a:bodyPr wrap="square" numCol="2">
            <a:spAutoFit/>
          </a:bodyPr>
          <a:lstStyle/>
          <a:p>
            <a:pPr algn="ctr"/>
            <a:r>
              <a:rPr lang="en-US" sz="2400" b="1" dirty="0">
                <a:solidFill>
                  <a:schemeClr val="accent6">
                    <a:lumMod val="75000"/>
                  </a:schemeClr>
                </a:solidFill>
              </a:rPr>
              <a:t>Azure Data Factory</a:t>
            </a:r>
          </a:p>
          <a:p>
            <a:pPr algn="ctr"/>
            <a:r>
              <a:rPr lang="en-US" sz="2400" b="1" dirty="0">
                <a:solidFill>
                  <a:schemeClr val="accent6">
                    <a:lumMod val="75000"/>
                  </a:schemeClr>
                </a:solidFill>
              </a:rPr>
              <a:t>Azure ML</a:t>
            </a:r>
          </a:p>
        </p:txBody>
      </p:sp>
    </p:spTree>
    <p:extLst>
      <p:ext uri="{BB962C8B-B14F-4D97-AF65-F5344CB8AC3E}">
        <p14:creationId xmlns:p14="http://schemas.microsoft.com/office/powerpoint/2010/main" val="807571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835" y="1099790"/>
            <a:ext cx="10191522" cy="5758210"/>
          </a:xfrm>
          <a:prstGeom prst="rect">
            <a:avLst/>
          </a:prstGeom>
        </p:spPr>
      </p:pic>
      <p:sp>
        <p:nvSpPr>
          <p:cNvPr id="4" name="TextBox 3"/>
          <p:cNvSpPr txBox="1"/>
          <p:nvPr/>
        </p:nvSpPr>
        <p:spPr>
          <a:xfrm>
            <a:off x="375684" y="219740"/>
            <a:ext cx="6124353" cy="707886"/>
          </a:xfrm>
          <a:prstGeom prst="rect">
            <a:avLst/>
          </a:prstGeom>
          <a:noFill/>
        </p:spPr>
        <p:txBody>
          <a:bodyPr wrap="square" rtlCol="0">
            <a:spAutoFit/>
          </a:bodyPr>
          <a:lstStyle/>
          <a:p>
            <a:r>
              <a:rPr lang="en-US" sz="4000" dirty="0"/>
              <a:t>Azure Data Factory</a:t>
            </a:r>
          </a:p>
        </p:txBody>
      </p:sp>
      <p:pic>
        <p:nvPicPr>
          <p:cNvPr id="3" name="Picture 2"/>
          <p:cNvPicPr>
            <a:picLocks noChangeAspect="1"/>
          </p:cNvPicPr>
          <p:nvPr/>
        </p:nvPicPr>
        <p:blipFill>
          <a:blip r:embed="rId3"/>
          <a:stretch>
            <a:fillRect/>
          </a:stretch>
        </p:blipFill>
        <p:spPr>
          <a:xfrm>
            <a:off x="3068275" y="0"/>
            <a:ext cx="9123725" cy="5486400"/>
          </a:xfrm>
          <a:prstGeom prst="rect">
            <a:avLst/>
          </a:prstGeom>
        </p:spPr>
      </p:pic>
    </p:spTree>
    <p:extLst>
      <p:ext uri="{BB962C8B-B14F-4D97-AF65-F5344CB8AC3E}">
        <p14:creationId xmlns:p14="http://schemas.microsoft.com/office/powerpoint/2010/main" val="2082552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lumMod val="60000"/>
                    <a:lumOff val="40000"/>
                  </a:schemeClr>
                </a:solidFill>
              </a:rPr>
              <a:t>Why do we need Data Pipelines?</a:t>
            </a:r>
            <a:endParaRPr lang="en-US" b="1" dirty="0">
              <a:solidFill>
                <a:schemeClr val="accent2">
                  <a:lumMod val="60000"/>
                  <a:lumOff val="40000"/>
                </a:schemeClr>
              </a:solidFill>
            </a:endParaRPr>
          </a:p>
        </p:txBody>
      </p:sp>
      <p:sp>
        <p:nvSpPr>
          <p:cNvPr id="4" name="TextBox 3"/>
          <p:cNvSpPr txBox="1"/>
          <p:nvPr/>
        </p:nvSpPr>
        <p:spPr>
          <a:xfrm>
            <a:off x="602974" y="1368056"/>
            <a:ext cx="10851835" cy="4727448"/>
          </a:xfrm>
          <a:prstGeom prst="rect">
            <a:avLst/>
          </a:prstGeom>
          <a:noFill/>
        </p:spPr>
        <p:txBody>
          <a:bodyPr wrap="square" lIns="182880" tIns="146304" rIns="182880" bIns="146304" rtlCol="0">
            <a:spAutoFit/>
          </a:bodyPr>
          <a:lstStyle/>
          <a:p>
            <a:pPr marL="342900" indent="-342900">
              <a:buFont typeface="Arial" panose="020B0604020202020204" pitchFamily="34" charset="0"/>
              <a:buChar char="•"/>
            </a:pPr>
            <a:r>
              <a:rPr lang="en-US" sz="3200" dirty="0">
                <a:solidFill>
                  <a:schemeClr val="bg1"/>
                </a:solidFill>
              </a:rPr>
              <a:t>Whether you’re developing a </a:t>
            </a:r>
            <a:r>
              <a:rPr lang="en-US" sz="3200" b="1" dirty="0">
                <a:solidFill>
                  <a:schemeClr val="bg1"/>
                </a:solidFill>
              </a:rPr>
              <a:t>Bot</a:t>
            </a:r>
            <a:r>
              <a:rPr lang="en-US" sz="3200" dirty="0">
                <a:solidFill>
                  <a:schemeClr val="bg1"/>
                </a:solidFill>
              </a:rPr>
              <a:t>, a </a:t>
            </a:r>
            <a:r>
              <a:rPr lang="en-US" sz="3200" b="1" dirty="0">
                <a:solidFill>
                  <a:schemeClr val="bg1"/>
                </a:solidFill>
              </a:rPr>
              <a:t>web</a:t>
            </a:r>
            <a:r>
              <a:rPr lang="en-US" sz="3200" dirty="0">
                <a:solidFill>
                  <a:schemeClr val="bg1"/>
                </a:solidFill>
              </a:rPr>
              <a:t> application or an </a:t>
            </a:r>
            <a:r>
              <a:rPr lang="en-US" sz="3200" b="1" dirty="0">
                <a:solidFill>
                  <a:schemeClr val="bg1"/>
                </a:solidFill>
              </a:rPr>
              <a:t>IoT</a:t>
            </a:r>
            <a:r>
              <a:rPr lang="en-US" sz="3200" dirty="0">
                <a:solidFill>
                  <a:schemeClr val="bg1"/>
                </a:solidFill>
              </a:rPr>
              <a:t> application, data is an </a:t>
            </a:r>
            <a:r>
              <a:rPr lang="en-US" sz="3200" b="1" dirty="0">
                <a:solidFill>
                  <a:schemeClr val="bg1"/>
                </a:solidFill>
              </a:rPr>
              <a:t>inevitable part </a:t>
            </a:r>
            <a:r>
              <a:rPr lang="en-US" sz="3200" dirty="0">
                <a:solidFill>
                  <a:schemeClr val="bg1"/>
                </a:solidFill>
              </a:rPr>
              <a:t>of any modern-day applications.</a:t>
            </a:r>
          </a:p>
          <a:p>
            <a:pPr marL="342900" indent="-342900">
              <a:buFont typeface="Arial" panose="020B0604020202020204" pitchFamily="34" charset="0"/>
              <a:buChar char="•"/>
            </a:pPr>
            <a:endParaRPr lang="en-US" sz="3200" dirty="0">
              <a:solidFill>
                <a:schemeClr val="bg1"/>
              </a:solidFill>
            </a:endParaRPr>
          </a:p>
          <a:p>
            <a:pPr marL="342900" indent="-342900">
              <a:buFont typeface="Arial" panose="020B0604020202020204" pitchFamily="34" charset="0"/>
              <a:buChar char="•"/>
            </a:pPr>
            <a:r>
              <a:rPr lang="en-US" sz="3200" dirty="0">
                <a:solidFill>
                  <a:schemeClr val="bg1"/>
                </a:solidFill>
              </a:rPr>
              <a:t>A </a:t>
            </a:r>
            <a:r>
              <a:rPr lang="en-US" sz="3200" b="1" dirty="0">
                <a:solidFill>
                  <a:schemeClr val="bg1"/>
                </a:solidFill>
              </a:rPr>
              <a:t>application developer</a:t>
            </a:r>
            <a:r>
              <a:rPr lang="en-US" sz="3200" dirty="0">
                <a:solidFill>
                  <a:schemeClr val="bg1"/>
                </a:solidFill>
              </a:rPr>
              <a:t> and </a:t>
            </a:r>
            <a:r>
              <a:rPr lang="en-US" sz="3200" b="1" dirty="0">
                <a:solidFill>
                  <a:schemeClr val="bg1"/>
                </a:solidFill>
              </a:rPr>
              <a:t>data developer </a:t>
            </a:r>
            <a:r>
              <a:rPr lang="en-US" sz="3200" dirty="0">
                <a:solidFill>
                  <a:schemeClr val="bg1"/>
                </a:solidFill>
              </a:rPr>
              <a:t>roles are now the fulfilled by the same person.</a:t>
            </a:r>
          </a:p>
          <a:p>
            <a:pPr marL="342900" indent="-342900">
              <a:buFont typeface="Arial" panose="020B0604020202020204" pitchFamily="34" charset="0"/>
              <a:buChar char="•"/>
            </a:pPr>
            <a:endParaRPr lang="en-US" sz="3200" dirty="0">
              <a:solidFill>
                <a:schemeClr val="bg1"/>
              </a:solidFill>
            </a:endParaRPr>
          </a:p>
          <a:p>
            <a:pPr marL="342900" indent="-342900">
              <a:buFont typeface="Arial" panose="020B0604020202020204" pitchFamily="34" charset="0"/>
              <a:buChar char="•"/>
            </a:pPr>
            <a:r>
              <a:rPr lang="en-US" sz="3200" dirty="0">
                <a:solidFill>
                  <a:schemeClr val="bg1"/>
                </a:solidFill>
              </a:rPr>
              <a:t>Partners and customers are all looking to make their applications </a:t>
            </a:r>
            <a:r>
              <a:rPr lang="en-US" sz="3200" b="1" dirty="0">
                <a:solidFill>
                  <a:schemeClr val="bg1"/>
                </a:solidFill>
              </a:rPr>
              <a:t>smarter</a:t>
            </a:r>
            <a:r>
              <a:rPr lang="en-US" sz="3200" dirty="0">
                <a:solidFill>
                  <a:schemeClr val="bg1"/>
                </a:solidFill>
              </a:rPr>
              <a:t>.</a:t>
            </a:r>
          </a:p>
        </p:txBody>
      </p:sp>
    </p:spTree>
    <p:extLst>
      <p:ext uri="{BB962C8B-B14F-4D97-AF65-F5344CB8AC3E}">
        <p14:creationId xmlns:p14="http://schemas.microsoft.com/office/powerpoint/2010/main" val="153462549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0452" y="350"/>
            <a:ext cx="9515083" cy="6857650"/>
          </a:xfrm>
          <a:prstGeom prst="rect">
            <a:avLst/>
          </a:prstGeom>
        </p:spPr>
      </p:pic>
      <p:pic>
        <p:nvPicPr>
          <p:cNvPr id="7" name="Picture 6"/>
          <p:cNvPicPr>
            <a:picLocks noChangeAspect="1"/>
          </p:cNvPicPr>
          <p:nvPr/>
        </p:nvPicPr>
        <p:blipFill>
          <a:blip r:embed="rId3"/>
          <a:stretch>
            <a:fillRect/>
          </a:stretch>
        </p:blipFill>
        <p:spPr>
          <a:xfrm>
            <a:off x="6559383" y="3202741"/>
            <a:ext cx="5630668" cy="3655259"/>
          </a:xfrm>
          <a:prstGeom prst="rect">
            <a:avLst/>
          </a:prstGeom>
          <a:ln>
            <a:noFill/>
          </a:ln>
        </p:spPr>
      </p:pic>
      <p:pic>
        <p:nvPicPr>
          <p:cNvPr id="8" name="Picture 7"/>
          <p:cNvPicPr>
            <a:picLocks noChangeAspect="1"/>
          </p:cNvPicPr>
          <p:nvPr/>
        </p:nvPicPr>
        <p:blipFill>
          <a:blip r:embed="rId4"/>
          <a:stretch>
            <a:fillRect/>
          </a:stretch>
        </p:blipFill>
        <p:spPr>
          <a:xfrm>
            <a:off x="6580250" y="-3630"/>
            <a:ext cx="5609801" cy="3206371"/>
          </a:xfrm>
          <a:prstGeom prst="rect">
            <a:avLst/>
          </a:prstGeom>
          <a:ln>
            <a:noFill/>
          </a:ln>
        </p:spPr>
      </p:pic>
    </p:spTree>
    <p:extLst>
      <p:ext uri="{BB962C8B-B14F-4D97-AF65-F5344CB8AC3E}">
        <p14:creationId xmlns:p14="http://schemas.microsoft.com/office/powerpoint/2010/main" val="2038619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335371"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accent3"/>
                </a:solidFill>
              </a:rPr>
              <a:t>Ingestion</a:t>
            </a:r>
          </a:p>
        </p:txBody>
      </p:sp>
      <p:sp>
        <p:nvSpPr>
          <p:cNvPr id="4" name="Rectangle 3"/>
          <p:cNvSpPr/>
          <p:nvPr/>
        </p:nvSpPr>
        <p:spPr>
          <a:xfrm>
            <a:off x="1" y="5926014"/>
            <a:ext cx="12192000" cy="939747"/>
          </a:xfrm>
          <a:prstGeom prst="rect">
            <a:avLst/>
          </a:prstGeom>
          <a:solidFill>
            <a:srgbClr val="203864">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182880" rtlCol="0" anchor="ctr"/>
          <a:lstStyle/>
          <a:p>
            <a:pPr algn="r"/>
            <a:r>
              <a:rPr lang="en-US" sz="3600" dirty="0">
                <a:solidFill>
                  <a:schemeClr val="bg1"/>
                </a:solidFill>
              </a:rPr>
              <a:t>Modern Data Lifecycle</a:t>
            </a:r>
          </a:p>
        </p:txBody>
      </p:sp>
      <p:sp>
        <p:nvSpPr>
          <p:cNvPr id="6" name="Rectangle 5"/>
          <p:cNvSpPr/>
          <p:nvPr/>
        </p:nvSpPr>
        <p:spPr>
          <a:xfrm>
            <a:off x="3324756" y="44257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accent3"/>
                </a:solidFill>
              </a:rPr>
              <a:t>Processing</a:t>
            </a:r>
          </a:p>
        </p:txBody>
      </p:sp>
      <p:sp>
        <p:nvSpPr>
          <p:cNvPr id="7" name="Rectangle 6"/>
          <p:cNvSpPr/>
          <p:nvPr/>
        </p:nvSpPr>
        <p:spPr>
          <a:xfrm>
            <a:off x="6314141"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accent3"/>
                </a:solidFill>
              </a:rPr>
              <a:t>Staging</a:t>
            </a:r>
          </a:p>
        </p:txBody>
      </p:sp>
      <p:sp>
        <p:nvSpPr>
          <p:cNvPr id="8" name="Rectangle 7"/>
          <p:cNvSpPr/>
          <p:nvPr/>
        </p:nvSpPr>
        <p:spPr>
          <a:xfrm>
            <a:off x="9319848"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a:solidFill>
                  <a:schemeClr val="accent4">
                    <a:lumMod val="75000"/>
                  </a:schemeClr>
                </a:solidFill>
              </a:rPr>
              <a:t>Serving</a:t>
            </a:r>
            <a:endParaRPr lang="en-US" sz="3200" b="1" dirty="0">
              <a:solidFill>
                <a:schemeClr val="accent4">
                  <a:lumMod val="75000"/>
                </a:schemeClr>
              </a:solidFill>
            </a:endParaRPr>
          </a:p>
        </p:txBody>
      </p:sp>
      <p:pic>
        <p:nvPicPr>
          <p:cNvPr id="11" name="Picture 10"/>
          <p:cNvPicPr>
            <a:picLocks noChangeAspect="1"/>
          </p:cNvPicPr>
          <p:nvPr/>
        </p:nvPicPr>
        <p:blipFill>
          <a:blip r:embed="rId2" cstate="hqprint">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9482505" y="1776777"/>
            <a:ext cx="2195145" cy="2548304"/>
          </a:xfrm>
          <a:prstGeom prst="rect">
            <a:avLst/>
          </a:prstGeom>
        </p:spPr>
      </p:pic>
      <p:pic>
        <p:nvPicPr>
          <p:cNvPr id="13" name="Picture 12"/>
          <p:cNvPicPr>
            <a:picLocks noChangeAspect="1"/>
          </p:cNvPicPr>
          <p:nvPr/>
        </p:nvPicPr>
        <p:blipFill>
          <a:blip r:embed="rId3" cstate="hqprint">
            <a:lum bright="70000" contrast="-70000"/>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tretch>
            <a:fillRect/>
          </a:stretch>
        </p:blipFill>
        <p:spPr>
          <a:xfrm>
            <a:off x="709524" y="2304320"/>
            <a:ext cx="1849716" cy="1799857"/>
          </a:xfrm>
          <a:prstGeom prst="rect">
            <a:avLst/>
          </a:prstGeom>
        </p:spPr>
      </p:pic>
      <p:pic>
        <p:nvPicPr>
          <p:cNvPr id="2" name="Picture 1"/>
          <p:cNvPicPr>
            <a:picLocks noChangeAspect="1"/>
          </p:cNvPicPr>
          <p:nvPr/>
        </p:nvPicPr>
        <p:blipFill>
          <a:blip r:embed="rId5" cstate="hqprint">
            <a:lum bright="70000" contrast="-70000"/>
            <a:extLst>
              <a:ext uri="{BEBA8EAE-BF5A-486C-A8C5-ECC9F3942E4B}">
                <a14:imgProps xmlns:a14="http://schemas.microsoft.com/office/drawing/2010/main">
                  <a14:imgLayer r:embed="rId6">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3565426" y="2128471"/>
            <a:ext cx="2071763" cy="1844917"/>
          </a:xfrm>
          <a:prstGeom prst="rect">
            <a:avLst/>
          </a:prstGeom>
        </p:spPr>
      </p:pic>
      <p:pic>
        <p:nvPicPr>
          <p:cNvPr id="3" name="Picture 2"/>
          <p:cNvPicPr>
            <a:picLocks noChangeAspect="1"/>
          </p:cNvPicPr>
          <p:nvPr/>
        </p:nvPicPr>
        <p:blipFill>
          <a:blip r:embed="rId7" cstate="hqprint">
            <a:lum bright="70000" contrast="-70000"/>
            <a:extLst>
              <a:ext uri="{28A0092B-C50C-407E-A947-70E740481C1C}">
                <a14:useLocalDpi xmlns:a14="http://schemas.microsoft.com/office/drawing/2010/main"/>
              </a:ext>
            </a:extLst>
          </a:blip>
          <a:stretch>
            <a:fillRect/>
          </a:stretch>
        </p:blipFill>
        <p:spPr>
          <a:xfrm>
            <a:off x="6797501" y="1776777"/>
            <a:ext cx="1586384" cy="2046670"/>
          </a:xfrm>
          <a:prstGeom prst="rect">
            <a:avLst/>
          </a:prstGeom>
        </p:spPr>
      </p:pic>
      <p:sp>
        <p:nvSpPr>
          <p:cNvPr id="17" name="Rectangle 16"/>
          <p:cNvSpPr/>
          <p:nvPr/>
        </p:nvSpPr>
        <p:spPr>
          <a:xfrm>
            <a:off x="370729" y="4485536"/>
            <a:ext cx="11545732" cy="1330622"/>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accent3"/>
                </a:solidFill>
              </a:rPr>
              <a:t>Enrichment and Curation</a:t>
            </a:r>
          </a:p>
        </p:txBody>
      </p:sp>
      <p:sp>
        <p:nvSpPr>
          <p:cNvPr id="19" name="Rectangle 18"/>
          <p:cNvSpPr/>
          <p:nvPr/>
        </p:nvSpPr>
        <p:spPr>
          <a:xfrm>
            <a:off x="9357356" y="1368970"/>
            <a:ext cx="2442992" cy="3046988"/>
          </a:xfrm>
          <a:prstGeom prst="rect">
            <a:avLst/>
          </a:prstGeom>
        </p:spPr>
        <p:txBody>
          <a:bodyPr wrap="square">
            <a:spAutoFit/>
          </a:bodyPr>
          <a:lstStyle/>
          <a:p>
            <a:pPr algn="ctr"/>
            <a:r>
              <a:rPr lang="en-US" sz="2400" b="1" dirty="0">
                <a:solidFill>
                  <a:schemeClr val="accent6">
                    <a:lumMod val="75000"/>
                  </a:schemeClr>
                </a:solidFill>
              </a:rPr>
              <a:t>ADLS</a:t>
            </a:r>
          </a:p>
          <a:p>
            <a:pPr algn="ctr"/>
            <a:r>
              <a:rPr lang="en-US" sz="2400" b="1" dirty="0">
                <a:solidFill>
                  <a:schemeClr val="accent6">
                    <a:lumMod val="75000"/>
                  </a:schemeClr>
                </a:solidFill>
              </a:rPr>
              <a:t>Azure DW</a:t>
            </a:r>
          </a:p>
          <a:p>
            <a:pPr algn="ctr"/>
            <a:r>
              <a:rPr lang="en-US" sz="2400" b="1" dirty="0">
                <a:solidFill>
                  <a:schemeClr val="accent6">
                    <a:lumMod val="75000"/>
                  </a:schemeClr>
                </a:solidFill>
              </a:rPr>
              <a:t>Azure SQL DB</a:t>
            </a:r>
          </a:p>
          <a:p>
            <a:pPr algn="ctr"/>
            <a:r>
              <a:rPr lang="en-US" sz="2400" b="1" dirty="0" err="1">
                <a:solidFill>
                  <a:schemeClr val="accent6">
                    <a:lumMod val="75000"/>
                  </a:schemeClr>
                </a:solidFill>
              </a:rPr>
              <a:t>Hbase</a:t>
            </a:r>
            <a:endParaRPr lang="en-US" sz="2400" b="1" dirty="0">
              <a:solidFill>
                <a:schemeClr val="accent6">
                  <a:lumMod val="75000"/>
                </a:schemeClr>
              </a:solidFill>
            </a:endParaRPr>
          </a:p>
          <a:p>
            <a:pPr algn="ctr"/>
            <a:r>
              <a:rPr lang="en-US" sz="2400" b="1" dirty="0">
                <a:solidFill>
                  <a:schemeClr val="accent6">
                    <a:lumMod val="75000"/>
                  </a:schemeClr>
                </a:solidFill>
              </a:rPr>
              <a:t>Cassandra</a:t>
            </a:r>
          </a:p>
          <a:p>
            <a:pPr algn="ctr"/>
            <a:r>
              <a:rPr lang="en-US" sz="2400" b="1" dirty="0">
                <a:solidFill>
                  <a:schemeClr val="accent6">
                    <a:lumMod val="75000"/>
                  </a:schemeClr>
                </a:solidFill>
              </a:rPr>
              <a:t>Azure Storage</a:t>
            </a:r>
          </a:p>
          <a:p>
            <a:pPr algn="ctr"/>
            <a:r>
              <a:rPr lang="en-US" sz="2400" b="1" dirty="0">
                <a:solidFill>
                  <a:schemeClr val="accent6">
                    <a:lumMod val="75000"/>
                  </a:schemeClr>
                </a:solidFill>
              </a:rPr>
              <a:t>Power BI</a:t>
            </a:r>
          </a:p>
          <a:p>
            <a:pPr algn="ctr"/>
            <a:endParaRPr lang="en-US" sz="2400" b="1" dirty="0">
              <a:solidFill>
                <a:schemeClr val="accent6">
                  <a:lumMod val="75000"/>
                </a:schemeClr>
              </a:solidFill>
            </a:endParaRPr>
          </a:p>
        </p:txBody>
      </p:sp>
      <p:sp>
        <p:nvSpPr>
          <p:cNvPr id="20" name="Rectangle 19"/>
          <p:cNvSpPr/>
          <p:nvPr/>
        </p:nvSpPr>
        <p:spPr>
          <a:xfrm>
            <a:off x="370729" y="5213121"/>
            <a:ext cx="11487300" cy="461665"/>
          </a:xfrm>
          <a:prstGeom prst="rect">
            <a:avLst/>
          </a:prstGeom>
        </p:spPr>
        <p:txBody>
          <a:bodyPr wrap="square" numCol="2">
            <a:spAutoFit/>
          </a:bodyPr>
          <a:lstStyle/>
          <a:p>
            <a:pPr algn="ctr"/>
            <a:r>
              <a:rPr lang="en-US" sz="2400" b="1" dirty="0">
                <a:solidFill>
                  <a:schemeClr val="accent6">
                    <a:lumMod val="75000"/>
                  </a:schemeClr>
                </a:solidFill>
              </a:rPr>
              <a:t>Azure Data Factory</a:t>
            </a:r>
          </a:p>
          <a:p>
            <a:pPr algn="ctr"/>
            <a:r>
              <a:rPr lang="en-US" sz="2400" b="1" dirty="0">
                <a:solidFill>
                  <a:schemeClr val="accent6">
                    <a:lumMod val="75000"/>
                  </a:schemeClr>
                </a:solidFill>
              </a:rPr>
              <a:t>Azure ML</a:t>
            </a:r>
          </a:p>
        </p:txBody>
      </p:sp>
    </p:spTree>
    <p:extLst>
      <p:ext uri="{BB962C8B-B14F-4D97-AF65-F5344CB8AC3E}">
        <p14:creationId xmlns:p14="http://schemas.microsoft.com/office/powerpoint/2010/main" val="10669396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861838" y="1612316"/>
            <a:ext cx="2520460" cy="3020785"/>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tx2"/>
                </a:solidFill>
              </a:rPr>
              <a:t>Dashboards</a:t>
            </a:r>
          </a:p>
        </p:txBody>
      </p:sp>
      <p:sp>
        <p:nvSpPr>
          <p:cNvPr id="21" name="Rectangle 20"/>
          <p:cNvSpPr/>
          <p:nvPr/>
        </p:nvSpPr>
        <p:spPr>
          <a:xfrm>
            <a:off x="4851223" y="1612316"/>
            <a:ext cx="2520460" cy="3020785"/>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tx2"/>
                </a:solidFill>
              </a:rPr>
              <a:t>Interactive</a:t>
            </a:r>
          </a:p>
        </p:txBody>
      </p:sp>
      <p:sp>
        <p:nvSpPr>
          <p:cNvPr id="22" name="Rectangle 21"/>
          <p:cNvSpPr/>
          <p:nvPr/>
        </p:nvSpPr>
        <p:spPr>
          <a:xfrm>
            <a:off x="7840608" y="1612316"/>
            <a:ext cx="2520460" cy="3020785"/>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tx2"/>
                </a:solidFill>
              </a:rPr>
              <a:t>Exploration</a:t>
            </a:r>
          </a:p>
        </p:txBody>
      </p:sp>
      <p:sp>
        <p:nvSpPr>
          <p:cNvPr id="4" name="Rectangle 3"/>
          <p:cNvSpPr/>
          <p:nvPr/>
        </p:nvSpPr>
        <p:spPr>
          <a:xfrm>
            <a:off x="1" y="5926014"/>
            <a:ext cx="12192000" cy="939747"/>
          </a:xfrm>
          <a:prstGeom prst="rect">
            <a:avLst/>
          </a:prstGeom>
          <a:solidFill>
            <a:srgbClr val="203864">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182880" rtlCol="0" anchor="ctr"/>
          <a:lstStyle/>
          <a:p>
            <a:pPr algn="r"/>
            <a:r>
              <a:rPr lang="en-US" sz="3600" dirty="0">
                <a:solidFill>
                  <a:schemeClr val="bg1"/>
                </a:solidFill>
              </a:rPr>
              <a:t>Serving</a:t>
            </a:r>
          </a:p>
        </p:txBody>
      </p:sp>
      <p:pic>
        <p:nvPicPr>
          <p:cNvPr id="12" name="Picture 11"/>
          <p:cNvPicPr>
            <a:picLocks noChangeAspect="1"/>
          </p:cNvPicPr>
          <p:nvPr/>
        </p:nvPicPr>
        <p:blipFill>
          <a:blip r:embed="rId2" cstate="hqprint">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2207668" y="2776374"/>
            <a:ext cx="1828800" cy="1250148"/>
          </a:xfrm>
          <a:prstGeom prst="rect">
            <a:avLst/>
          </a:prstGeom>
        </p:spPr>
      </p:pic>
      <p:pic>
        <p:nvPicPr>
          <p:cNvPr id="13" name="Picture 12"/>
          <p:cNvPicPr>
            <a:picLocks noChangeAspect="1"/>
          </p:cNvPicPr>
          <p:nvPr/>
        </p:nvPicPr>
        <p:blipFill>
          <a:blip r:embed="rId3" cstate="hqprint">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8072138" y="2776374"/>
            <a:ext cx="2057400" cy="1332501"/>
          </a:xfrm>
          <a:prstGeom prst="rect">
            <a:avLst/>
          </a:prstGeom>
        </p:spPr>
      </p:pic>
      <p:pic>
        <p:nvPicPr>
          <p:cNvPr id="14" name="Picture 13"/>
          <p:cNvPicPr>
            <a:picLocks noChangeAspect="1"/>
          </p:cNvPicPr>
          <p:nvPr/>
        </p:nvPicPr>
        <p:blipFill>
          <a:blip r:embed="rId4" cstate="hqprint">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5398020" y="2693646"/>
            <a:ext cx="1426866" cy="1731264"/>
          </a:xfrm>
          <a:prstGeom prst="rect">
            <a:avLst/>
          </a:prstGeom>
        </p:spPr>
      </p:pic>
    </p:spTree>
    <p:extLst>
      <p:ext uri="{BB962C8B-B14F-4D97-AF65-F5344CB8AC3E}">
        <p14:creationId xmlns:p14="http://schemas.microsoft.com/office/powerpoint/2010/main" val="18604989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hqprint">
            <a:biLevel thresh="25000"/>
            <a:extLst>
              <a:ext uri="{BEBA8EAE-BF5A-486C-A8C5-ECC9F3942E4B}">
                <a14:imgProps xmlns:a14="http://schemas.microsoft.com/office/drawing/2010/main">
                  <a14:imgLayer r:embed="rId4">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549566" y="107819"/>
            <a:ext cx="813143" cy="724108"/>
          </a:xfrm>
          <a:prstGeom prst="rect">
            <a:avLst/>
          </a:prstGeom>
        </p:spPr>
      </p:pic>
      <p:pic>
        <p:nvPicPr>
          <p:cNvPr id="6" name="Picture 5"/>
          <p:cNvPicPr>
            <a:picLocks noChangeAspect="1"/>
          </p:cNvPicPr>
          <p:nvPr/>
        </p:nvPicPr>
        <p:blipFill rotWithShape="1">
          <a:blip r:embed="rId5" cstate="hqprint">
            <a:extLst>
              <a:ext uri="{28A0092B-C50C-407E-A947-70E740481C1C}">
                <a14:useLocalDpi xmlns:a14="http://schemas.microsoft.com/office/drawing/2010/main"/>
              </a:ext>
            </a:extLst>
          </a:blip>
          <a:srcRect l="5562"/>
          <a:stretch/>
        </p:blipFill>
        <p:spPr>
          <a:xfrm>
            <a:off x="0" y="711147"/>
            <a:ext cx="6668056" cy="6146853"/>
          </a:xfrm>
          <a:prstGeom prst="rect">
            <a:avLst/>
          </a:prstGeom>
        </p:spPr>
      </p:pic>
      <p:sp>
        <p:nvSpPr>
          <p:cNvPr id="13" name="Rectangle 12"/>
          <p:cNvSpPr/>
          <p:nvPr/>
        </p:nvSpPr>
        <p:spPr>
          <a:xfrm>
            <a:off x="1" y="-21098"/>
            <a:ext cx="12192000" cy="939747"/>
          </a:xfrm>
          <a:prstGeom prst="rect">
            <a:avLst/>
          </a:prstGeom>
          <a:solidFill>
            <a:srgbClr val="203864">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182880" rtlCol="0" anchor="ctr"/>
          <a:lstStyle/>
          <a:p>
            <a:pPr algn="r"/>
            <a:r>
              <a:rPr lang="en-US" sz="3600" dirty="0">
                <a:solidFill>
                  <a:schemeClr val="bg1"/>
                </a:solidFill>
              </a:rPr>
              <a:t>Serving</a:t>
            </a:r>
          </a:p>
        </p:txBody>
      </p:sp>
      <p:pic>
        <p:nvPicPr>
          <p:cNvPr id="14" name="Picture 13"/>
          <p:cNvPicPr>
            <a:picLocks noChangeAspect="1"/>
          </p:cNvPicPr>
          <p:nvPr/>
        </p:nvPicPr>
        <p:blipFill>
          <a:blip r:embed="rId6" cstate="hqprint">
            <a:biLevel thresh="25000"/>
            <a:extLst>
              <a:ext uri="{28A0092B-C50C-407E-A947-70E740481C1C}">
                <a14:useLocalDpi xmlns:a14="http://schemas.microsoft.com/office/drawing/2010/main"/>
              </a:ext>
            </a:extLst>
          </a:blip>
          <a:stretch>
            <a:fillRect/>
          </a:stretch>
        </p:blipFill>
        <p:spPr>
          <a:xfrm>
            <a:off x="580915" y="100436"/>
            <a:ext cx="622122" cy="696678"/>
          </a:xfrm>
          <a:prstGeom prst="rect">
            <a:avLst/>
          </a:prstGeom>
        </p:spPr>
      </p:pic>
      <p:pic>
        <p:nvPicPr>
          <p:cNvPr id="15" name="Picture 14"/>
          <p:cNvPicPr>
            <a:picLocks noChangeAspect="1"/>
          </p:cNvPicPr>
          <p:nvPr/>
        </p:nvPicPr>
        <p:blipFill>
          <a:blip r:embed="rId7" cstate="hqprint">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4733022" y="1425829"/>
            <a:ext cx="1061602" cy="725700"/>
          </a:xfrm>
          <a:prstGeom prst="rect">
            <a:avLst/>
          </a:prstGeom>
        </p:spPr>
      </p:pic>
      <p:pic>
        <p:nvPicPr>
          <p:cNvPr id="16" name="Picture 15"/>
          <p:cNvPicPr>
            <a:picLocks noChangeAspect="1"/>
          </p:cNvPicPr>
          <p:nvPr/>
        </p:nvPicPr>
        <p:blipFill>
          <a:blip r:embed="rId8" cstate="hqprint">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4853220" y="2487648"/>
            <a:ext cx="853782" cy="1035922"/>
          </a:xfrm>
          <a:prstGeom prst="rect">
            <a:avLst/>
          </a:prstGeom>
        </p:spPr>
      </p:pic>
      <p:cxnSp>
        <p:nvCxnSpPr>
          <p:cNvPr id="17" name="Straight Connector 16"/>
          <p:cNvCxnSpPr/>
          <p:nvPr/>
        </p:nvCxnSpPr>
        <p:spPr>
          <a:xfrm>
            <a:off x="4023223" y="1425829"/>
            <a:ext cx="0" cy="20977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403353" y="1425829"/>
            <a:ext cx="0" cy="20977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7" cstate="hqprint">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5606454" y="3845524"/>
            <a:ext cx="1061602" cy="725700"/>
          </a:xfrm>
          <a:prstGeom prst="rect">
            <a:avLst/>
          </a:prstGeom>
        </p:spPr>
      </p:pic>
      <p:pic>
        <p:nvPicPr>
          <p:cNvPr id="20" name="Picture 19"/>
          <p:cNvPicPr>
            <a:picLocks noChangeAspect="1"/>
          </p:cNvPicPr>
          <p:nvPr/>
        </p:nvPicPr>
        <p:blipFill>
          <a:blip r:embed="rId8" cstate="hqprint">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5694076" y="5708703"/>
            <a:ext cx="853782" cy="1035922"/>
          </a:xfrm>
          <a:prstGeom prst="rect">
            <a:avLst/>
          </a:prstGeom>
        </p:spPr>
      </p:pic>
      <p:cxnSp>
        <p:nvCxnSpPr>
          <p:cNvPr id="21" name="Straight Connector 20"/>
          <p:cNvCxnSpPr/>
          <p:nvPr/>
        </p:nvCxnSpPr>
        <p:spPr>
          <a:xfrm>
            <a:off x="4880367" y="4290053"/>
            <a:ext cx="0" cy="20977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260497" y="4290053"/>
            <a:ext cx="0" cy="20977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a:blip r:embed="rId9" cstate="hqprint">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5618201" y="4799987"/>
            <a:ext cx="1049855" cy="679952"/>
          </a:xfrm>
          <a:prstGeom prst="rect">
            <a:avLst/>
          </a:prstGeom>
        </p:spPr>
      </p:pic>
      <p:sp>
        <p:nvSpPr>
          <p:cNvPr id="25" name="TextBox 24"/>
          <p:cNvSpPr txBox="1"/>
          <p:nvPr/>
        </p:nvSpPr>
        <p:spPr>
          <a:xfrm>
            <a:off x="6779918" y="1643422"/>
            <a:ext cx="4935429" cy="1477328"/>
          </a:xfrm>
          <a:prstGeom prst="rect">
            <a:avLst/>
          </a:prstGeom>
          <a:noFill/>
        </p:spPr>
        <p:txBody>
          <a:bodyPr wrap="square" rtlCol="0">
            <a:spAutoFit/>
          </a:bodyPr>
          <a:lstStyle/>
          <a:p>
            <a:r>
              <a:rPr lang="en-US" i="1" dirty="0"/>
              <a:t>Typically serving here is constrained:</a:t>
            </a:r>
          </a:p>
          <a:p>
            <a:pPr marL="285750" indent="-285750">
              <a:buFontTx/>
              <a:buChar char="-"/>
            </a:pPr>
            <a:r>
              <a:rPr lang="en-US" i="1" dirty="0"/>
              <a:t>Constrained on particular access patterns</a:t>
            </a:r>
          </a:p>
          <a:p>
            <a:pPr marL="285750" indent="-285750">
              <a:buFontTx/>
              <a:buChar char="-"/>
            </a:pPr>
            <a:r>
              <a:rPr lang="en-US" i="1" dirty="0"/>
              <a:t>Constrained on dashboard scenarios</a:t>
            </a:r>
          </a:p>
          <a:p>
            <a:r>
              <a:rPr lang="en-US" i="1" dirty="0"/>
              <a:t>Serving here optimized for reducing “observation latency”</a:t>
            </a:r>
          </a:p>
        </p:txBody>
      </p:sp>
      <p:sp>
        <p:nvSpPr>
          <p:cNvPr id="26" name="TextBox 25"/>
          <p:cNvSpPr txBox="1"/>
          <p:nvPr/>
        </p:nvSpPr>
        <p:spPr>
          <a:xfrm>
            <a:off x="7481765" y="4401299"/>
            <a:ext cx="4432330" cy="1477328"/>
          </a:xfrm>
          <a:prstGeom prst="rect">
            <a:avLst/>
          </a:prstGeom>
          <a:noFill/>
        </p:spPr>
        <p:txBody>
          <a:bodyPr wrap="square" rtlCol="0">
            <a:spAutoFit/>
          </a:bodyPr>
          <a:lstStyle/>
          <a:p>
            <a:r>
              <a:rPr lang="en-US" i="1" dirty="0"/>
              <a:t>Typically serving here can be unconstrained</a:t>
            </a:r>
          </a:p>
          <a:p>
            <a:pPr marL="285750" indent="-285750">
              <a:buFontTx/>
              <a:buChar char="-"/>
            </a:pPr>
            <a:r>
              <a:rPr lang="en-US" i="1" dirty="0"/>
              <a:t>Still used for dashboards</a:t>
            </a:r>
          </a:p>
          <a:p>
            <a:pPr marL="285750" indent="-285750">
              <a:buFontTx/>
              <a:buChar char="-"/>
            </a:pPr>
            <a:r>
              <a:rPr lang="en-US" i="1" dirty="0"/>
              <a:t>Used for data exploration and ML</a:t>
            </a:r>
          </a:p>
          <a:p>
            <a:pPr marL="285750" indent="-285750">
              <a:buFontTx/>
              <a:buChar char="-"/>
            </a:pPr>
            <a:r>
              <a:rPr lang="en-US" i="1" dirty="0"/>
              <a:t>Used for interactive BI</a:t>
            </a:r>
          </a:p>
          <a:p>
            <a:pPr marL="285750" indent="-285750">
              <a:buFontTx/>
              <a:buChar char="-"/>
            </a:pPr>
            <a:r>
              <a:rPr lang="en-US" i="1" dirty="0"/>
              <a:t>Often used for broad sharing</a:t>
            </a:r>
          </a:p>
        </p:txBody>
      </p:sp>
    </p:spTree>
    <p:extLst>
      <p:ext uri="{BB962C8B-B14F-4D97-AF65-F5344CB8AC3E}">
        <p14:creationId xmlns:p14="http://schemas.microsoft.com/office/powerpoint/2010/main" val="8320699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Azure Data Lake and SQLDW</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0335" y="3369255"/>
            <a:ext cx="780180" cy="780180"/>
          </a:xfrm>
          <a:prstGeom prst="rect">
            <a:avLst/>
          </a:prstGeom>
        </p:spPr>
      </p:pic>
      <p:grpSp>
        <p:nvGrpSpPr>
          <p:cNvPr id="6" name="Group 5"/>
          <p:cNvGrpSpPr/>
          <p:nvPr/>
        </p:nvGrpSpPr>
        <p:grpSpPr>
          <a:xfrm>
            <a:off x="8816152" y="2845482"/>
            <a:ext cx="979077" cy="1353514"/>
            <a:chOff x="6285272" y="2391384"/>
            <a:chExt cx="858464" cy="121334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63446" y="2824439"/>
              <a:ext cx="780290" cy="780290"/>
            </a:xfrm>
            <a:prstGeom prst="rect">
              <a:avLst/>
            </a:prstGeom>
          </p:spPr>
        </p:pic>
        <p:cxnSp>
          <p:nvCxnSpPr>
            <p:cNvPr id="8" name="Straight Connector 7"/>
            <p:cNvCxnSpPr/>
            <p:nvPr/>
          </p:nvCxnSpPr>
          <p:spPr>
            <a:xfrm flipV="1">
              <a:off x="6366643" y="2862875"/>
              <a:ext cx="0" cy="731520"/>
            </a:xfrm>
            <a:prstGeom prst="line">
              <a:avLst/>
            </a:prstGeom>
            <a:ln w="38100" cap="rnd">
              <a:solidFill>
                <a:srgbClr val="0079D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7141514" y="2862875"/>
              <a:ext cx="0" cy="731520"/>
            </a:xfrm>
            <a:prstGeom prst="line">
              <a:avLst/>
            </a:prstGeom>
            <a:ln w="38100" cap="rnd">
              <a:solidFill>
                <a:srgbClr val="0079D6"/>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6285272" y="2391384"/>
              <a:ext cx="662268" cy="548640"/>
              <a:chOff x="6942634" y="4180821"/>
              <a:chExt cx="662268" cy="548640"/>
            </a:xfrm>
          </p:grpSpPr>
          <p:cxnSp>
            <p:nvCxnSpPr>
              <p:cNvPr id="11" name="Straight Connector 10"/>
              <p:cNvCxnSpPr/>
              <p:nvPr/>
            </p:nvCxnSpPr>
            <p:spPr>
              <a:xfrm rot="2700000" flipV="1">
                <a:off x="7216954" y="4180821"/>
                <a:ext cx="0" cy="548640"/>
              </a:xfrm>
              <a:prstGeom prst="line">
                <a:avLst/>
              </a:prstGeom>
              <a:ln w="38100" cap="rnd">
                <a:solidFill>
                  <a:srgbClr val="0079D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8900000" flipV="1">
                <a:off x="7604902" y="4180821"/>
                <a:ext cx="0" cy="548640"/>
              </a:xfrm>
              <a:prstGeom prst="line">
                <a:avLst/>
              </a:prstGeom>
              <a:ln w="38100" cap="rnd">
                <a:solidFill>
                  <a:srgbClr val="0079D6"/>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14" name="Straight Arrow Connector 13"/>
          <p:cNvCxnSpPr>
            <a:stCxn id="3" idx="3"/>
            <a:endCxn id="7" idx="1"/>
          </p:cNvCxnSpPr>
          <p:nvPr/>
        </p:nvCxnSpPr>
        <p:spPr>
          <a:xfrm>
            <a:off x="8300514" y="3759345"/>
            <a:ext cx="604795" cy="443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33909" y="3369256"/>
            <a:ext cx="780180" cy="780180"/>
          </a:xfrm>
          <a:prstGeom prst="rect">
            <a:avLst/>
          </a:prstGeom>
        </p:spPr>
      </p:pic>
      <p:cxnSp>
        <p:nvCxnSpPr>
          <p:cNvPr id="21" name="Straight Arrow Connector 20"/>
          <p:cNvCxnSpPr>
            <a:endCxn id="3" idx="1"/>
          </p:cNvCxnSpPr>
          <p:nvPr/>
        </p:nvCxnSpPr>
        <p:spPr>
          <a:xfrm flipV="1">
            <a:off x="6814698" y="3759346"/>
            <a:ext cx="705637"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0" idx="3"/>
          </p:cNvCxnSpPr>
          <p:nvPr/>
        </p:nvCxnSpPr>
        <p:spPr>
          <a:xfrm>
            <a:off x="4614089" y="3759346"/>
            <a:ext cx="904794"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21753" y="2330039"/>
            <a:ext cx="780180" cy="780180"/>
          </a:xfrm>
          <a:prstGeom prst="rect">
            <a:avLst/>
          </a:prstGeom>
        </p:spPr>
      </p:pic>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17854" y="3369862"/>
            <a:ext cx="780180" cy="780180"/>
          </a:xfrm>
          <a:prstGeom prst="rect">
            <a:avLst/>
          </a:prstGeom>
        </p:spPr>
      </p:pic>
      <p:sp>
        <p:nvSpPr>
          <p:cNvPr id="34" name="Rectangle 33"/>
          <p:cNvSpPr/>
          <p:nvPr/>
        </p:nvSpPr>
        <p:spPr bwMode="auto">
          <a:xfrm>
            <a:off x="1679682" y="2150066"/>
            <a:ext cx="1007857" cy="3599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XML</a:t>
            </a:r>
          </a:p>
        </p:txBody>
      </p:sp>
      <p:sp>
        <p:nvSpPr>
          <p:cNvPr id="35" name="Rectangle 34"/>
          <p:cNvSpPr/>
          <p:nvPr/>
        </p:nvSpPr>
        <p:spPr bwMode="auto">
          <a:xfrm>
            <a:off x="1679682" y="3220650"/>
            <a:ext cx="1007857" cy="35994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JSON</a:t>
            </a:r>
          </a:p>
        </p:txBody>
      </p:sp>
      <p:cxnSp>
        <p:nvCxnSpPr>
          <p:cNvPr id="37" name="Straight Arrow Connector 36"/>
          <p:cNvCxnSpPr>
            <a:stCxn id="33" idx="3"/>
            <a:endCxn id="20" idx="1"/>
          </p:cNvCxnSpPr>
          <p:nvPr/>
        </p:nvCxnSpPr>
        <p:spPr>
          <a:xfrm flipV="1">
            <a:off x="2998034" y="3759346"/>
            <a:ext cx="835875" cy="60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2" idx="3"/>
            <a:endCxn id="20" idx="0"/>
          </p:cNvCxnSpPr>
          <p:nvPr/>
        </p:nvCxnSpPr>
        <p:spPr>
          <a:xfrm>
            <a:off x="3001932" y="2720131"/>
            <a:ext cx="1222067" cy="6491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55" idx="3"/>
            <a:endCxn id="20" idx="2"/>
          </p:cNvCxnSpPr>
          <p:nvPr/>
        </p:nvCxnSpPr>
        <p:spPr>
          <a:xfrm flipV="1">
            <a:off x="2998034" y="4149436"/>
            <a:ext cx="1225965" cy="6772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714477" y="4440523"/>
            <a:ext cx="2707099" cy="1957419"/>
          </a:xfrm>
          <a:prstGeom prst="rect">
            <a:avLst/>
          </a:prstGeom>
          <a:noFill/>
        </p:spPr>
        <p:txBody>
          <a:bodyPr wrap="none" lIns="182854" tIns="146284" rIns="182854" bIns="146284" rtlCol="0">
            <a:spAutoFit/>
          </a:bodyPr>
          <a:lstStyle/>
          <a:p>
            <a:pPr>
              <a:lnSpc>
                <a:spcPct val="90000"/>
              </a:lnSpc>
            </a:pPr>
            <a:r>
              <a:rPr lang="en-GB" sz="2400" dirty="0">
                <a:gradFill>
                  <a:gsLst>
                    <a:gs pos="2917">
                      <a:schemeClr val="tx1"/>
                    </a:gs>
                    <a:gs pos="30000">
                      <a:schemeClr val="tx1"/>
                    </a:gs>
                  </a:gsLst>
                  <a:lin ang="5400000" scaled="0"/>
                </a:gradFill>
              </a:rPr>
              <a:t>Procedural</a:t>
            </a:r>
          </a:p>
          <a:p>
            <a:pPr marL="799946" lvl="1" indent="-342834">
              <a:lnSpc>
                <a:spcPct val="90000"/>
              </a:lnSpc>
              <a:buFont typeface="Arial" panose="020B0604020202020204" pitchFamily="34" charset="0"/>
              <a:buChar char="•"/>
            </a:pPr>
            <a:r>
              <a:rPr lang="en-GB" sz="2400" dirty="0">
                <a:gradFill>
                  <a:gsLst>
                    <a:gs pos="2917">
                      <a:schemeClr val="tx1"/>
                    </a:gs>
                    <a:gs pos="30000">
                      <a:schemeClr val="tx1"/>
                    </a:gs>
                  </a:gsLst>
                  <a:lin ang="5400000" scaled="0"/>
                </a:gradFill>
              </a:rPr>
              <a:t>Pre-process </a:t>
            </a:r>
          </a:p>
          <a:p>
            <a:pPr marL="799946" lvl="1" indent="-342834">
              <a:lnSpc>
                <a:spcPct val="90000"/>
              </a:lnSpc>
              <a:buFont typeface="Arial" panose="020B0604020202020204" pitchFamily="34" charset="0"/>
              <a:buChar char="•"/>
            </a:pPr>
            <a:r>
              <a:rPr lang="en-GB" sz="2400" dirty="0">
                <a:gradFill>
                  <a:gsLst>
                    <a:gs pos="2917">
                      <a:schemeClr val="tx1"/>
                    </a:gs>
                    <a:gs pos="30000">
                      <a:schemeClr val="tx1"/>
                    </a:gs>
                  </a:gsLst>
                  <a:lin ang="5400000" scaled="0"/>
                </a:gradFill>
              </a:rPr>
              <a:t>Transpose</a:t>
            </a:r>
          </a:p>
          <a:p>
            <a:pPr marL="799946" lvl="1" indent="-342834">
              <a:lnSpc>
                <a:spcPct val="90000"/>
              </a:lnSpc>
              <a:buFont typeface="Arial" panose="020B0604020202020204" pitchFamily="34" charset="0"/>
              <a:buChar char="•"/>
            </a:pPr>
            <a:r>
              <a:rPr lang="en-GB" sz="2400" dirty="0">
                <a:gradFill>
                  <a:gsLst>
                    <a:gs pos="2917">
                      <a:schemeClr val="tx1"/>
                    </a:gs>
                    <a:gs pos="30000">
                      <a:schemeClr val="tx1"/>
                    </a:gs>
                  </a:gsLst>
                  <a:lin ang="5400000" scaled="0"/>
                </a:gradFill>
              </a:rPr>
              <a:t>Re-format</a:t>
            </a:r>
          </a:p>
          <a:p>
            <a:pPr marL="799946" lvl="1" indent="-342834">
              <a:lnSpc>
                <a:spcPct val="90000"/>
              </a:lnSpc>
              <a:buFont typeface="Arial" panose="020B0604020202020204" pitchFamily="34" charset="0"/>
              <a:buChar char="•"/>
            </a:pPr>
            <a:endParaRPr lang="en-GB" sz="2400" dirty="0">
              <a:gradFill>
                <a:gsLst>
                  <a:gs pos="2917">
                    <a:schemeClr val="tx1"/>
                  </a:gs>
                  <a:gs pos="30000">
                    <a:schemeClr val="tx1"/>
                  </a:gs>
                </a:gsLst>
                <a:lin ang="5400000" scaled="0"/>
              </a:gradFill>
            </a:endParaRPr>
          </a:p>
        </p:txBody>
      </p:sp>
      <p:pic>
        <p:nvPicPr>
          <p:cNvPr id="55" name="Picture 5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17854" y="4436616"/>
            <a:ext cx="780180" cy="780180"/>
          </a:xfrm>
          <a:prstGeom prst="rect">
            <a:avLst/>
          </a:prstGeom>
        </p:spPr>
      </p:pic>
      <p:sp>
        <p:nvSpPr>
          <p:cNvPr id="58" name="Rectangle 57"/>
          <p:cNvSpPr/>
          <p:nvPr/>
        </p:nvSpPr>
        <p:spPr bwMode="auto">
          <a:xfrm>
            <a:off x="1679682" y="4256642"/>
            <a:ext cx="1007857" cy="35994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TEXT</a:t>
            </a:r>
          </a:p>
        </p:txBody>
      </p:sp>
      <p:sp>
        <p:nvSpPr>
          <p:cNvPr id="59" name="TextBox 58"/>
          <p:cNvSpPr txBox="1"/>
          <p:nvPr/>
        </p:nvSpPr>
        <p:spPr>
          <a:xfrm>
            <a:off x="8270526" y="4354921"/>
            <a:ext cx="2440103" cy="2289817"/>
          </a:xfrm>
          <a:prstGeom prst="rect">
            <a:avLst/>
          </a:prstGeom>
          <a:noFill/>
        </p:spPr>
        <p:txBody>
          <a:bodyPr wrap="none" lIns="182854" tIns="146284" rIns="182854" bIns="146284" rtlCol="0">
            <a:spAutoFit/>
          </a:bodyPr>
          <a:lstStyle/>
          <a:p>
            <a:pPr>
              <a:lnSpc>
                <a:spcPct val="90000"/>
              </a:lnSpc>
            </a:pPr>
            <a:r>
              <a:rPr lang="en-GB" sz="2400" dirty="0">
                <a:gradFill>
                  <a:gsLst>
                    <a:gs pos="2917">
                      <a:schemeClr val="tx1"/>
                    </a:gs>
                    <a:gs pos="30000">
                      <a:schemeClr val="tx1"/>
                    </a:gs>
                  </a:gsLst>
                  <a:lin ang="5400000" scaled="0"/>
                </a:gradFill>
              </a:rPr>
              <a:t>Set-based</a:t>
            </a:r>
          </a:p>
          <a:p>
            <a:pPr marL="799946" lvl="1" indent="-342834">
              <a:lnSpc>
                <a:spcPct val="90000"/>
              </a:lnSpc>
              <a:buFont typeface="Arial" panose="020B0604020202020204" pitchFamily="34" charset="0"/>
              <a:buChar char="•"/>
            </a:pPr>
            <a:r>
              <a:rPr lang="en-GB" sz="2400" dirty="0">
                <a:gradFill>
                  <a:gsLst>
                    <a:gs pos="2917">
                      <a:schemeClr val="tx1"/>
                    </a:gs>
                    <a:gs pos="30000">
                      <a:schemeClr val="tx1"/>
                    </a:gs>
                  </a:gsLst>
                  <a:lin ang="5400000" scaled="0"/>
                </a:gradFill>
              </a:rPr>
              <a:t>Load</a:t>
            </a:r>
          </a:p>
          <a:p>
            <a:pPr marL="799946" lvl="1" indent="-342834">
              <a:lnSpc>
                <a:spcPct val="90000"/>
              </a:lnSpc>
              <a:buFont typeface="Arial" panose="020B0604020202020204" pitchFamily="34" charset="0"/>
              <a:buChar char="•"/>
            </a:pPr>
            <a:r>
              <a:rPr lang="en-GB" sz="2400" dirty="0">
                <a:gradFill>
                  <a:gsLst>
                    <a:gs pos="2917">
                      <a:schemeClr val="tx1"/>
                    </a:gs>
                    <a:gs pos="30000">
                      <a:schemeClr val="tx1"/>
                    </a:gs>
                  </a:gsLst>
                  <a:lin ang="5400000" scaled="0"/>
                </a:gradFill>
              </a:rPr>
              <a:t>Transform</a:t>
            </a:r>
          </a:p>
          <a:p>
            <a:pPr marL="799946" lvl="1" indent="-342834">
              <a:lnSpc>
                <a:spcPct val="90000"/>
              </a:lnSpc>
              <a:buFont typeface="Arial" panose="020B0604020202020204" pitchFamily="34" charset="0"/>
              <a:buChar char="•"/>
            </a:pPr>
            <a:r>
              <a:rPr lang="en-GB" sz="2400" dirty="0">
                <a:gradFill>
                  <a:gsLst>
                    <a:gs pos="2917">
                      <a:schemeClr val="tx1"/>
                    </a:gs>
                    <a:gs pos="30000">
                      <a:schemeClr val="tx1"/>
                    </a:gs>
                  </a:gsLst>
                  <a:lin ang="5400000" scaled="0"/>
                </a:gradFill>
              </a:rPr>
              <a:t>Model</a:t>
            </a:r>
          </a:p>
          <a:p>
            <a:pPr marL="799946" lvl="1" indent="-342834">
              <a:lnSpc>
                <a:spcPct val="90000"/>
              </a:lnSpc>
              <a:buFont typeface="Arial" panose="020B0604020202020204" pitchFamily="34" charset="0"/>
              <a:buChar char="•"/>
            </a:pPr>
            <a:r>
              <a:rPr lang="en-GB" sz="2400" dirty="0">
                <a:gradFill>
                  <a:gsLst>
                    <a:gs pos="2917">
                      <a:schemeClr val="tx1"/>
                    </a:gs>
                    <a:gs pos="30000">
                      <a:schemeClr val="tx1"/>
                    </a:gs>
                  </a:gsLst>
                  <a:lin ang="5400000" scaled="0"/>
                </a:gradFill>
              </a:rPr>
              <a:t>Aggregate</a:t>
            </a:r>
          </a:p>
          <a:p>
            <a:pPr marL="799946" lvl="1" indent="-342834">
              <a:lnSpc>
                <a:spcPct val="90000"/>
              </a:lnSpc>
              <a:buFont typeface="Arial" panose="020B0604020202020204" pitchFamily="34" charset="0"/>
              <a:buChar char="•"/>
            </a:pPr>
            <a:r>
              <a:rPr lang="en-GB" sz="2400" dirty="0">
                <a:gradFill>
                  <a:gsLst>
                    <a:gs pos="2917">
                      <a:schemeClr val="tx1"/>
                    </a:gs>
                    <a:gs pos="30000">
                      <a:schemeClr val="tx1"/>
                    </a:gs>
                  </a:gsLst>
                  <a:lin ang="5400000" scaled="0"/>
                </a:gradFill>
              </a:rPr>
              <a:t>Consume</a:t>
            </a:r>
          </a:p>
        </p:txBody>
      </p:sp>
      <p:sp>
        <p:nvSpPr>
          <p:cNvPr id="61" name="Left Arrow 60"/>
          <p:cNvSpPr/>
          <p:nvPr/>
        </p:nvSpPr>
        <p:spPr bwMode="auto">
          <a:xfrm>
            <a:off x="9854718" y="2951493"/>
            <a:ext cx="1643426" cy="1360551"/>
          </a:xfrm>
          <a:prstGeom prst="leftArrow">
            <a:avLst>
              <a:gd name="adj1" fmla="val 100000"/>
              <a:gd name="adj2" fmla="val 28667"/>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High Value Data</a:t>
            </a:r>
          </a:p>
        </p:txBody>
      </p:sp>
      <p:sp>
        <p:nvSpPr>
          <p:cNvPr id="63" name="Down Arrow 62"/>
          <p:cNvSpPr/>
          <p:nvPr/>
        </p:nvSpPr>
        <p:spPr bwMode="auto">
          <a:xfrm>
            <a:off x="5299236" y="1579584"/>
            <a:ext cx="1735107" cy="1319935"/>
          </a:xfrm>
          <a:prstGeom prst="downArrow">
            <a:avLst>
              <a:gd name="adj1" fmla="val 100000"/>
              <a:gd name="adj2" fmla="val 35778"/>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Unknown Value Data</a:t>
            </a:r>
          </a:p>
        </p:txBody>
      </p:sp>
      <p:sp>
        <p:nvSpPr>
          <p:cNvPr id="30" name="TextBox 29"/>
          <p:cNvSpPr txBox="1"/>
          <p:nvPr/>
        </p:nvSpPr>
        <p:spPr>
          <a:xfrm>
            <a:off x="10812637" y="5019622"/>
            <a:ext cx="1257343" cy="960222"/>
          </a:xfrm>
          <a:prstGeom prst="rect">
            <a:avLst/>
          </a:prstGeom>
          <a:noFill/>
        </p:spPr>
        <p:txBody>
          <a:bodyPr wrap="none" lIns="182854" tIns="146284" rIns="182854" bIns="146284" rtlCol="0">
            <a:spAutoFit/>
          </a:bodyPr>
          <a:lstStyle/>
          <a:p>
            <a:pPr>
              <a:lnSpc>
                <a:spcPct val="90000"/>
              </a:lnSpc>
            </a:pPr>
            <a:r>
              <a:rPr lang="en-GB" sz="2400" dirty="0">
                <a:gradFill>
                  <a:gsLst>
                    <a:gs pos="2917">
                      <a:schemeClr val="tx1"/>
                    </a:gs>
                    <a:gs pos="30000">
                      <a:schemeClr val="tx1"/>
                    </a:gs>
                  </a:gsLst>
                  <a:lin ang="5400000" scaled="0"/>
                </a:gradFill>
              </a:rPr>
              <a:t>Batch</a:t>
            </a:r>
          </a:p>
          <a:p>
            <a:pPr>
              <a:lnSpc>
                <a:spcPct val="90000"/>
              </a:lnSpc>
            </a:pPr>
            <a:r>
              <a:rPr lang="en-GB" sz="2400" dirty="0">
                <a:gradFill>
                  <a:gsLst>
                    <a:gs pos="2917">
                      <a:schemeClr val="tx1"/>
                    </a:gs>
                    <a:gs pos="30000">
                      <a:schemeClr val="tx1"/>
                    </a:gs>
                  </a:gsLst>
                  <a:lin ang="5400000" scaled="0"/>
                </a:gradFill>
              </a:rPr>
              <a:t>Ad-hoc</a:t>
            </a:r>
          </a:p>
        </p:txBody>
      </p:sp>
      <p:sp>
        <p:nvSpPr>
          <p:cNvPr id="31" name="TextBox 30"/>
          <p:cNvSpPr txBox="1"/>
          <p:nvPr/>
        </p:nvSpPr>
        <p:spPr>
          <a:xfrm>
            <a:off x="7432796" y="5185800"/>
            <a:ext cx="1071138" cy="627824"/>
          </a:xfrm>
          <a:prstGeom prst="rect">
            <a:avLst/>
          </a:prstGeom>
          <a:noFill/>
        </p:spPr>
        <p:txBody>
          <a:bodyPr wrap="none" lIns="182854" tIns="146284" rIns="182854" bIns="146284" rtlCol="0">
            <a:spAutoFit/>
          </a:bodyPr>
          <a:lstStyle/>
          <a:p>
            <a:pPr>
              <a:lnSpc>
                <a:spcPct val="90000"/>
              </a:lnSpc>
            </a:pPr>
            <a:r>
              <a:rPr lang="en-GB" sz="2400" dirty="0">
                <a:gradFill>
                  <a:gsLst>
                    <a:gs pos="2917">
                      <a:schemeClr val="tx1"/>
                    </a:gs>
                    <a:gs pos="30000">
                      <a:schemeClr val="tx1"/>
                    </a:gs>
                  </a:gsLst>
                  <a:lin ang="5400000" scaled="0"/>
                </a:gradFill>
              </a:rPr>
              <a:t>Batch</a:t>
            </a:r>
          </a:p>
        </p:txBody>
      </p:sp>
      <p:sp>
        <p:nvSpPr>
          <p:cNvPr id="4" name="Right Brace 3"/>
          <p:cNvSpPr/>
          <p:nvPr/>
        </p:nvSpPr>
        <p:spPr>
          <a:xfrm>
            <a:off x="7217015" y="4616590"/>
            <a:ext cx="347776" cy="1781113"/>
          </a:xfrm>
          <a:prstGeom prst="rightBrace">
            <a:avLst>
              <a:gd name="adj1" fmla="val 43860"/>
              <a:gd name="adj2" fmla="val 49999"/>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3600"/>
          </a:p>
        </p:txBody>
      </p:sp>
      <p:sp>
        <p:nvSpPr>
          <p:cNvPr id="36" name="Right Brace 35"/>
          <p:cNvSpPr/>
          <p:nvPr/>
        </p:nvSpPr>
        <p:spPr>
          <a:xfrm>
            <a:off x="10646233" y="4616590"/>
            <a:ext cx="347776" cy="1781113"/>
          </a:xfrm>
          <a:prstGeom prst="rightBrace">
            <a:avLst>
              <a:gd name="adj1" fmla="val 43860"/>
              <a:gd name="adj2" fmla="val 49999"/>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3600"/>
          </a:p>
        </p:txBody>
      </p:sp>
      <p:grpSp>
        <p:nvGrpSpPr>
          <p:cNvPr id="39" name="Group 38"/>
          <p:cNvGrpSpPr/>
          <p:nvPr/>
        </p:nvGrpSpPr>
        <p:grpSpPr>
          <a:xfrm>
            <a:off x="5526986" y="3124613"/>
            <a:ext cx="1274939" cy="1269464"/>
            <a:chOff x="2148168" y="645460"/>
            <a:chExt cx="2587625" cy="2576512"/>
          </a:xfrm>
        </p:grpSpPr>
        <p:sp>
          <p:nvSpPr>
            <p:cNvPr id="40" name="Freeform 19"/>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41" name="Freeform 20"/>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43" name="Freeform 21"/>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44" name="Freeform 22"/>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45" name="Freeform 23"/>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47" name="Freeform 24"/>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48" name="Freeform 25"/>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8474750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BI &amp; Power BI Embedded</a:t>
            </a:r>
          </a:p>
        </p:txBody>
      </p:sp>
      <p:pic>
        <p:nvPicPr>
          <p:cNvPr id="3" name="Picture 2"/>
          <p:cNvPicPr>
            <a:picLocks noChangeAspect="1"/>
          </p:cNvPicPr>
          <p:nvPr/>
        </p:nvPicPr>
        <p:blipFill>
          <a:blip r:embed="rId2"/>
          <a:stretch>
            <a:fillRect/>
          </a:stretch>
        </p:blipFill>
        <p:spPr>
          <a:xfrm>
            <a:off x="1176669" y="1000462"/>
            <a:ext cx="9737533" cy="5604743"/>
          </a:xfrm>
          <a:prstGeom prst="rect">
            <a:avLst/>
          </a:prstGeom>
        </p:spPr>
      </p:pic>
    </p:spTree>
    <p:extLst>
      <p:ext uri="{BB962C8B-B14F-4D97-AF65-F5344CB8AC3E}">
        <p14:creationId xmlns:p14="http://schemas.microsoft.com/office/powerpoint/2010/main" val="17221849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335371"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tx2"/>
                </a:solidFill>
              </a:rPr>
              <a:t>Ingestion</a:t>
            </a:r>
          </a:p>
        </p:txBody>
      </p:sp>
      <p:sp>
        <p:nvSpPr>
          <p:cNvPr id="4" name="Rectangle 3"/>
          <p:cNvSpPr/>
          <p:nvPr/>
        </p:nvSpPr>
        <p:spPr>
          <a:xfrm>
            <a:off x="1" y="5926014"/>
            <a:ext cx="12192000" cy="939747"/>
          </a:xfrm>
          <a:prstGeom prst="rect">
            <a:avLst/>
          </a:prstGeom>
          <a:solidFill>
            <a:srgbClr val="203864">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182880" rtlCol="0" anchor="ctr"/>
          <a:lstStyle/>
          <a:p>
            <a:pPr algn="r"/>
            <a:r>
              <a:rPr lang="en-US" sz="3600" dirty="0">
                <a:solidFill>
                  <a:schemeClr val="bg1"/>
                </a:solidFill>
              </a:rPr>
              <a:t>Modern Data Lifecycle</a:t>
            </a:r>
          </a:p>
        </p:txBody>
      </p:sp>
      <p:sp>
        <p:nvSpPr>
          <p:cNvPr id="6" name="Rectangle 5"/>
          <p:cNvSpPr/>
          <p:nvPr/>
        </p:nvSpPr>
        <p:spPr>
          <a:xfrm>
            <a:off x="3324756" y="44257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tx2"/>
                </a:solidFill>
              </a:rPr>
              <a:t>Processing</a:t>
            </a:r>
          </a:p>
        </p:txBody>
      </p:sp>
      <p:sp>
        <p:nvSpPr>
          <p:cNvPr id="7" name="Rectangle 6"/>
          <p:cNvSpPr/>
          <p:nvPr/>
        </p:nvSpPr>
        <p:spPr>
          <a:xfrm>
            <a:off x="6314141"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tx2"/>
                </a:solidFill>
              </a:rPr>
              <a:t>Staging</a:t>
            </a:r>
          </a:p>
        </p:txBody>
      </p:sp>
      <p:sp>
        <p:nvSpPr>
          <p:cNvPr id="8" name="Rectangle 7"/>
          <p:cNvSpPr/>
          <p:nvPr/>
        </p:nvSpPr>
        <p:spPr>
          <a:xfrm>
            <a:off x="9319848"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a:solidFill>
                  <a:schemeClr val="tx2"/>
                </a:solidFill>
              </a:rPr>
              <a:t>Serving</a:t>
            </a:r>
            <a:endParaRPr lang="en-US" sz="3200" b="1" dirty="0">
              <a:solidFill>
                <a:schemeClr val="tx2"/>
              </a:solidFill>
            </a:endParaRPr>
          </a:p>
        </p:txBody>
      </p:sp>
      <p:pic>
        <p:nvPicPr>
          <p:cNvPr id="11" name="Picture 10"/>
          <p:cNvPicPr>
            <a:picLocks noChangeAspect="1"/>
          </p:cNvPicPr>
          <p:nvPr/>
        </p:nvPicPr>
        <p:blipFill>
          <a:blip r:embed="rId2" cstate="hqprint">
            <a:lum bright="70000" contrast="-70000"/>
            <a:extLst>
              <a:ext uri="{28A0092B-C50C-407E-A947-70E740481C1C}">
                <a14:useLocalDpi xmlns:a14="http://schemas.microsoft.com/office/drawing/2010/main"/>
              </a:ext>
            </a:extLst>
          </a:blip>
          <a:stretch>
            <a:fillRect/>
          </a:stretch>
        </p:blipFill>
        <p:spPr>
          <a:xfrm>
            <a:off x="9482505" y="1776777"/>
            <a:ext cx="2195145" cy="2548304"/>
          </a:xfrm>
          <a:prstGeom prst="rect">
            <a:avLst/>
          </a:prstGeom>
        </p:spPr>
      </p:pic>
      <p:pic>
        <p:nvPicPr>
          <p:cNvPr id="13" name="Picture 12"/>
          <p:cNvPicPr>
            <a:picLocks noChangeAspect="1"/>
          </p:cNvPicPr>
          <p:nvPr/>
        </p:nvPicPr>
        <p:blipFill>
          <a:blip r:embed="rId3" cstate="hqprint">
            <a:lum bright="70000" contrast="-70000"/>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tretch>
            <a:fillRect/>
          </a:stretch>
        </p:blipFill>
        <p:spPr>
          <a:xfrm>
            <a:off x="709524" y="2304320"/>
            <a:ext cx="1849716" cy="1799857"/>
          </a:xfrm>
          <a:prstGeom prst="rect">
            <a:avLst/>
          </a:prstGeom>
        </p:spPr>
      </p:pic>
      <p:pic>
        <p:nvPicPr>
          <p:cNvPr id="2" name="Picture 1"/>
          <p:cNvPicPr>
            <a:picLocks noChangeAspect="1"/>
          </p:cNvPicPr>
          <p:nvPr/>
        </p:nvPicPr>
        <p:blipFill>
          <a:blip r:embed="rId5" cstate="hqprint">
            <a:lum bright="70000" contrast="-70000"/>
            <a:extLst>
              <a:ext uri="{BEBA8EAE-BF5A-486C-A8C5-ECC9F3942E4B}">
                <a14:imgProps xmlns:a14="http://schemas.microsoft.com/office/drawing/2010/main">
                  <a14:imgLayer r:embed="rId6">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3565426" y="2128471"/>
            <a:ext cx="2071763" cy="1844917"/>
          </a:xfrm>
          <a:prstGeom prst="rect">
            <a:avLst/>
          </a:prstGeom>
        </p:spPr>
      </p:pic>
      <p:pic>
        <p:nvPicPr>
          <p:cNvPr id="3" name="Picture 2"/>
          <p:cNvPicPr>
            <a:picLocks noChangeAspect="1"/>
          </p:cNvPicPr>
          <p:nvPr/>
        </p:nvPicPr>
        <p:blipFill>
          <a:blip r:embed="rId7" cstate="hqprint">
            <a:lum bright="70000" contrast="-70000"/>
            <a:extLst>
              <a:ext uri="{28A0092B-C50C-407E-A947-70E740481C1C}">
                <a14:useLocalDpi xmlns:a14="http://schemas.microsoft.com/office/drawing/2010/main"/>
              </a:ext>
            </a:extLst>
          </a:blip>
          <a:stretch>
            <a:fillRect/>
          </a:stretch>
        </p:blipFill>
        <p:spPr>
          <a:xfrm>
            <a:off x="6797501" y="1776777"/>
            <a:ext cx="1586384" cy="2046670"/>
          </a:xfrm>
          <a:prstGeom prst="rect">
            <a:avLst/>
          </a:prstGeom>
        </p:spPr>
      </p:pic>
      <p:sp>
        <p:nvSpPr>
          <p:cNvPr id="9" name="Rectangle 8"/>
          <p:cNvSpPr/>
          <p:nvPr/>
        </p:nvSpPr>
        <p:spPr>
          <a:xfrm>
            <a:off x="429161" y="1767644"/>
            <a:ext cx="2442992" cy="1569660"/>
          </a:xfrm>
          <a:prstGeom prst="rect">
            <a:avLst/>
          </a:prstGeom>
        </p:spPr>
        <p:txBody>
          <a:bodyPr wrap="square">
            <a:spAutoFit/>
          </a:bodyPr>
          <a:lstStyle/>
          <a:p>
            <a:pPr algn="ctr"/>
            <a:r>
              <a:rPr lang="en-US" sz="2400" b="1" dirty="0">
                <a:solidFill>
                  <a:schemeClr val="accent6">
                    <a:lumMod val="75000"/>
                  </a:schemeClr>
                </a:solidFill>
              </a:rPr>
              <a:t>Event Hubs</a:t>
            </a:r>
          </a:p>
          <a:p>
            <a:pPr algn="ctr"/>
            <a:r>
              <a:rPr lang="en-US" sz="2400" b="1" dirty="0" err="1">
                <a:solidFill>
                  <a:schemeClr val="accent6">
                    <a:lumMod val="75000"/>
                  </a:schemeClr>
                </a:solidFill>
              </a:rPr>
              <a:t>IoT</a:t>
            </a:r>
            <a:r>
              <a:rPr lang="en-US" sz="2400" b="1" dirty="0">
                <a:solidFill>
                  <a:schemeClr val="accent6">
                    <a:lumMod val="75000"/>
                  </a:schemeClr>
                </a:solidFill>
              </a:rPr>
              <a:t> Hubs</a:t>
            </a:r>
          </a:p>
          <a:p>
            <a:pPr algn="ctr"/>
            <a:r>
              <a:rPr lang="en-US" sz="2400" b="1" dirty="0">
                <a:solidFill>
                  <a:schemeClr val="accent6">
                    <a:lumMod val="75000"/>
                  </a:schemeClr>
                </a:solidFill>
              </a:rPr>
              <a:t>Service Bus</a:t>
            </a:r>
          </a:p>
          <a:p>
            <a:pPr algn="ctr"/>
            <a:r>
              <a:rPr lang="en-US" sz="2400" b="1" dirty="0">
                <a:solidFill>
                  <a:schemeClr val="accent6">
                    <a:lumMod val="75000"/>
                  </a:schemeClr>
                </a:solidFill>
              </a:rPr>
              <a:t>Kafka</a:t>
            </a:r>
          </a:p>
        </p:txBody>
      </p:sp>
      <p:sp>
        <p:nvSpPr>
          <p:cNvPr id="12" name="Rectangle 11"/>
          <p:cNvSpPr/>
          <p:nvPr/>
        </p:nvSpPr>
        <p:spPr>
          <a:xfrm>
            <a:off x="3383284" y="1788374"/>
            <a:ext cx="2442992" cy="2308324"/>
          </a:xfrm>
          <a:prstGeom prst="rect">
            <a:avLst/>
          </a:prstGeom>
        </p:spPr>
        <p:txBody>
          <a:bodyPr wrap="square">
            <a:spAutoFit/>
          </a:bodyPr>
          <a:lstStyle/>
          <a:p>
            <a:pPr algn="ctr"/>
            <a:r>
              <a:rPr lang="en-US" sz="2400" b="1" dirty="0">
                <a:solidFill>
                  <a:schemeClr val="accent6">
                    <a:lumMod val="75000"/>
                  </a:schemeClr>
                </a:solidFill>
              </a:rPr>
              <a:t>HDInsight</a:t>
            </a:r>
          </a:p>
          <a:p>
            <a:pPr algn="ctr"/>
            <a:r>
              <a:rPr lang="en-US" sz="2400" b="1" dirty="0">
                <a:solidFill>
                  <a:schemeClr val="accent6">
                    <a:lumMod val="75000"/>
                  </a:schemeClr>
                </a:solidFill>
              </a:rPr>
              <a:t>ADLA</a:t>
            </a:r>
          </a:p>
          <a:p>
            <a:pPr algn="ctr"/>
            <a:r>
              <a:rPr lang="en-US" sz="2400" b="1" dirty="0">
                <a:solidFill>
                  <a:schemeClr val="accent6">
                    <a:lumMod val="75000"/>
                  </a:schemeClr>
                </a:solidFill>
              </a:rPr>
              <a:t>Storm</a:t>
            </a:r>
          </a:p>
          <a:p>
            <a:pPr algn="ctr"/>
            <a:r>
              <a:rPr lang="en-US" sz="2400" b="1" dirty="0">
                <a:solidFill>
                  <a:schemeClr val="accent6">
                    <a:lumMod val="75000"/>
                  </a:schemeClr>
                </a:solidFill>
              </a:rPr>
              <a:t>Spark</a:t>
            </a:r>
          </a:p>
          <a:p>
            <a:pPr algn="ctr"/>
            <a:r>
              <a:rPr lang="en-US" sz="2400" b="1" dirty="0">
                <a:solidFill>
                  <a:schemeClr val="accent6">
                    <a:lumMod val="75000"/>
                  </a:schemeClr>
                </a:solidFill>
              </a:rPr>
              <a:t>Stream Analytics</a:t>
            </a:r>
          </a:p>
          <a:p>
            <a:pPr algn="ctr"/>
            <a:endParaRPr lang="en-US" sz="2400" b="1" dirty="0">
              <a:solidFill>
                <a:schemeClr val="accent6">
                  <a:lumMod val="75000"/>
                </a:schemeClr>
              </a:solidFill>
            </a:endParaRPr>
          </a:p>
        </p:txBody>
      </p:sp>
      <p:sp>
        <p:nvSpPr>
          <p:cNvPr id="14" name="Rectangle 13"/>
          <p:cNvSpPr/>
          <p:nvPr/>
        </p:nvSpPr>
        <p:spPr>
          <a:xfrm>
            <a:off x="6373978" y="1794469"/>
            <a:ext cx="2442992" cy="1569660"/>
          </a:xfrm>
          <a:prstGeom prst="rect">
            <a:avLst/>
          </a:prstGeom>
        </p:spPr>
        <p:txBody>
          <a:bodyPr wrap="square">
            <a:spAutoFit/>
          </a:bodyPr>
          <a:lstStyle/>
          <a:p>
            <a:pPr algn="ctr"/>
            <a:r>
              <a:rPr lang="en-US" sz="2400" b="1" dirty="0">
                <a:solidFill>
                  <a:schemeClr val="accent6">
                    <a:lumMod val="75000"/>
                  </a:schemeClr>
                </a:solidFill>
              </a:rPr>
              <a:t>ADLS</a:t>
            </a:r>
          </a:p>
          <a:p>
            <a:pPr algn="ctr"/>
            <a:r>
              <a:rPr lang="en-US" sz="2400" b="1" dirty="0">
                <a:solidFill>
                  <a:schemeClr val="accent6">
                    <a:lumMod val="75000"/>
                  </a:schemeClr>
                </a:solidFill>
              </a:rPr>
              <a:t>Azure Storage</a:t>
            </a:r>
          </a:p>
          <a:p>
            <a:pPr algn="ctr"/>
            <a:r>
              <a:rPr lang="en-US" sz="2400" b="1" dirty="0">
                <a:solidFill>
                  <a:schemeClr val="accent6">
                    <a:lumMod val="75000"/>
                  </a:schemeClr>
                </a:solidFill>
              </a:rPr>
              <a:t>Azure SQL DB</a:t>
            </a:r>
          </a:p>
          <a:p>
            <a:pPr algn="ctr"/>
            <a:endParaRPr lang="en-US" sz="2400" b="1" dirty="0">
              <a:solidFill>
                <a:schemeClr val="accent6">
                  <a:lumMod val="75000"/>
                </a:schemeClr>
              </a:solidFill>
            </a:endParaRPr>
          </a:p>
        </p:txBody>
      </p:sp>
      <p:sp>
        <p:nvSpPr>
          <p:cNvPr id="15" name="Rectangle 14"/>
          <p:cNvSpPr/>
          <p:nvPr/>
        </p:nvSpPr>
        <p:spPr>
          <a:xfrm>
            <a:off x="9357356" y="1368970"/>
            <a:ext cx="2442992" cy="3046988"/>
          </a:xfrm>
          <a:prstGeom prst="rect">
            <a:avLst/>
          </a:prstGeom>
        </p:spPr>
        <p:txBody>
          <a:bodyPr wrap="square">
            <a:spAutoFit/>
          </a:bodyPr>
          <a:lstStyle/>
          <a:p>
            <a:pPr algn="ctr"/>
            <a:r>
              <a:rPr lang="en-US" sz="2400" b="1" dirty="0">
                <a:solidFill>
                  <a:schemeClr val="accent6">
                    <a:lumMod val="75000"/>
                  </a:schemeClr>
                </a:solidFill>
              </a:rPr>
              <a:t>ADLS</a:t>
            </a:r>
          </a:p>
          <a:p>
            <a:pPr algn="ctr"/>
            <a:r>
              <a:rPr lang="en-US" sz="2400" b="1" dirty="0">
                <a:solidFill>
                  <a:schemeClr val="accent6">
                    <a:lumMod val="75000"/>
                  </a:schemeClr>
                </a:solidFill>
              </a:rPr>
              <a:t>Azure DW</a:t>
            </a:r>
          </a:p>
          <a:p>
            <a:pPr algn="ctr"/>
            <a:r>
              <a:rPr lang="en-US" sz="2400" b="1" dirty="0">
                <a:solidFill>
                  <a:schemeClr val="accent6">
                    <a:lumMod val="75000"/>
                  </a:schemeClr>
                </a:solidFill>
              </a:rPr>
              <a:t>Azure SQL DB</a:t>
            </a:r>
          </a:p>
          <a:p>
            <a:pPr algn="ctr"/>
            <a:r>
              <a:rPr lang="en-US" sz="2400" b="1" dirty="0" err="1">
                <a:solidFill>
                  <a:schemeClr val="accent6">
                    <a:lumMod val="75000"/>
                  </a:schemeClr>
                </a:solidFill>
              </a:rPr>
              <a:t>Hbase</a:t>
            </a:r>
            <a:endParaRPr lang="en-US" sz="2400" b="1" dirty="0">
              <a:solidFill>
                <a:schemeClr val="accent6">
                  <a:lumMod val="75000"/>
                </a:schemeClr>
              </a:solidFill>
            </a:endParaRPr>
          </a:p>
          <a:p>
            <a:pPr algn="ctr"/>
            <a:r>
              <a:rPr lang="en-US" sz="2400" b="1" dirty="0">
                <a:solidFill>
                  <a:schemeClr val="accent6">
                    <a:lumMod val="75000"/>
                  </a:schemeClr>
                </a:solidFill>
              </a:rPr>
              <a:t>Cassandra</a:t>
            </a:r>
          </a:p>
          <a:p>
            <a:pPr algn="ctr"/>
            <a:r>
              <a:rPr lang="en-US" sz="2400" b="1" dirty="0">
                <a:solidFill>
                  <a:schemeClr val="accent6">
                    <a:lumMod val="75000"/>
                  </a:schemeClr>
                </a:solidFill>
              </a:rPr>
              <a:t>Azure Storage</a:t>
            </a:r>
          </a:p>
          <a:p>
            <a:pPr algn="ctr"/>
            <a:r>
              <a:rPr lang="en-US" sz="2400" b="1" dirty="0">
                <a:solidFill>
                  <a:schemeClr val="accent6">
                    <a:lumMod val="75000"/>
                  </a:schemeClr>
                </a:solidFill>
              </a:rPr>
              <a:t>Power BI</a:t>
            </a:r>
          </a:p>
          <a:p>
            <a:pPr algn="ctr"/>
            <a:endParaRPr lang="en-US" sz="2400" b="1" dirty="0">
              <a:solidFill>
                <a:schemeClr val="accent6">
                  <a:lumMod val="75000"/>
                </a:schemeClr>
              </a:solidFill>
            </a:endParaRPr>
          </a:p>
        </p:txBody>
      </p:sp>
      <p:sp>
        <p:nvSpPr>
          <p:cNvPr id="17" name="Rectangle 16"/>
          <p:cNvSpPr/>
          <p:nvPr/>
        </p:nvSpPr>
        <p:spPr>
          <a:xfrm>
            <a:off x="370729" y="4485536"/>
            <a:ext cx="11545732" cy="1330622"/>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tx2"/>
                </a:solidFill>
              </a:rPr>
              <a:t>Enrichment and Curation</a:t>
            </a:r>
          </a:p>
        </p:txBody>
      </p:sp>
      <p:sp>
        <p:nvSpPr>
          <p:cNvPr id="18" name="Rectangle 17"/>
          <p:cNvSpPr/>
          <p:nvPr/>
        </p:nvSpPr>
        <p:spPr>
          <a:xfrm>
            <a:off x="370729" y="5213121"/>
            <a:ext cx="11487300" cy="461665"/>
          </a:xfrm>
          <a:prstGeom prst="rect">
            <a:avLst/>
          </a:prstGeom>
        </p:spPr>
        <p:txBody>
          <a:bodyPr wrap="square" numCol="2">
            <a:spAutoFit/>
          </a:bodyPr>
          <a:lstStyle/>
          <a:p>
            <a:pPr algn="ctr"/>
            <a:r>
              <a:rPr lang="en-US" sz="2400" b="1" dirty="0">
                <a:solidFill>
                  <a:schemeClr val="accent6">
                    <a:lumMod val="75000"/>
                  </a:schemeClr>
                </a:solidFill>
              </a:rPr>
              <a:t>Azure Data Factory</a:t>
            </a:r>
          </a:p>
          <a:p>
            <a:pPr algn="ctr"/>
            <a:r>
              <a:rPr lang="en-US" sz="2400" b="1" dirty="0">
                <a:solidFill>
                  <a:schemeClr val="accent6">
                    <a:lumMod val="75000"/>
                  </a:schemeClr>
                </a:solidFill>
              </a:rPr>
              <a:t>Azure ML</a:t>
            </a:r>
          </a:p>
        </p:txBody>
      </p:sp>
    </p:spTree>
    <p:extLst>
      <p:ext uri="{BB962C8B-B14F-4D97-AF65-F5344CB8AC3E}">
        <p14:creationId xmlns:p14="http://schemas.microsoft.com/office/powerpoint/2010/main" val="31355956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90513"/>
            <a:ext cx="11542713" cy="900112"/>
          </a:xfrm>
        </p:spPr>
        <p:txBody>
          <a:bodyPr/>
          <a:lstStyle/>
          <a:p>
            <a:r>
              <a:rPr lang="en-US" dirty="0"/>
              <a:t>Lambda Architecture – Bringing it all together</a:t>
            </a:r>
          </a:p>
        </p:txBody>
      </p:sp>
      <p:sp>
        <p:nvSpPr>
          <p:cNvPr id="5" name="Can 4"/>
          <p:cNvSpPr/>
          <p:nvPr/>
        </p:nvSpPr>
        <p:spPr>
          <a:xfrm rot="16200000">
            <a:off x="1472989" y="2593992"/>
            <a:ext cx="602901" cy="1045028"/>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Right Arrow 5"/>
          <p:cNvSpPr/>
          <p:nvPr/>
        </p:nvSpPr>
        <p:spPr>
          <a:xfrm>
            <a:off x="108777" y="2879114"/>
            <a:ext cx="1024932" cy="474784"/>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202043" y="3495832"/>
            <a:ext cx="837088"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Inbound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Data</a:t>
            </a:r>
          </a:p>
        </p:txBody>
      </p:sp>
      <p:sp>
        <p:nvSpPr>
          <p:cNvPr id="8" name="TextBox 7"/>
          <p:cNvSpPr txBox="1"/>
          <p:nvPr/>
        </p:nvSpPr>
        <p:spPr>
          <a:xfrm>
            <a:off x="1213194" y="3557323"/>
            <a:ext cx="1226746" cy="73866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Buffered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Ingestion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(message bus)</a:t>
            </a:r>
          </a:p>
        </p:txBody>
      </p:sp>
      <p:cxnSp>
        <p:nvCxnSpPr>
          <p:cNvPr id="10" name="Straight Connector 9"/>
          <p:cNvCxnSpPr/>
          <p:nvPr/>
        </p:nvCxnSpPr>
        <p:spPr>
          <a:xfrm>
            <a:off x="2404530" y="3116506"/>
            <a:ext cx="2390884" cy="490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4810782" y="1217236"/>
            <a:ext cx="0" cy="19016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flipV="1">
            <a:off x="1897956" y="1217236"/>
            <a:ext cx="2912826" cy="200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897956" y="1194631"/>
            <a:ext cx="2" cy="1600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132518" y="2317531"/>
            <a:ext cx="1356527" cy="422030"/>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TextBox 14"/>
          <p:cNvSpPr txBox="1"/>
          <p:nvPr/>
        </p:nvSpPr>
        <p:spPr>
          <a:xfrm>
            <a:off x="4132518" y="2412054"/>
            <a:ext cx="1356527"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Event Processing Logic</a:t>
            </a:r>
          </a:p>
        </p:txBody>
      </p:sp>
      <p:sp>
        <p:nvSpPr>
          <p:cNvPr id="16" name="Rectangle 15"/>
          <p:cNvSpPr/>
          <p:nvPr/>
        </p:nvSpPr>
        <p:spPr>
          <a:xfrm>
            <a:off x="4132518" y="1533761"/>
            <a:ext cx="1356527" cy="422030"/>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TextBox 16"/>
          <p:cNvSpPr txBox="1"/>
          <p:nvPr/>
        </p:nvSpPr>
        <p:spPr>
          <a:xfrm>
            <a:off x="4132518" y="1611782"/>
            <a:ext cx="1356527"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Event Decoration</a:t>
            </a:r>
          </a:p>
        </p:txBody>
      </p:sp>
      <p:cxnSp>
        <p:nvCxnSpPr>
          <p:cNvPr id="18" name="Straight Connector 17"/>
          <p:cNvCxnSpPr/>
          <p:nvPr/>
        </p:nvCxnSpPr>
        <p:spPr>
          <a:xfrm>
            <a:off x="4810782" y="3118886"/>
            <a:ext cx="0" cy="163537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Cube 19"/>
          <p:cNvSpPr/>
          <p:nvPr/>
        </p:nvSpPr>
        <p:spPr>
          <a:xfrm>
            <a:off x="3620007" y="5411875"/>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Cube 20"/>
          <p:cNvSpPr/>
          <p:nvPr/>
        </p:nvSpPr>
        <p:spPr>
          <a:xfrm>
            <a:off x="4021940" y="5411875"/>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Cube 21"/>
          <p:cNvSpPr/>
          <p:nvPr/>
        </p:nvSpPr>
        <p:spPr>
          <a:xfrm>
            <a:off x="4433921" y="5411875"/>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Cube 22"/>
          <p:cNvSpPr/>
          <p:nvPr/>
        </p:nvSpPr>
        <p:spPr>
          <a:xfrm>
            <a:off x="4835855" y="5411875"/>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Cube 23"/>
          <p:cNvSpPr/>
          <p:nvPr/>
        </p:nvSpPr>
        <p:spPr>
          <a:xfrm>
            <a:off x="5237788" y="5411875"/>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Cube 24"/>
          <p:cNvSpPr/>
          <p:nvPr/>
        </p:nvSpPr>
        <p:spPr>
          <a:xfrm>
            <a:off x="5649769" y="5411875"/>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Rectangle 25"/>
          <p:cNvSpPr/>
          <p:nvPr/>
        </p:nvSpPr>
        <p:spPr>
          <a:xfrm>
            <a:off x="4132518" y="3623365"/>
            <a:ext cx="1356527" cy="422030"/>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TextBox 26"/>
          <p:cNvSpPr txBox="1"/>
          <p:nvPr/>
        </p:nvSpPr>
        <p:spPr>
          <a:xfrm>
            <a:off x="4132518" y="3707384"/>
            <a:ext cx="1356527"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Spooling/Archiving</a:t>
            </a:r>
          </a:p>
        </p:txBody>
      </p:sp>
      <p:cxnSp>
        <p:nvCxnSpPr>
          <p:cNvPr id="30" name="Straight Arrow Connector 29"/>
          <p:cNvCxnSpPr/>
          <p:nvPr/>
        </p:nvCxnSpPr>
        <p:spPr>
          <a:xfrm flipV="1">
            <a:off x="4810781" y="3079874"/>
            <a:ext cx="3243110" cy="39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Can 30"/>
          <p:cNvSpPr/>
          <p:nvPr/>
        </p:nvSpPr>
        <p:spPr>
          <a:xfrm>
            <a:off x="8183573" y="2204636"/>
            <a:ext cx="1137142" cy="1045028"/>
          </a:xfrm>
          <a:prstGeom prst="can">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TextBox 31"/>
          <p:cNvSpPr txBox="1"/>
          <p:nvPr/>
        </p:nvSpPr>
        <p:spPr>
          <a:xfrm>
            <a:off x="8467097" y="3307441"/>
            <a:ext cx="570092"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Hot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Store</a:t>
            </a:r>
          </a:p>
        </p:txBody>
      </p:sp>
      <p:sp>
        <p:nvSpPr>
          <p:cNvPr id="34" name="TextBox 33"/>
          <p:cNvSpPr txBox="1"/>
          <p:nvPr/>
        </p:nvSpPr>
        <p:spPr>
          <a:xfrm>
            <a:off x="8292643" y="5102255"/>
            <a:ext cx="939103"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Analytical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Store</a:t>
            </a:r>
          </a:p>
        </p:txBody>
      </p:sp>
      <p:grpSp>
        <p:nvGrpSpPr>
          <p:cNvPr id="39" name="Group 38"/>
          <p:cNvGrpSpPr/>
          <p:nvPr/>
        </p:nvGrpSpPr>
        <p:grpSpPr>
          <a:xfrm>
            <a:off x="6129631" y="3454082"/>
            <a:ext cx="1924260" cy="2399384"/>
            <a:chOff x="6273302" y="3381039"/>
            <a:chExt cx="1924260" cy="2399384"/>
          </a:xfrm>
          <a:noFill/>
        </p:grpSpPr>
        <p:sp>
          <p:nvSpPr>
            <p:cNvPr id="40" name="Oval 39"/>
            <p:cNvSpPr/>
            <p:nvPr/>
          </p:nvSpPr>
          <p:spPr>
            <a:xfrm>
              <a:off x="6273302" y="3618771"/>
              <a:ext cx="1924260" cy="1924260"/>
            </a:xfrm>
            <a:prstGeom prst="ellipse">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Right Arrow 40"/>
            <p:cNvSpPr/>
            <p:nvPr/>
          </p:nvSpPr>
          <p:spPr>
            <a:xfrm>
              <a:off x="6965189" y="3381039"/>
              <a:ext cx="522091" cy="47478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Right Arrow 41"/>
            <p:cNvSpPr/>
            <p:nvPr/>
          </p:nvSpPr>
          <p:spPr>
            <a:xfrm flipH="1">
              <a:off x="6965189" y="5305639"/>
              <a:ext cx="522091" cy="47478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43" name="TextBox 42"/>
          <p:cNvSpPr txBox="1"/>
          <p:nvPr/>
        </p:nvSpPr>
        <p:spPr>
          <a:xfrm>
            <a:off x="6696725" y="4477164"/>
            <a:ext cx="810927"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Curation</a:t>
            </a:r>
          </a:p>
        </p:txBody>
      </p:sp>
      <p:sp>
        <p:nvSpPr>
          <p:cNvPr id="44" name="Can 43"/>
          <p:cNvSpPr/>
          <p:nvPr/>
        </p:nvSpPr>
        <p:spPr>
          <a:xfrm>
            <a:off x="8183573" y="3999450"/>
            <a:ext cx="1137142" cy="1045028"/>
          </a:xfrm>
          <a:prstGeom prst="can">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Cube 44"/>
          <p:cNvSpPr/>
          <p:nvPr/>
        </p:nvSpPr>
        <p:spPr>
          <a:xfrm>
            <a:off x="3620007" y="5052648"/>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Cube 45"/>
          <p:cNvSpPr/>
          <p:nvPr/>
        </p:nvSpPr>
        <p:spPr>
          <a:xfrm>
            <a:off x="4021940" y="5052648"/>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Cube 46"/>
          <p:cNvSpPr/>
          <p:nvPr/>
        </p:nvSpPr>
        <p:spPr>
          <a:xfrm>
            <a:off x="4433921" y="5052648"/>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Cube 47"/>
          <p:cNvSpPr/>
          <p:nvPr/>
        </p:nvSpPr>
        <p:spPr>
          <a:xfrm>
            <a:off x="4835855" y="5052648"/>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Cube 48"/>
          <p:cNvSpPr/>
          <p:nvPr/>
        </p:nvSpPr>
        <p:spPr>
          <a:xfrm>
            <a:off x="5237788" y="5052648"/>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Cube 49"/>
          <p:cNvSpPr/>
          <p:nvPr/>
        </p:nvSpPr>
        <p:spPr>
          <a:xfrm>
            <a:off x="5649769" y="5052648"/>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Cube 50"/>
          <p:cNvSpPr/>
          <p:nvPr/>
        </p:nvSpPr>
        <p:spPr>
          <a:xfrm>
            <a:off x="3620007" y="4680859"/>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Cube 51"/>
          <p:cNvSpPr/>
          <p:nvPr/>
        </p:nvSpPr>
        <p:spPr>
          <a:xfrm>
            <a:off x="4021940" y="4680859"/>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Cube 52"/>
          <p:cNvSpPr/>
          <p:nvPr/>
        </p:nvSpPr>
        <p:spPr>
          <a:xfrm>
            <a:off x="4433921" y="4680859"/>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Cube 53"/>
          <p:cNvSpPr/>
          <p:nvPr/>
        </p:nvSpPr>
        <p:spPr>
          <a:xfrm>
            <a:off x="4835855" y="4680859"/>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Cube 54"/>
          <p:cNvSpPr/>
          <p:nvPr/>
        </p:nvSpPr>
        <p:spPr>
          <a:xfrm>
            <a:off x="5237788" y="4680859"/>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Cube 55"/>
          <p:cNvSpPr/>
          <p:nvPr/>
        </p:nvSpPr>
        <p:spPr>
          <a:xfrm>
            <a:off x="5649769" y="4680859"/>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 name="Rounded Rectangle 56"/>
          <p:cNvSpPr/>
          <p:nvPr/>
        </p:nvSpPr>
        <p:spPr bwMode="auto">
          <a:xfrm>
            <a:off x="993095" y="1217236"/>
            <a:ext cx="2377146" cy="5344431"/>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9" name="Rounded Rectangle 58"/>
          <p:cNvSpPr/>
          <p:nvPr/>
        </p:nvSpPr>
        <p:spPr bwMode="auto">
          <a:xfrm>
            <a:off x="8038524" y="1190625"/>
            <a:ext cx="1453272" cy="5371043"/>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0" name="Rounded Rectangle 59"/>
          <p:cNvSpPr/>
          <p:nvPr/>
        </p:nvSpPr>
        <p:spPr bwMode="auto">
          <a:xfrm>
            <a:off x="3438257" y="1190626"/>
            <a:ext cx="4557051" cy="5371042"/>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63" name="Picture 62"/>
          <p:cNvPicPr>
            <a:picLocks noChangeAspect="1"/>
          </p:cNvPicPr>
          <p:nvPr/>
        </p:nvPicPr>
        <p:blipFill>
          <a:blip r:embed="rId3" cstate="hqprint">
            <a:grayscl/>
            <a:extLst>
              <a:ext uri="{28A0092B-C50C-407E-A947-70E740481C1C}">
                <a14:useLocalDpi xmlns:a14="http://schemas.microsoft.com/office/drawing/2010/main"/>
              </a:ext>
            </a:extLst>
          </a:blip>
          <a:stretch>
            <a:fillRect/>
          </a:stretch>
        </p:blipFill>
        <p:spPr>
          <a:xfrm>
            <a:off x="10686558" y="2116439"/>
            <a:ext cx="1061602" cy="725700"/>
          </a:xfrm>
          <a:prstGeom prst="rect">
            <a:avLst/>
          </a:prstGeom>
        </p:spPr>
      </p:pic>
      <p:pic>
        <p:nvPicPr>
          <p:cNvPr id="64" name="Picture 63"/>
          <p:cNvPicPr>
            <a:picLocks noChangeAspect="1"/>
          </p:cNvPicPr>
          <p:nvPr/>
        </p:nvPicPr>
        <p:blipFill>
          <a:blip r:embed="rId4" cstate="hqprint">
            <a:grayscl/>
            <a:extLst>
              <a:ext uri="{28A0092B-C50C-407E-A947-70E740481C1C}">
                <a14:useLocalDpi xmlns:a14="http://schemas.microsoft.com/office/drawing/2010/main"/>
              </a:ext>
            </a:extLst>
          </a:blip>
          <a:stretch>
            <a:fillRect/>
          </a:stretch>
        </p:blipFill>
        <p:spPr>
          <a:xfrm>
            <a:off x="10808596" y="4569974"/>
            <a:ext cx="853782" cy="1035922"/>
          </a:xfrm>
          <a:prstGeom prst="rect">
            <a:avLst/>
          </a:prstGeom>
        </p:spPr>
      </p:pic>
      <p:pic>
        <p:nvPicPr>
          <p:cNvPr id="65" name="Picture 64"/>
          <p:cNvPicPr>
            <a:picLocks noChangeAspect="1"/>
          </p:cNvPicPr>
          <p:nvPr/>
        </p:nvPicPr>
        <p:blipFill>
          <a:blip r:embed="rId5" cstate="hqprint">
            <a:grayscl/>
            <a:extLst>
              <a:ext uri="{28A0092B-C50C-407E-A947-70E740481C1C}">
                <a14:useLocalDpi xmlns:a14="http://schemas.microsoft.com/office/drawing/2010/main"/>
              </a:ext>
            </a:extLst>
          </a:blip>
          <a:stretch>
            <a:fillRect/>
          </a:stretch>
        </p:blipFill>
        <p:spPr>
          <a:xfrm>
            <a:off x="10686558" y="3394024"/>
            <a:ext cx="1049855" cy="679952"/>
          </a:xfrm>
          <a:prstGeom prst="rect">
            <a:avLst/>
          </a:prstGeom>
        </p:spPr>
      </p:pic>
      <p:sp>
        <p:nvSpPr>
          <p:cNvPr id="66" name="TextBox 65"/>
          <p:cNvSpPr txBox="1"/>
          <p:nvPr/>
        </p:nvSpPr>
        <p:spPr>
          <a:xfrm>
            <a:off x="10573673" y="2855846"/>
            <a:ext cx="1253868" cy="24622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Dashboards/Reports</a:t>
            </a:r>
          </a:p>
        </p:txBody>
      </p:sp>
      <p:sp>
        <p:nvSpPr>
          <p:cNvPr id="67" name="TextBox 66"/>
          <p:cNvSpPr txBox="1"/>
          <p:nvPr/>
        </p:nvSpPr>
        <p:spPr>
          <a:xfrm>
            <a:off x="10831090" y="4030013"/>
            <a:ext cx="779381" cy="24622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Exploration</a:t>
            </a:r>
          </a:p>
        </p:txBody>
      </p:sp>
      <p:sp>
        <p:nvSpPr>
          <p:cNvPr id="68" name="TextBox 67"/>
          <p:cNvSpPr txBox="1"/>
          <p:nvPr/>
        </p:nvSpPr>
        <p:spPr>
          <a:xfrm>
            <a:off x="10862628" y="5569555"/>
            <a:ext cx="745717" cy="24622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Interactive</a:t>
            </a:r>
          </a:p>
        </p:txBody>
      </p:sp>
      <p:sp>
        <p:nvSpPr>
          <p:cNvPr id="69" name="TextBox 68"/>
          <p:cNvSpPr txBox="1"/>
          <p:nvPr/>
        </p:nvSpPr>
        <p:spPr>
          <a:xfrm>
            <a:off x="8224270" y="6048313"/>
            <a:ext cx="1119409" cy="4616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4">
                    <a:lumMod val="50000"/>
                  </a:schemeClr>
                </a:solidFill>
                <a:effectLst/>
                <a:uLnTx/>
                <a:uFillTx/>
              </a:rPr>
              <a:t>Staging</a:t>
            </a:r>
          </a:p>
        </p:txBody>
      </p:sp>
      <p:sp>
        <p:nvSpPr>
          <p:cNvPr id="70" name="TextBox 69"/>
          <p:cNvSpPr txBox="1"/>
          <p:nvPr/>
        </p:nvSpPr>
        <p:spPr>
          <a:xfrm>
            <a:off x="4701258" y="6048313"/>
            <a:ext cx="1535421" cy="4616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70C0"/>
                </a:solidFill>
                <a:effectLst/>
                <a:uLnTx/>
                <a:uFillTx/>
              </a:rPr>
              <a:t>Processing</a:t>
            </a:r>
          </a:p>
        </p:txBody>
      </p:sp>
      <p:sp>
        <p:nvSpPr>
          <p:cNvPr id="71" name="TextBox 70"/>
          <p:cNvSpPr txBox="1"/>
          <p:nvPr/>
        </p:nvSpPr>
        <p:spPr>
          <a:xfrm>
            <a:off x="1526748" y="6048313"/>
            <a:ext cx="1362489" cy="461665"/>
          </a:xfrm>
          <a:prstGeom prst="rect">
            <a:avLst/>
          </a:prstGeom>
          <a:noFill/>
          <a:ln>
            <a:noFill/>
          </a:ln>
        </p:spPr>
        <p:style>
          <a:lnRef idx="0">
            <a:scrgbClr r="0" g="0" b="0"/>
          </a:lnRef>
          <a:fillRef idx="0">
            <a:scrgbClr r="0" g="0" b="0"/>
          </a:fillRef>
          <a:effectRef idx="0">
            <a:scrgbClr r="0" g="0" b="0"/>
          </a:effectRef>
          <a:fontRef idx="minor">
            <a:schemeClr val="lt1"/>
          </a:fontRef>
        </p:style>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6">
                    <a:lumMod val="50000"/>
                  </a:schemeClr>
                </a:solidFill>
                <a:effectLst/>
                <a:uLnTx/>
                <a:uFillTx/>
              </a:rPr>
              <a:t>Ingestion</a:t>
            </a:r>
          </a:p>
        </p:txBody>
      </p:sp>
      <p:sp>
        <p:nvSpPr>
          <p:cNvPr id="72" name="Arc 71"/>
          <p:cNvSpPr/>
          <p:nvPr/>
        </p:nvSpPr>
        <p:spPr>
          <a:xfrm rot="16200000">
            <a:off x="3009499" y="5035473"/>
            <a:ext cx="826729" cy="1797931"/>
          </a:xfrm>
          <a:prstGeom prst="arc">
            <a:avLst>
              <a:gd name="adj1" fmla="val 16836907"/>
              <a:gd name="adj2" fmla="val 0"/>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TextBox 72"/>
          <p:cNvSpPr txBox="1"/>
          <p:nvPr/>
        </p:nvSpPr>
        <p:spPr>
          <a:xfrm>
            <a:off x="1230373" y="5503780"/>
            <a:ext cx="1369286"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Data Movement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 Sync</a:t>
            </a:r>
          </a:p>
        </p:txBody>
      </p:sp>
      <p:sp>
        <p:nvSpPr>
          <p:cNvPr id="62" name="Rounded Rectangle 61"/>
          <p:cNvSpPr/>
          <p:nvPr/>
        </p:nvSpPr>
        <p:spPr bwMode="auto">
          <a:xfrm>
            <a:off x="10280462" y="1190625"/>
            <a:ext cx="1840290" cy="5433937"/>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4" name="TextBox 73"/>
          <p:cNvSpPr txBox="1"/>
          <p:nvPr/>
        </p:nvSpPr>
        <p:spPr>
          <a:xfrm>
            <a:off x="10407133" y="5915337"/>
            <a:ext cx="1608710"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accent2">
                    <a:lumMod val="50000"/>
                  </a:schemeClr>
                </a:solidFill>
                <a:effectLst/>
                <a:uLnTx/>
                <a:uFillTx/>
              </a:rPr>
              <a:t>Serving and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accent2">
                    <a:lumMod val="50000"/>
                  </a:schemeClr>
                </a:solidFill>
                <a:effectLst/>
                <a:uLnTx/>
                <a:uFillTx/>
              </a:rPr>
              <a:t>Consumption</a:t>
            </a:r>
          </a:p>
        </p:txBody>
      </p:sp>
    </p:spTree>
    <p:extLst>
      <p:ext uri="{BB962C8B-B14F-4D97-AF65-F5344CB8AC3E}">
        <p14:creationId xmlns:p14="http://schemas.microsoft.com/office/powerpoint/2010/main" val="274156161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lumMod val="60000"/>
                    <a:lumOff val="40000"/>
                  </a:schemeClr>
                </a:solidFill>
              </a:rPr>
              <a:t>Introduction to the Data Lab</a:t>
            </a:r>
            <a:endParaRPr lang="en-US" b="1" dirty="0">
              <a:solidFill>
                <a:schemeClr val="accent2">
                  <a:lumMod val="60000"/>
                  <a:lumOff val="40000"/>
                </a:schemeClr>
              </a:solidFill>
            </a:endParaRPr>
          </a:p>
        </p:txBody>
      </p:sp>
      <p:sp>
        <p:nvSpPr>
          <p:cNvPr id="4" name="TextBox 3"/>
          <p:cNvSpPr txBox="1"/>
          <p:nvPr/>
        </p:nvSpPr>
        <p:spPr>
          <a:xfrm>
            <a:off x="609505" y="1511747"/>
            <a:ext cx="10851835" cy="4173450"/>
          </a:xfrm>
          <a:prstGeom prst="rect">
            <a:avLst/>
          </a:prstGeom>
          <a:noFill/>
        </p:spPr>
        <p:txBody>
          <a:bodyPr wrap="square" lIns="182880" tIns="146304" rIns="182880" bIns="146304" rtlCol="0">
            <a:spAutoFit/>
          </a:bodyPr>
          <a:lstStyle/>
          <a:p>
            <a:pPr marL="285750" indent="-285750">
              <a:buFont typeface="Arial" panose="020B0604020202020204" pitchFamily="34" charset="0"/>
              <a:buChar char="•"/>
            </a:pPr>
            <a:r>
              <a:rPr lang="en-US" sz="3600" b="1" dirty="0">
                <a:solidFill>
                  <a:schemeClr val="bg1"/>
                </a:solidFill>
              </a:rPr>
              <a:t>E-commerce </a:t>
            </a:r>
            <a:r>
              <a:rPr lang="en-US" sz="3600" dirty="0">
                <a:solidFill>
                  <a:schemeClr val="bg1"/>
                </a:solidFill>
              </a:rPr>
              <a:t>web store Scenario.</a:t>
            </a:r>
            <a:endParaRPr lang="en-US" sz="3600" b="1" dirty="0">
              <a:solidFill>
                <a:schemeClr val="bg1"/>
              </a:solidFill>
            </a:endParaRPr>
          </a:p>
          <a:p>
            <a:pPr marL="285750" indent="-285750">
              <a:buFont typeface="Arial" panose="020B0604020202020204" pitchFamily="34" charset="0"/>
              <a:buChar char="•"/>
            </a:pPr>
            <a:endParaRPr lang="en-US" sz="3600" b="1" dirty="0">
              <a:solidFill>
                <a:schemeClr val="bg1"/>
              </a:solidFill>
            </a:endParaRPr>
          </a:p>
          <a:p>
            <a:pPr marL="285750" indent="-285750">
              <a:buFont typeface="Arial" panose="020B0604020202020204" pitchFamily="34" charset="0"/>
              <a:buChar char="•"/>
            </a:pPr>
            <a:r>
              <a:rPr lang="en-US" sz="3600" b="1" dirty="0">
                <a:solidFill>
                  <a:schemeClr val="bg1"/>
                </a:solidFill>
              </a:rPr>
              <a:t>Four</a:t>
            </a:r>
            <a:r>
              <a:rPr lang="en-US" sz="3600" dirty="0">
                <a:solidFill>
                  <a:schemeClr val="bg1"/>
                </a:solidFill>
              </a:rPr>
              <a:t> Modules</a:t>
            </a:r>
          </a:p>
          <a:p>
            <a:pPr marL="742950" lvl="1" indent="-285750">
              <a:buFont typeface="Arial" panose="020B0604020202020204" pitchFamily="34" charset="0"/>
              <a:buChar char="•"/>
            </a:pPr>
            <a:r>
              <a:rPr lang="en-US" sz="3600" dirty="0">
                <a:solidFill>
                  <a:schemeClr val="bg1"/>
                </a:solidFill>
              </a:rPr>
              <a:t>Module 1: Ingestion &amp; Hot-path processing</a:t>
            </a:r>
          </a:p>
          <a:p>
            <a:pPr marL="742950" lvl="1" indent="-285750">
              <a:buFont typeface="Arial" panose="020B0604020202020204" pitchFamily="34" charset="0"/>
              <a:buChar char="•"/>
            </a:pPr>
            <a:r>
              <a:rPr lang="en-US" sz="3600" dirty="0">
                <a:solidFill>
                  <a:schemeClr val="bg1"/>
                </a:solidFill>
              </a:rPr>
              <a:t>Module 2: Processing &amp; Staging</a:t>
            </a:r>
          </a:p>
          <a:p>
            <a:pPr marL="742950" lvl="1" indent="-285750">
              <a:buFont typeface="Arial" panose="020B0604020202020204" pitchFamily="34" charset="0"/>
              <a:buChar char="•"/>
            </a:pPr>
            <a:r>
              <a:rPr lang="en-US" sz="3600" dirty="0">
                <a:solidFill>
                  <a:schemeClr val="bg1"/>
                </a:solidFill>
              </a:rPr>
              <a:t>Module 3: Security Best Practices</a:t>
            </a:r>
          </a:p>
          <a:p>
            <a:pPr marL="742950" lvl="1" indent="-285750">
              <a:buFont typeface="Arial" panose="020B0604020202020204" pitchFamily="34" charset="0"/>
              <a:buChar char="•"/>
            </a:pPr>
            <a:r>
              <a:rPr lang="en-US" sz="3600" dirty="0">
                <a:solidFill>
                  <a:schemeClr val="bg1"/>
                </a:solidFill>
              </a:rPr>
              <a:t>Module 4: Consumption of your Data Pipeline</a:t>
            </a:r>
          </a:p>
        </p:txBody>
      </p:sp>
    </p:spTree>
    <p:extLst>
      <p:ext uri="{BB962C8B-B14F-4D97-AF65-F5344CB8AC3E}">
        <p14:creationId xmlns:p14="http://schemas.microsoft.com/office/powerpoint/2010/main" val="369936631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lumMod val="60000"/>
                    <a:lumOff val="40000"/>
                  </a:schemeClr>
                </a:solidFill>
              </a:rPr>
              <a:t>Background &amp; Scenario</a:t>
            </a:r>
            <a:endParaRPr lang="en-US" b="1" dirty="0">
              <a:solidFill>
                <a:schemeClr val="accent2">
                  <a:lumMod val="60000"/>
                  <a:lumOff val="40000"/>
                </a:schemeClr>
              </a:solidFill>
            </a:endParaRPr>
          </a:p>
        </p:txBody>
      </p:sp>
      <p:sp>
        <p:nvSpPr>
          <p:cNvPr id="4" name="TextBox 3"/>
          <p:cNvSpPr txBox="1"/>
          <p:nvPr/>
        </p:nvSpPr>
        <p:spPr>
          <a:xfrm>
            <a:off x="616035" y="1391650"/>
            <a:ext cx="10851835" cy="5096780"/>
          </a:xfrm>
          <a:prstGeom prst="rect">
            <a:avLst/>
          </a:prstGeom>
          <a:noFill/>
        </p:spPr>
        <p:txBody>
          <a:bodyPr wrap="square" lIns="182880" tIns="146304" rIns="182880" bIns="146304" rtlCol="0">
            <a:spAutoFit/>
          </a:bodyPr>
          <a:lstStyle/>
          <a:p>
            <a:pPr marL="571500" indent="-571500">
              <a:buFont typeface="Arial" panose="020B0604020202020204" pitchFamily="34" charset="0"/>
              <a:buChar char="•"/>
            </a:pPr>
            <a:r>
              <a:rPr lang="en-US" sz="3200" dirty="0">
                <a:solidFill>
                  <a:schemeClr val="bg1"/>
                </a:solidFill>
              </a:rPr>
              <a:t>E-commerce website called ‘</a:t>
            </a:r>
            <a:r>
              <a:rPr lang="en-US" sz="3200" b="1" dirty="0" err="1">
                <a:solidFill>
                  <a:schemeClr val="bg1"/>
                </a:solidFill>
              </a:rPr>
              <a:t>PartsUnlimited</a:t>
            </a:r>
            <a:r>
              <a:rPr lang="en-US" sz="3200" dirty="0">
                <a:solidFill>
                  <a:schemeClr val="bg1"/>
                </a:solidFill>
              </a:rPr>
              <a:t>’</a:t>
            </a:r>
          </a:p>
          <a:p>
            <a:pPr marL="285750" indent="-285750">
              <a:buFont typeface="Arial" panose="020B0604020202020204" pitchFamily="34" charset="0"/>
              <a:buChar char="•"/>
            </a:pPr>
            <a:endParaRPr lang="en-US" sz="1400" dirty="0">
              <a:solidFill>
                <a:schemeClr val="bg1"/>
              </a:solidFill>
            </a:endParaRPr>
          </a:p>
          <a:p>
            <a:pPr marL="571500" indent="-571500">
              <a:buFont typeface="Arial" panose="020B0604020202020204" pitchFamily="34" charset="0"/>
              <a:buChar char="•"/>
            </a:pPr>
            <a:r>
              <a:rPr lang="en-US" sz="3200" dirty="0">
                <a:solidFill>
                  <a:schemeClr val="bg1"/>
                </a:solidFill>
              </a:rPr>
              <a:t>Known for selling </a:t>
            </a:r>
            <a:r>
              <a:rPr lang="en-US" sz="3200" b="1" dirty="0">
                <a:solidFill>
                  <a:schemeClr val="bg1"/>
                </a:solidFill>
              </a:rPr>
              <a:t>Automobile (car) parts</a:t>
            </a:r>
            <a:r>
              <a:rPr lang="en-US" sz="3200" dirty="0">
                <a:solidFill>
                  <a:schemeClr val="bg1"/>
                </a:solidFill>
              </a:rPr>
              <a:t>.</a:t>
            </a:r>
          </a:p>
          <a:p>
            <a:pPr marL="285750" indent="-285750">
              <a:buFont typeface="Arial" panose="020B0604020202020204" pitchFamily="34" charset="0"/>
              <a:buChar char="•"/>
            </a:pPr>
            <a:endParaRPr lang="en-US" sz="1600" dirty="0">
              <a:solidFill>
                <a:schemeClr val="bg1"/>
              </a:solidFill>
            </a:endParaRPr>
          </a:p>
          <a:p>
            <a:pPr marL="571500" indent="-571500">
              <a:buFont typeface="Arial" panose="020B0604020202020204" pitchFamily="34" charset="0"/>
              <a:buChar char="•"/>
            </a:pPr>
            <a:r>
              <a:rPr lang="en-US" sz="3200" dirty="0">
                <a:solidFill>
                  <a:schemeClr val="bg1"/>
                </a:solidFill>
              </a:rPr>
              <a:t>The Leadership at </a:t>
            </a:r>
            <a:r>
              <a:rPr lang="en-US" sz="3200" dirty="0" err="1">
                <a:solidFill>
                  <a:schemeClr val="bg1"/>
                </a:solidFill>
              </a:rPr>
              <a:t>Partsunlimited</a:t>
            </a:r>
            <a:r>
              <a:rPr lang="en-US" sz="3200" dirty="0">
                <a:solidFill>
                  <a:schemeClr val="bg1"/>
                </a:solidFill>
              </a:rPr>
              <a:t> Inc. wants to get a </a:t>
            </a:r>
            <a:r>
              <a:rPr lang="en-US" sz="3200" b="1" dirty="0">
                <a:solidFill>
                  <a:schemeClr val="bg1"/>
                </a:solidFill>
              </a:rPr>
              <a:t>detailed view </a:t>
            </a:r>
            <a:r>
              <a:rPr lang="en-US" sz="3200" dirty="0">
                <a:solidFill>
                  <a:schemeClr val="bg1"/>
                </a:solidFill>
              </a:rPr>
              <a:t>of how their business is doing on a </a:t>
            </a:r>
            <a:r>
              <a:rPr lang="en-US" sz="3200" b="1" dirty="0">
                <a:solidFill>
                  <a:schemeClr val="bg1"/>
                </a:solidFill>
              </a:rPr>
              <a:t>daily basis </a:t>
            </a:r>
            <a:r>
              <a:rPr lang="en-US" sz="3200" dirty="0">
                <a:solidFill>
                  <a:schemeClr val="bg1"/>
                </a:solidFill>
              </a:rPr>
              <a:t>&amp; make their website </a:t>
            </a:r>
            <a:r>
              <a:rPr lang="en-US" sz="3200" b="1" dirty="0">
                <a:solidFill>
                  <a:schemeClr val="bg1"/>
                </a:solidFill>
              </a:rPr>
              <a:t>smarter</a:t>
            </a:r>
            <a:r>
              <a:rPr lang="en-US" sz="3200" dirty="0">
                <a:solidFill>
                  <a:schemeClr val="bg1"/>
                </a:solidFill>
              </a:rPr>
              <a:t> by adding </a:t>
            </a:r>
            <a:r>
              <a:rPr lang="en-US" sz="3200" b="1" dirty="0">
                <a:solidFill>
                  <a:schemeClr val="bg1"/>
                </a:solidFill>
              </a:rPr>
              <a:t>Recommendations</a:t>
            </a:r>
            <a:r>
              <a:rPr lang="en-US" sz="3200" dirty="0">
                <a:solidFill>
                  <a:schemeClr val="bg1"/>
                </a:solidFill>
              </a:rPr>
              <a:t> &amp; </a:t>
            </a:r>
            <a:r>
              <a:rPr lang="en-US" sz="3200" b="1" dirty="0">
                <a:solidFill>
                  <a:schemeClr val="bg1"/>
                </a:solidFill>
              </a:rPr>
              <a:t>bot</a:t>
            </a:r>
            <a:r>
              <a:rPr lang="en-US" sz="3200" dirty="0">
                <a:solidFill>
                  <a:schemeClr val="bg1"/>
                </a:solidFill>
              </a:rPr>
              <a:t> support.</a:t>
            </a:r>
          </a:p>
          <a:p>
            <a:pPr marL="285750" indent="-285750">
              <a:buFont typeface="Arial" panose="020B0604020202020204" pitchFamily="34" charset="0"/>
              <a:buChar char="•"/>
            </a:pPr>
            <a:endParaRPr lang="en-US" sz="1600" dirty="0">
              <a:solidFill>
                <a:schemeClr val="bg1"/>
              </a:solidFill>
            </a:endParaRPr>
          </a:p>
          <a:p>
            <a:pPr marL="571500" indent="-571500">
              <a:buFont typeface="Arial" panose="020B0604020202020204" pitchFamily="34" charset="0"/>
              <a:buChar char="•"/>
            </a:pPr>
            <a:r>
              <a:rPr lang="en-US" sz="3200" dirty="0">
                <a:solidFill>
                  <a:schemeClr val="bg1"/>
                </a:solidFill>
              </a:rPr>
              <a:t>They’d like the help of Microsoft Azure to help them make better </a:t>
            </a:r>
            <a:r>
              <a:rPr lang="en-US" sz="3200" b="1" dirty="0">
                <a:solidFill>
                  <a:schemeClr val="bg1"/>
                </a:solidFill>
              </a:rPr>
              <a:t>business decisions</a:t>
            </a:r>
            <a:r>
              <a:rPr lang="en-US" sz="3200" dirty="0">
                <a:solidFill>
                  <a:schemeClr val="bg1"/>
                </a:solidFill>
              </a:rPr>
              <a:t>.</a:t>
            </a:r>
          </a:p>
        </p:txBody>
      </p:sp>
    </p:spTree>
    <p:extLst>
      <p:ext uri="{BB962C8B-B14F-4D97-AF65-F5344CB8AC3E}">
        <p14:creationId xmlns:p14="http://schemas.microsoft.com/office/powerpoint/2010/main" val="123369089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Customers are looking to derive more and more value from data…</a:t>
            </a:r>
          </a:p>
        </p:txBody>
      </p:sp>
      <p:sp>
        <p:nvSpPr>
          <p:cNvPr id="181" name="Rectangle 180"/>
          <p:cNvSpPr/>
          <p:nvPr/>
        </p:nvSpPr>
        <p:spPr bwMode="auto">
          <a:xfrm>
            <a:off x="9058085" y="3051459"/>
            <a:ext cx="2867339" cy="660128"/>
          </a:xfrm>
          <a:prstGeom prst="rect">
            <a:avLst/>
          </a:prstGeom>
          <a:solidFill>
            <a:schemeClr val="accent2"/>
          </a:solidFill>
          <a:ln w="10795" cap="flat" cmpd="sng" algn="ctr">
            <a:noFill/>
            <a:prstDash val="solid"/>
            <a:headEnd type="none" w="med" len="med"/>
            <a:tailEnd type="none" w="med" len="med"/>
          </a:ln>
          <a:effectLst/>
        </p:spPr>
        <p:txBody>
          <a:bodyPr rot="0" spcFirstLastPara="0" vertOverflow="overflow" horzOverflow="overflow" vert="horz" wrap="square" lIns="806439" tIns="45700" rIns="0" bIns="45700" numCol="1" spcCol="0" rtlCol="0" fromWordArt="0" anchor="ctr" anchorCtr="0" forceAA="0" compatLnSpc="1">
            <a:prstTxWarp prst="textNoShape">
              <a:avLst/>
            </a:prstTxWarp>
            <a:noAutofit/>
          </a:bodyPr>
          <a:lstStyle/>
          <a:p>
            <a:pPr defTabSz="913576">
              <a:lnSpc>
                <a:spcPct val="90000"/>
              </a:lnSpc>
              <a:defRPr/>
            </a:pPr>
            <a:r>
              <a:rPr lang="en-US" sz="1369" kern="0" dirty="0">
                <a:gradFill>
                  <a:gsLst>
                    <a:gs pos="1250">
                      <a:srgbClr val="FFFFFF"/>
                    </a:gs>
                    <a:gs pos="100000">
                      <a:srgbClr val="FFFFFF"/>
                    </a:gs>
                  </a:gsLst>
                  <a:lin ang="5400000" scaled="0"/>
                </a:gradFill>
                <a:ea typeface="MS PGothic" charset="0"/>
              </a:rPr>
              <a:t>Agent allocation</a:t>
            </a:r>
          </a:p>
        </p:txBody>
      </p:sp>
      <p:sp>
        <p:nvSpPr>
          <p:cNvPr id="182" name="Rectangle 181"/>
          <p:cNvSpPr/>
          <p:nvPr/>
        </p:nvSpPr>
        <p:spPr bwMode="auto">
          <a:xfrm>
            <a:off x="9058085" y="3780280"/>
            <a:ext cx="2867339" cy="660128"/>
          </a:xfrm>
          <a:prstGeom prst="rect">
            <a:avLst/>
          </a:prstGeom>
          <a:solidFill>
            <a:schemeClr val="accent2"/>
          </a:solidFill>
          <a:ln w="10795" cap="flat" cmpd="sng" algn="ctr">
            <a:noFill/>
            <a:prstDash val="solid"/>
            <a:headEnd type="none" w="med" len="med"/>
            <a:tailEnd type="none" w="med" len="med"/>
          </a:ln>
          <a:effectLst/>
        </p:spPr>
        <p:txBody>
          <a:bodyPr rot="0" spcFirstLastPara="0" vertOverflow="overflow" horzOverflow="overflow" vert="horz" wrap="square" lIns="806439" tIns="45700" rIns="0" bIns="45700" numCol="1" spcCol="0" rtlCol="0" fromWordArt="0" anchor="ctr" anchorCtr="0" forceAA="0" compatLnSpc="1">
            <a:prstTxWarp prst="textNoShape">
              <a:avLst/>
            </a:prstTxWarp>
            <a:noAutofit/>
          </a:bodyPr>
          <a:lstStyle/>
          <a:p>
            <a:pPr defTabSz="913576">
              <a:lnSpc>
                <a:spcPct val="90000"/>
              </a:lnSpc>
            </a:pPr>
            <a:r>
              <a:rPr lang="en-US" sz="1369" kern="0" dirty="0">
                <a:gradFill>
                  <a:gsLst>
                    <a:gs pos="1250">
                      <a:srgbClr val="FFFFFF"/>
                    </a:gs>
                    <a:gs pos="100000">
                      <a:srgbClr val="FFFFFF"/>
                    </a:gs>
                  </a:gsLst>
                  <a:lin ang="5400000" scaled="0"/>
                </a:gradFill>
                <a:ea typeface="MS PGothic" charset="0"/>
              </a:rPr>
              <a:t>Usage optimization</a:t>
            </a:r>
          </a:p>
        </p:txBody>
      </p:sp>
      <p:sp>
        <p:nvSpPr>
          <p:cNvPr id="183" name="Rectangle 182"/>
          <p:cNvSpPr/>
          <p:nvPr/>
        </p:nvSpPr>
        <p:spPr bwMode="auto">
          <a:xfrm>
            <a:off x="9058085" y="4509100"/>
            <a:ext cx="2867339" cy="660128"/>
          </a:xfrm>
          <a:prstGeom prst="rect">
            <a:avLst/>
          </a:prstGeom>
          <a:solidFill>
            <a:schemeClr val="accent2"/>
          </a:solidFill>
          <a:ln w="10795" cap="flat" cmpd="sng" algn="ctr">
            <a:noFill/>
            <a:prstDash val="solid"/>
            <a:headEnd type="none" w="med" len="med"/>
            <a:tailEnd type="none" w="med" len="med"/>
          </a:ln>
          <a:effectLst/>
        </p:spPr>
        <p:txBody>
          <a:bodyPr rot="0" spcFirstLastPara="0" vertOverflow="overflow" horzOverflow="overflow" vert="horz" wrap="square" lIns="806439" tIns="45700" rIns="0" bIns="45700" numCol="1" spcCol="0" rtlCol="0" fromWordArt="0" anchor="ctr" anchorCtr="0" forceAA="0" compatLnSpc="1">
            <a:prstTxWarp prst="textNoShape">
              <a:avLst/>
            </a:prstTxWarp>
            <a:noAutofit/>
          </a:bodyPr>
          <a:lstStyle/>
          <a:p>
            <a:pPr defTabSz="913576">
              <a:lnSpc>
                <a:spcPct val="90000"/>
              </a:lnSpc>
            </a:pPr>
            <a:r>
              <a:rPr lang="en-US" sz="1369" kern="0" dirty="0">
                <a:gradFill>
                  <a:gsLst>
                    <a:gs pos="1250">
                      <a:srgbClr val="FFFFFF"/>
                    </a:gs>
                    <a:gs pos="100000">
                      <a:srgbClr val="FFFFFF"/>
                    </a:gs>
                  </a:gsLst>
                  <a:lin ang="5400000" scaled="0"/>
                </a:gradFill>
                <a:ea typeface="MS PGothic" charset="0"/>
              </a:rPr>
              <a:t>Operational telemetry</a:t>
            </a:r>
          </a:p>
        </p:txBody>
      </p:sp>
      <p:sp>
        <p:nvSpPr>
          <p:cNvPr id="184" name="Rectangle 183"/>
          <p:cNvSpPr/>
          <p:nvPr/>
        </p:nvSpPr>
        <p:spPr bwMode="auto">
          <a:xfrm>
            <a:off x="9058085" y="5237921"/>
            <a:ext cx="2867339" cy="660128"/>
          </a:xfrm>
          <a:prstGeom prst="rect">
            <a:avLst/>
          </a:prstGeom>
          <a:solidFill>
            <a:schemeClr val="accent2"/>
          </a:solidFill>
          <a:ln w="10795" cap="flat" cmpd="sng" algn="ctr">
            <a:noFill/>
            <a:prstDash val="solid"/>
            <a:headEnd type="none" w="med" len="med"/>
            <a:tailEnd type="none" w="med" len="med"/>
          </a:ln>
          <a:effectLst/>
        </p:spPr>
        <p:txBody>
          <a:bodyPr rot="0" spcFirstLastPara="0" vertOverflow="overflow" horzOverflow="overflow" vert="horz" wrap="square" lIns="806439" tIns="45700" rIns="0" bIns="45700" numCol="1" spcCol="0" rtlCol="0" fromWordArt="0" anchor="ctr" anchorCtr="0" forceAA="0" compatLnSpc="1">
            <a:prstTxWarp prst="textNoShape">
              <a:avLst/>
            </a:prstTxWarp>
            <a:noAutofit/>
          </a:bodyPr>
          <a:lstStyle/>
          <a:p>
            <a:pPr defTabSz="913576">
              <a:lnSpc>
                <a:spcPct val="90000"/>
              </a:lnSpc>
            </a:pPr>
            <a:r>
              <a:rPr lang="en-US" sz="1369" kern="0" dirty="0">
                <a:gradFill>
                  <a:gsLst>
                    <a:gs pos="1250">
                      <a:srgbClr val="FFFFFF"/>
                    </a:gs>
                    <a:gs pos="100000">
                      <a:srgbClr val="FFFFFF"/>
                    </a:gs>
                  </a:gsLst>
                  <a:lin ang="5400000" scaled="0"/>
                </a:gradFill>
                <a:ea typeface="MS PGothic" charset="0"/>
              </a:rPr>
              <a:t>Predictive maintenance</a:t>
            </a:r>
          </a:p>
        </p:txBody>
      </p:sp>
      <p:sp>
        <p:nvSpPr>
          <p:cNvPr id="185" name="Rectangle 184"/>
          <p:cNvSpPr/>
          <p:nvPr/>
        </p:nvSpPr>
        <p:spPr bwMode="auto">
          <a:xfrm>
            <a:off x="9058085" y="5966739"/>
            <a:ext cx="2867339" cy="660128"/>
          </a:xfrm>
          <a:prstGeom prst="rect">
            <a:avLst/>
          </a:prstGeom>
          <a:solidFill>
            <a:schemeClr val="accent2"/>
          </a:solidFill>
          <a:ln w="10795" cap="flat" cmpd="sng" algn="ctr">
            <a:noFill/>
            <a:prstDash val="solid"/>
            <a:headEnd type="none" w="med" len="med"/>
            <a:tailEnd type="none" w="med" len="med"/>
          </a:ln>
          <a:effectLst/>
        </p:spPr>
        <p:txBody>
          <a:bodyPr rot="0" spcFirstLastPara="0" vertOverflow="overflow" horzOverflow="overflow" vert="horz" wrap="square" lIns="806439" tIns="45700" rIns="0" bIns="45700" numCol="1" spcCol="0" rtlCol="0" fromWordArt="0" anchor="ctr" anchorCtr="0" forceAA="0" compatLnSpc="1">
            <a:prstTxWarp prst="textNoShape">
              <a:avLst/>
            </a:prstTxWarp>
            <a:noAutofit/>
          </a:bodyPr>
          <a:lstStyle/>
          <a:p>
            <a:pPr defTabSz="913576">
              <a:lnSpc>
                <a:spcPct val="90000"/>
              </a:lnSpc>
              <a:defRPr/>
            </a:pPr>
            <a:r>
              <a:rPr lang="en-US" sz="1369" kern="0" dirty="0">
                <a:gradFill>
                  <a:gsLst>
                    <a:gs pos="1250">
                      <a:srgbClr val="FFFFFF"/>
                    </a:gs>
                    <a:gs pos="100000">
                      <a:srgbClr val="FFFFFF"/>
                    </a:gs>
                  </a:gsLst>
                  <a:lin ang="5400000" scaled="0"/>
                </a:gradFill>
                <a:ea typeface="MS PGothic" charset="0"/>
              </a:rPr>
              <a:t>Supply chain optimization</a:t>
            </a:r>
          </a:p>
        </p:txBody>
      </p:sp>
      <p:grpSp>
        <p:nvGrpSpPr>
          <p:cNvPr id="206" name="Group 205"/>
          <p:cNvGrpSpPr/>
          <p:nvPr/>
        </p:nvGrpSpPr>
        <p:grpSpPr bwMode="black">
          <a:xfrm>
            <a:off x="9224215" y="3924979"/>
            <a:ext cx="455698" cy="370730"/>
            <a:chOff x="5184775" y="225425"/>
            <a:chExt cx="1500188" cy="1220788"/>
          </a:xfrm>
          <a:solidFill>
            <a:srgbClr val="FFFFFF"/>
          </a:solidFill>
        </p:grpSpPr>
        <p:sp>
          <p:nvSpPr>
            <p:cNvPr id="207"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2" rIns="89604" bIns="44802" numCol="1" anchor="t" anchorCtr="0" compatLnSpc="1">
              <a:prstTxWarp prst="textNoShape">
                <a:avLst/>
              </a:prstTxWarp>
            </a:bodyPr>
            <a:lstStyle/>
            <a:p>
              <a:pPr algn="ctr" defTabSz="895834">
                <a:defRPr/>
              </a:pPr>
              <a:endParaRPr lang="en-US" sz="1567" kern="0" dirty="0">
                <a:gradFill>
                  <a:gsLst>
                    <a:gs pos="1250">
                      <a:srgbClr val="FFFFFF"/>
                    </a:gs>
                    <a:gs pos="100000">
                      <a:srgbClr val="FFFFFF"/>
                    </a:gs>
                  </a:gsLst>
                  <a:lin ang="5400000" scaled="0"/>
                </a:gradFill>
                <a:ea typeface="MS PGothic" charset="0"/>
              </a:endParaRPr>
            </a:p>
          </p:txBody>
        </p:sp>
        <p:sp>
          <p:nvSpPr>
            <p:cNvPr id="208"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2" rIns="89604" bIns="44802" numCol="1" anchor="t" anchorCtr="0" compatLnSpc="1">
              <a:prstTxWarp prst="textNoShape">
                <a:avLst/>
              </a:prstTxWarp>
            </a:bodyPr>
            <a:lstStyle/>
            <a:p>
              <a:pPr algn="ctr" defTabSz="895834">
                <a:defRPr/>
              </a:pPr>
              <a:endParaRPr lang="en-US" sz="1567" kern="0" dirty="0">
                <a:gradFill>
                  <a:gsLst>
                    <a:gs pos="1250">
                      <a:srgbClr val="FFFFFF"/>
                    </a:gs>
                    <a:gs pos="100000">
                      <a:srgbClr val="FFFFFF"/>
                    </a:gs>
                  </a:gsLst>
                  <a:lin ang="5400000" scaled="0"/>
                </a:gradFill>
                <a:ea typeface="MS PGothic" charset="0"/>
              </a:endParaRPr>
            </a:p>
          </p:txBody>
        </p:sp>
        <p:sp>
          <p:nvSpPr>
            <p:cNvPr id="209"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2" rIns="89604" bIns="44802" numCol="1" anchor="t" anchorCtr="0" compatLnSpc="1">
              <a:prstTxWarp prst="textNoShape">
                <a:avLst/>
              </a:prstTxWarp>
            </a:bodyPr>
            <a:lstStyle/>
            <a:p>
              <a:pPr algn="ctr" defTabSz="895834">
                <a:defRPr/>
              </a:pPr>
              <a:endParaRPr lang="en-US" sz="1567" kern="0" dirty="0">
                <a:gradFill>
                  <a:gsLst>
                    <a:gs pos="1250">
                      <a:srgbClr val="FFFFFF"/>
                    </a:gs>
                    <a:gs pos="100000">
                      <a:srgbClr val="FFFFFF"/>
                    </a:gs>
                  </a:gsLst>
                  <a:lin ang="5400000" scaled="0"/>
                </a:gradFill>
                <a:ea typeface="MS PGothic" charset="0"/>
              </a:endParaRPr>
            </a:p>
          </p:txBody>
        </p:sp>
      </p:grpSp>
      <p:sp>
        <p:nvSpPr>
          <p:cNvPr id="214" name="Freeform 58"/>
          <p:cNvSpPr>
            <a:spLocks noEditPoints="1"/>
          </p:cNvSpPr>
          <p:nvPr/>
        </p:nvSpPr>
        <p:spPr bwMode="black">
          <a:xfrm>
            <a:off x="9224218" y="3181436"/>
            <a:ext cx="373358" cy="400174"/>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0" tIns="40326" rIns="80653" bIns="40326" numCol="1" anchor="t" anchorCtr="0" compatLnSpc="1">
            <a:prstTxWarp prst="textNoShape">
              <a:avLst/>
            </a:prstTxWarp>
          </a:bodyPr>
          <a:lstStyle/>
          <a:p>
            <a:pPr algn="ctr" defTabSz="895834">
              <a:defRPr/>
            </a:pPr>
            <a:endParaRPr lang="en-US" sz="1567" kern="0" dirty="0">
              <a:gradFill>
                <a:gsLst>
                  <a:gs pos="1250">
                    <a:srgbClr val="FFFFFF"/>
                  </a:gs>
                  <a:gs pos="100000">
                    <a:srgbClr val="FFFFFF"/>
                  </a:gs>
                </a:gsLst>
                <a:lin ang="5400000" scaled="0"/>
              </a:gradFill>
              <a:ea typeface="MS PGothic" charset="0"/>
            </a:endParaRPr>
          </a:p>
        </p:txBody>
      </p:sp>
      <p:sp>
        <p:nvSpPr>
          <p:cNvPr id="221" name="Freeform 25"/>
          <p:cNvSpPr>
            <a:spLocks noChangeAspect="1" noEditPoints="1"/>
          </p:cNvSpPr>
          <p:nvPr/>
        </p:nvSpPr>
        <p:spPr bwMode="black">
          <a:xfrm>
            <a:off x="9224214" y="6111500"/>
            <a:ext cx="435256" cy="370608"/>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FFFFFF"/>
          </a:solidFill>
          <a:ln>
            <a:noFill/>
          </a:ln>
        </p:spPr>
        <p:txBody>
          <a:bodyPr vert="horz" wrap="square" lIns="80653" tIns="40326" rIns="80653" bIns="40326" numCol="1" anchor="t" anchorCtr="0" compatLnSpc="1">
            <a:prstTxWarp prst="textNoShape">
              <a:avLst/>
            </a:prstTxWarp>
          </a:bodyPr>
          <a:lstStyle/>
          <a:p>
            <a:pPr defTabSz="913841"/>
            <a:endParaRPr lang="en-US" sz="1567" kern="0" dirty="0">
              <a:gradFill>
                <a:gsLst>
                  <a:gs pos="1250">
                    <a:srgbClr val="FFFFFF"/>
                  </a:gs>
                  <a:gs pos="100000">
                    <a:srgbClr val="FFFFFF"/>
                  </a:gs>
                </a:gsLst>
                <a:lin ang="5400000" scaled="0"/>
              </a:gradFill>
              <a:ea typeface="MS PGothic" charset="0"/>
            </a:endParaRPr>
          </a:p>
        </p:txBody>
      </p:sp>
      <p:sp>
        <p:nvSpPr>
          <p:cNvPr id="223" name="Rectangle 222"/>
          <p:cNvSpPr/>
          <p:nvPr/>
        </p:nvSpPr>
        <p:spPr bwMode="auto">
          <a:xfrm>
            <a:off x="271721" y="1622413"/>
            <a:ext cx="11650883" cy="580400"/>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716834" tIns="143366" rIns="89604" bIns="143366" numCol="1" spcCol="0" rtlCol="0" fromWordArt="0" anchor="ctr" anchorCtr="0" forceAA="0" compatLnSpc="1">
            <a:prstTxWarp prst="textNoShape">
              <a:avLst/>
            </a:prstTxWarp>
            <a:noAutofit/>
          </a:bodyPr>
          <a:lstStyle/>
          <a:p>
            <a:pPr defTabSz="913576">
              <a:lnSpc>
                <a:spcPct val="90000"/>
              </a:lnSpc>
              <a:defRPr/>
            </a:pPr>
            <a:r>
              <a:rPr lang="en-US" sz="1961" kern="0" dirty="0">
                <a:gradFill>
                  <a:gsLst>
                    <a:gs pos="1250">
                      <a:srgbClr val="00188F"/>
                    </a:gs>
                    <a:gs pos="100000">
                      <a:srgbClr val="00188F"/>
                    </a:gs>
                  </a:gsLst>
                  <a:lin ang="5400000" scaled="0"/>
                </a:gradFill>
                <a:ea typeface="MS PGothic" charset="0"/>
              </a:rPr>
              <a:t>EXAMPLES</a:t>
            </a:r>
          </a:p>
        </p:txBody>
      </p:sp>
      <p:grpSp>
        <p:nvGrpSpPr>
          <p:cNvPr id="224" name="Group 223"/>
          <p:cNvGrpSpPr/>
          <p:nvPr/>
        </p:nvGrpSpPr>
        <p:grpSpPr bwMode="black">
          <a:xfrm>
            <a:off x="450757" y="1687036"/>
            <a:ext cx="422407" cy="471530"/>
            <a:chOff x="1435100" y="3879850"/>
            <a:chExt cx="739775" cy="795338"/>
          </a:xfrm>
          <a:solidFill>
            <a:srgbClr val="00188F"/>
          </a:solidFill>
        </p:grpSpPr>
        <p:sp>
          <p:nvSpPr>
            <p:cNvPr id="225" name="Freeform 6"/>
            <p:cNvSpPr>
              <a:spLocks/>
            </p:cNvSpPr>
            <p:nvPr/>
          </p:nvSpPr>
          <p:spPr bwMode="black">
            <a:xfrm>
              <a:off x="1435100" y="4191000"/>
              <a:ext cx="106363" cy="106363"/>
            </a:xfrm>
            <a:custGeom>
              <a:avLst/>
              <a:gdLst>
                <a:gd name="T0" fmla="*/ 15 w 67"/>
                <a:gd name="T1" fmla="*/ 67 h 67"/>
                <a:gd name="T2" fmla="*/ 15 w 67"/>
                <a:gd name="T3" fmla="*/ 66 h 67"/>
                <a:gd name="T4" fmla="*/ 33 w 67"/>
                <a:gd name="T5" fmla="*/ 48 h 67"/>
                <a:gd name="T6" fmla="*/ 52 w 67"/>
                <a:gd name="T7" fmla="*/ 67 h 67"/>
                <a:gd name="T8" fmla="*/ 67 w 67"/>
                <a:gd name="T9" fmla="*/ 52 h 67"/>
                <a:gd name="T10" fmla="*/ 66 w 67"/>
                <a:gd name="T11" fmla="*/ 51 h 67"/>
                <a:gd name="T12" fmla="*/ 48 w 67"/>
                <a:gd name="T13" fmla="*/ 33 h 67"/>
                <a:gd name="T14" fmla="*/ 67 w 67"/>
                <a:gd name="T15" fmla="*/ 15 h 67"/>
                <a:gd name="T16" fmla="*/ 52 w 67"/>
                <a:gd name="T17" fmla="*/ 0 h 67"/>
                <a:gd name="T18" fmla="*/ 33 w 67"/>
                <a:gd name="T19" fmla="*/ 19 h 67"/>
                <a:gd name="T20" fmla="*/ 15 w 67"/>
                <a:gd name="T21" fmla="*/ 0 h 67"/>
                <a:gd name="T22" fmla="*/ 0 w 67"/>
                <a:gd name="T23" fmla="*/ 15 h 67"/>
                <a:gd name="T24" fmla="*/ 19 w 67"/>
                <a:gd name="T25" fmla="*/ 33 h 67"/>
                <a:gd name="T26" fmla="*/ 0 w 67"/>
                <a:gd name="T27" fmla="*/ 52 h 67"/>
                <a:gd name="T28" fmla="*/ 15 w 67"/>
                <a:gd name="T2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7">
                  <a:moveTo>
                    <a:pt x="15" y="67"/>
                  </a:moveTo>
                  <a:lnTo>
                    <a:pt x="15" y="66"/>
                  </a:lnTo>
                  <a:lnTo>
                    <a:pt x="33" y="48"/>
                  </a:lnTo>
                  <a:lnTo>
                    <a:pt x="52" y="67"/>
                  </a:lnTo>
                  <a:lnTo>
                    <a:pt x="67" y="52"/>
                  </a:lnTo>
                  <a:lnTo>
                    <a:pt x="66" y="51"/>
                  </a:lnTo>
                  <a:lnTo>
                    <a:pt x="48" y="33"/>
                  </a:lnTo>
                  <a:lnTo>
                    <a:pt x="67" y="15"/>
                  </a:lnTo>
                  <a:lnTo>
                    <a:pt x="52" y="0"/>
                  </a:lnTo>
                  <a:lnTo>
                    <a:pt x="33" y="19"/>
                  </a:lnTo>
                  <a:lnTo>
                    <a:pt x="15" y="0"/>
                  </a:lnTo>
                  <a:lnTo>
                    <a:pt x="0" y="15"/>
                  </a:lnTo>
                  <a:lnTo>
                    <a:pt x="19" y="33"/>
                  </a:lnTo>
                  <a:lnTo>
                    <a:pt x="0" y="52"/>
                  </a:lnTo>
                  <a:lnTo>
                    <a:pt x="15"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2" rIns="89604" bIns="44802" numCol="1" anchor="t" anchorCtr="0" compatLnSpc="1">
              <a:prstTxWarp prst="textNoShape">
                <a:avLst/>
              </a:prstTxWarp>
            </a:bodyPr>
            <a:lstStyle/>
            <a:p>
              <a:pPr algn="ctr" defTabSz="895834">
                <a:defRPr/>
              </a:pPr>
              <a:endParaRPr lang="en-US" sz="1567" kern="0" dirty="0">
                <a:gradFill>
                  <a:gsLst>
                    <a:gs pos="1250">
                      <a:srgbClr val="FFFFFF"/>
                    </a:gs>
                    <a:gs pos="100000">
                      <a:srgbClr val="FFFFFF"/>
                    </a:gs>
                  </a:gsLst>
                  <a:lin ang="5400000" scaled="0"/>
                </a:gradFill>
                <a:ea typeface="MS PGothic" charset="0"/>
              </a:endParaRPr>
            </a:p>
          </p:txBody>
        </p:sp>
        <p:sp>
          <p:nvSpPr>
            <p:cNvPr id="226" name="Freeform 7"/>
            <p:cNvSpPr>
              <a:spLocks/>
            </p:cNvSpPr>
            <p:nvPr/>
          </p:nvSpPr>
          <p:spPr bwMode="black">
            <a:xfrm>
              <a:off x="1620838" y="4208463"/>
              <a:ext cx="106363" cy="104775"/>
            </a:xfrm>
            <a:custGeom>
              <a:avLst/>
              <a:gdLst>
                <a:gd name="T0" fmla="*/ 66 w 67"/>
                <a:gd name="T1" fmla="*/ 51 h 66"/>
                <a:gd name="T2" fmla="*/ 48 w 67"/>
                <a:gd name="T3" fmla="*/ 33 h 66"/>
                <a:gd name="T4" fmla="*/ 67 w 67"/>
                <a:gd name="T5" fmla="*/ 14 h 66"/>
                <a:gd name="T6" fmla="*/ 52 w 67"/>
                <a:gd name="T7" fmla="*/ 0 h 66"/>
                <a:gd name="T8" fmla="*/ 33 w 67"/>
                <a:gd name="T9" fmla="*/ 18 h 66"/>
                <a:gd name="T10" fmla="*/ 15 w 67"/>
                <a:gd name="T11" fmla="*/ 0 h 66"/>
                <a:gd name="T12" fmla="*/ 0 w 67"/>
                <a:gd name="T13" fmla="*/ 14 h 66"/>
                <a:gd name="T14" fmla="*/ 19 w 67"/>
                <a:gd name="T15" fmla="*/ 33 h 66"/>
                <a:gd name="T16" fmla="*/ 0 w 67"/>
                <a:gd name="T17" fmla="*/ 51 h 66"/>
                <a:gd name="T18" fmla="*/ 15 w 67"/>
                <a:gd name="T19" fmla="*/ 66 h 66"/>
                <a:gd name="T20" fmla="*/ 15 w 67"/>
                <a:gd name="T21" fmla="*/ 66 h 66"/>
                <a:gd name="T22" fmla="*/ 33 w 67"/>
                <a:gd name="T23" fmla="*/ 48 h 66"/>
                <a:gd name="T24" fmla="*/ 52 w 67"/>
                <a:gd name="T25" fmla="*/ 66 h 66"/>
                <a:gd name="T26" fmla="*/ 67 w 67"/>
                <a:gd name="T27" fmla="*/ 51 h 66"/>
                <a:gd name="T28" fmla="*/ 66 w 67"/>
                <a:gd name="T29" fmla="*/ 5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6">
                  <a:moveTo>
                    <a:pt x="66" y="51"/>
                  </a:moveTo>
                  <a:lnTo>
                    <a:pt x="48" y="33"/>
                  </a:lnTo>
                  <a:lnTo>
                    <a:pt x="67" y="14"/>
                  </a:lnTo>
                  <a:lnTo>
                    <a:pt x="52" y="0"/>
                  </a:lnTo>
                  <a:lnTo>
                    <a:pt x="33" y="18"/>
                  </a:lnTo>
                  <a:lnTo>
                    <a:pt x="15" y="0"/>
                  </a:lnTo>
                  <a:lnTo>
                    <a:pt x="0" y="14"/>
                  </a:lnTo>
                  <a:lnTo>
                    <a:pt x="19" y="33"/>
                  </a:lnTo>
                  <a:lnTo>
                    <a:pt x="0" y="51"/>
                  </a:lnTo>
                  <a:lnTo>
                    <a:pt x="15" y="66"/>
                  </a:lnTo>
                  <a:lnTo>
                    <a:pt x="15" y="66"/>
                  </a:lnTo>
                  <a:lnTo>
                    <a:pt x="33" y="48"/>
                  </a:lnTo>
                  <a:lnTo>
                    <a:pt x="52" y="66"/>
                  </a:lnTo>
                  <a:lnTo>
                    <a:pt x="67" y="51"/>
                  </a:lnTo>
                  <a:lnTo>
                    <a:pt x="66"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2" rIns="89604" bIns="44802" numCol="1" anchor="t" anchorCtr="0" compatLnSpc="1">
              <a:prstTxWarp prst="textNoShape">
                <a:avLst/>
              </a:prstTxWarp>
            </a:bodyPr>
            <a:lstStyle/>
            <a:p>
              <a:pPr algn="ctr" defTabSz="895834">
                <a:defRPr/>
              </a:pPr>
              <a:endParaRPr lang="en-US" sz="1567" kern="0" dirty="0">
                <a:gradFill>
                  <a:gsLst>
                    <a:gs pos="1250">
                      <a:srgbClr val="FFFFFF"/>
                    </a:gs>
                    <a:gs pos="100000">
                      <a:srgbClr val="FFFFFF"/>
                    </a:gs>
                  </a:gsLst>
                  <a:lin ang="5400000" scaled="0"/>
                </a:gradFill>
                <a:ea typeface="MS PGothic" charset="0"/>
              </a:endParaRPr>
            </a:p>
          </p:txBody>
        </p:sp>
        <p:sp>
          <p:nvSpPr>
            <p:cNvPr id="227" name="Freeform 8"/>
            <p:cNvSpPr>
              <a:spLocks/>
            </p:cNvSpPr>
            <p:nvPr/>
          </p:nvSpPr>
          <p:spPr bwMode="black">
            <a:xfrm>
              <a:off x="1876425" y="4184650"/>
              <a:ext cx="104775" cy="104775"/>
            </a:xfrm>
            <a:custGeom>
              <a:avLst/>
              <a:gdLst>
                <a:gd name="T0" fmla="*/ 14 w 66"/>
                <a:gd name="T1" fmla="*/ 66 h 66"/>
                <a:gd name="T2" fmla="*/ 15 w 66"/>
                <a:gd name="T3" fmla="*/ 66 h 66"/>
                <a:gd name="T4" fmla="*/ 33 w 66"/>
                <a:gd name="T5" fmla="*/ 48 h 66"/>
                <a:gd name="T6" fmla="*/ 52 w 66"/>
                <a:gd name="T7" fmla="*/ 66 h 66"/>
                <a:gd name="T8" fmla="*/ 66 w 66"/>
                <a:gd name="T9" fmla="*/ 51 h 66"/>
                <a:gd name="T10" fmla="*/ 66 w 66"/>
                <a:gd name="T11" fmla="*/ 51 h 66"/>
                <a:gd name="T12" fmla="*/ 48 w 66"/>
                <a:gd name="T13" fmla="*/ 33 h 66"/>
                <a:gd name="T14" fmla="*/ 66 w 66"/>
                <a:gd name="T15" fmla="*/ 14 h 66"/>
                <a:gd name="T16" fmla="*/ 52 w 66"/>
                <a:gd name="T17" fmla="*/ 0 h 66"/>
                <a:gd name="T18" fmla="*/ 33 w 66"/>
                <a:gd name="T19" fmla="*/ 18 h 66"/>
                <a:gd name="T20" fmla="*/ 14 w 66"/>
                <a:gd name="T21" fmla="*/ 0 h 66"/>
                <a:gd name="T22" fmla="*/ 0 w 66"/>
                <a:gd name="T23" fmla="*/ 14 h 66"/>
                <a:gd name="T24" fmla="*/ 18 w 66"/>
                <a:gd name="T25" fmla="*/ 33 h 66"/>
                <a:gd name="T26" fmla="*/ 0 w 66"/>
                <a:gd name="T27" fmla="*/ 51 h 66"/>
                <a:gd name="T28" fmla="*/ 14 w 66"/>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66">
                  <a:moveTo>
                    <a:pt x="14" y="66"/>
                  </a:moveTo>
                  <a:lnTo>
                    <a:pt x="15" y="66"/>
                  </a:lnTo>
                  <a:lnTo>
                    <a:pt x="33" y="48"/>
                  </a:lnTo>
                  <a:lnTo>
                    <a:pt x="52" y="66"/>
                  </a:lnTo>
                  <a:lnTo>
                    <a:pt x="66" y="51"/>
                  </a:lnTo>
                  <a:lnTo>
                    <a:pt x="66" y="51"/>
                  </a:lnTo>
                  <a:lnTo>
                    <a:pt x="48" y="33"/>
                  </a:lnTo>
                  <a:lnTo>
                    <a:pt x="66" y="14"/>
                  </a:lnTo>
                  <a:lnTo>
                    <a:pt x="52" y="0"/>
                  </a:lnTo>
                  <a:lnTo>
                    <a:pt x="33" y="18"/>
                  </a:lnTo>
                  <a:lnTo>
                    <a:pt x="14" y="0"/>
                  </a:lnTo>
                  <a:lnTo>
                    <a:pt x="0" y="14"/>
                  </a:lnTo>
                  <a:lnTo>
                    <a:pt x="18" y="33"/>
                  </a:lnTo>
                  <a:lnTo>
                    <a:pt x="0" y="51"/>
                  </a:lnTo>
                  <a:lnTo>
                    <a:pt x="14"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2" rIns="89604" bIns="44802" numCol="1" anchor="t" anchorCtr="0" compatLnSpc="1">
              <a:prstTxWarp prst="textNoShape">
                <a:avLst/>
              </a:prstTxWarp>
            </a:bodyPr>
            <a:lstStyle/>
            <a:p>
              <a:pPr algn="ctr" defTabSz="895834">
                <a:defRPr/>
              </a:pPr>
              <a:endParaRPr lang="en-US" sz="1567" kern="0" dirty="0">
                <a:gradFill>
                  <a:gsLst>
                    <a:gs pos="1250">
                      <a:srgbClr val="FFFFFF"/>
                    </a:gs>
                    <a:gs pos="100000">
                      <a:srgbClr val="FFFFFF"/>
                    </a:gs>
                  </a:gsLst>
                  <a:lin ang="5400000" scaled="0"/>
                </a:gradFill>
                <a:ea typeface="MS PGothic" charset="0"/>
              </a:endParaRPr>
            </a:p>
          </p:txBody>
        </p:sp>
        <p:sp>
          <p:nvSpPr>
            <p:cNvPr id="228" name="Freeform 9"/>
            <p:cNvSpPr>
              <a:spLocks/>
            </p:cNvSpPr>
            <p:nvPr/>
          </p:nvSpPr>
          <p:spPr bwMode="black">
            <a:xfrm>
              <a:off x="1498600" y="3879850"/>
              <a:ext cx="336550" cy="795338"/>
            </a:xfrm>
            <a:custGeom>
              <a:avLst/>
              <a:gdLst>
                <a:gd name="T0" fmla="*/ 938 w 1156"/>
                <a:gd name="T1" fmla="*/ 2724 h 2724"/>
                <a:gd name="T2" fmla="*/ 1139 w 1156"/>
                <a:gd name="T3" fmla="*/ 2523 h 2724"/>
                <a:gd name="T4" fmla="*/ 1036 w 1156"/>
                <a:gd name="T5" fmla="*/ 2347 h 2724"/>
                <a:gd name="T6" fmla="*/ 1156 w 1156"/>
                <a:gd name="T7" fmla="*/ 1686 h 2724"/>
                <a:gd name="T8" fmla="*/ 953 w 1156"/>
                <a:gd name="T9" fmla="*/ 884 h 2724"/>
                <a:gd name="T10" fmla="*/ 188 w 1156"/>
                <a:gd name="T11" fmla="*/ 128 h 2724"/>
                <a:gd name="T12" fmla="*/ 327 w 1156"/>
                <a:gd name="T13" fmla="*/ 90 h 2724"/>
                <a:gd name="T14" fmla="*/ 302 w 1156"/>
                <a:gd name="T15" fmla="*/ 0 h 2724"/>
                <a:gd name="T16" fmla="*/ 0 w 1156"/>
                <a:gd name="T17" fmla="*/ 82 h 2724"/>
                <a:gd name="T18" fmla="*/ 83 w 1156"/>
                <a:gd name="T19" fmla="*/ 385 h 2724"/>
                <a:gd name="T20" fmla="*/ 173 w 1156"/>
                <a:gd name="T21" fmla="*/ 360 h 2724"/>
                <a:gd name="T22" fmla="*/ 135 w 1156"/>
                <a:gd name="T23" fmla="*/ 223 h 2724"/>
                <a:gd name="T24" fmla="*/ 858 w 1156"/>
                <a:gd name="T25" fmla="*/ 937 h 2724"/>
                <a:gd name="T26" fmla="*/ 1047 w 1156"/>
                <a:gd name="T27" fmla="*/ 1686 h 2724"/>
                <a:gd name="T28" fmla="*/ 979 w 1156"/>
                <a:gd name="T29" fmla="*/ 2171 h 2724"/>
                <a:gd name="T30" fmla="*/ 933 w 1156"/>
                <a:gd name="T31" fmla="*/ 2312 h 2724"/>
                <a:gd name="T32" fmla="*/ 929 w 1156"/>
                <a:gd name="T33" fmla="*/ 2321 h 2724"/>
                <a:gd name="T34" fmla="*/ 736 w 1156"/>
                <a:gd name="T35" fmla="*/ 2523 h 2724"/>
                <a:gd name="T36" fmla="*/ 938 w 1156"/>
                <a:gd name="T37" fmla="*/ 2724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6" h="2724">
                  <a:moveTo>
                    <a:pt x="938" y="2724"/>
                  </a:moveTo>
                  <a:cubicBezTo>
                    <a:pt x="1049" y="2724"/>
                    <a:pt x="1139" y="2634"/>
                    <a:pt x="1139" y="2523"/>
                  </a:cubicBezTo>
                  <a:cubicBezTo>
                    <a:pt x="1139" y="2447"/>
                    <a:pt x="1098" y="2382"/>
                    <a:pt x="1036" y="2347"/>
                  </a:cubicBezTo>
                  <a:cubicBezTo>
                    <a:pt x="1078" y="2239"/>
                    <a:pt x="1156" y="1994"/>
                    <a:pt x="1156" y="1686"/>
                  </a:cubicBezTo>
                  <a:cubicBezTo>
                    <a:pt x="1156" y="1444"/>
                    <a:pt x="1108" y="1164"/>
                    <a:pt x="953" y="884"/>
                  </a:cubicBezTo>
                  <a:cubicBezTo>
                    <a:pt x="807" y="619"/>
                    <a:pt x="566" y="356"/>
                    <a:pt x="188" y="128"/>
                  </a:cubicBezTo>
                  <a:cubicBezTo>
                    <a:pt x="327" y="90"/>
                    <a:pt x="327" y="90"/>
                    <a:pt x="327" y="90"/>
                  </a:cubicBezTo>
                  <a:cubicBezTo>
                    <a:pt x="302" y="0"/>
                    <a:pt x="302" y="0"/>
                    <a:pt x="302" y="0"/>
                  </a:cubicBezTo>
                  <a:cubicBezTo>
                    <a:pt x="0" y="82"/>
                    <a:pt x="0" y="82"/>
                    <a:pt x="0" y="82"/>
                  </a:cubicBezTo>
                  <a:cubicBezTo>
                    <a:pt x="83" y="385"/>
                    <a:pt x="83" y="385"/>
                    <a:pt x="83" y="385"/>
                  </a:cubicBezTo>
                  <a:cubicBezTo>
                    <a:pt x="173" y="360"/>
                    <a:pt x="173" y="360"/>
                    <a:pt x="173" y="360"/>
                  </a:cubicBezTo>
                  <a:cubicBezTo>
                    <a:pt x="135" y="223"/>
                    <a:pt x="135" y="223"/>
                    <a:pt x="135" y="223"/>
                  </a:cubicBezTo>
                  <a:cubicBezTo>
                    <a:pt x="497" y="443"/>
                    <a:pt x="721" y="690"/>
                    <a:pt x="858" y="937"/>
                  </a:cubicBezTo>
                  <a:cubicBezTo>
                    <a:pt x="1002" y="1198"/>
                    <a:pt x="1047" y="1459"/>
                    <a:pt x="1047" y="1686"/>
                  </a:cubicBezTo>
                  <a:cubicBezTo>
                    <a:pt x="1047" y="1881"/>
                    <a:pt x="1013" y="2051"/>
                    <a:pt x="979" y="2171"/>
                  </a:cubicBezTo>
                  <a:cubicBezTo>
                    <a:pt x="963" y="2231"/>
                    <a:pt x="946" y="2279"/>
                    <a:pt x="933" y="2312"/>
                  </a:cubicBezTo>
                  <a:cubicBezTo>
                    <a:pt x="932" y="2315"/>
                    <a:pt x="931" y="2318"/>
                    <a:pt x="929" y="2321"/>
                  </a:cubicBezTo>
                  <a:cubicBezTo>
                    <a:pt x="822" y="2326"/>
                    <a:pt x="736" y="2414"/>
                    <a:pt x="736" y="2523"/>
                  </a:cubicBezTo>
                  <a:cubicBezTo>
                    <a:pt x="736" y="2634"/>
                    <a:pt x="826" y="2724"/>
                    <a:pt x="938" y="27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2" rIns="89604" bIns="44802" numCol="1" anchor="t" anchorCtr="0" compatLnSpc="1">
              <a:prstTxWarp prst="textNoShape">
                <a:avLst/>
              </a:prstTxWarp>
            </a:bodyPr>
            <a:lstStyle/>
            <a:p>
              <a:pPr algn="ctr" defTabSz="895834">
                <a:defRPr/>
              </a:pPr>
              <a:endParaRPr lang="en-US" sz="1567" kern="0" dirty="0">
                <a:gradFill>
                  <a:gsLst>
                    <a:gs pos="1250">
                      <a:srgbClr val="FFFFFF"/>
                    </a:gs>
                    <a:gs pos="100000">
                      <a:srgbClr val="FFFFFF"/>
                    </a:gs>
                  </a:gsLst>
                  <a:lin ang="5400000" scaled="0"/>
                </a:gradFill>
                <a:ea typeface="MS PGothic" charset="0"/>
              </a:endParaRPr>
            </a:p>
          </p:txBody>
        </p:sp>
        <p:sp>
          <p:nvSpPr>
            <p:cNvPr id="229" name="Oval 10"/>
            <p:cNvSpPr>
              <a:spLocks noChangeArrowheads="1"/>
            </p:cNvSpPr>
            <p:nvPr/>
          </p:nvSpPr>
          <p:spPr bwMode="black">
            <a:xfrm>
              <a:off x="1744663" y="4589463"/>
              <a:ext cx="53975" cy="539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2" rIns="89604" bIns="44802" numCol="1" anchor="t" anchorCtr="0" compatLnSpc="1">
              <a:prstTxWarp prst="textNoShape">
                <a:avLst/>
              </a:prstTxWarp>
            </a:bodyPr>
            <a:lstStyle/>
            <a:p>
              <a:pPr algn="ctr" defTabSz="895834">
                <a:defRPr/>
              </a:pPr>
              <a:endParaRPr lang="en-US" sz="1567" kern="0" dirty="0">
                <a:gradFill>
                  <a:gsLst>
                    <a:gs pos="1250">
                      <a:srgbClr val="FFFFFF"/>
                    </a:gs>
                    <a:gs pos="100000">
                      <a:srgbClr val="FFFFFF"/>
                    </a:gs>
                  </a:gsLst>
                  <a:lin ang="5400000" scaled="0"/>
                </a:gradFill>
                <a:ea typeface="MS PGothic" charset="0"/>
              </a:endParaRPr>
            </a:p>
          </p:txBody>
        </p:sp>
        <p:sp>
          <p:nvSpPr>
            <p:cNvPr id="230" name="Freeform 11"/>
            <p:cNvSpPr>
              <a:spLocks/>
            </p:cNvSpPr>
            <p:nvPr/>
          </p:nvSpPr>
          <p:spPr bwMode="black">
            <a:xfrm>
              <a:off x="1860550" y="4225925"/>
              <a:ext cx="314325" cy="350838"/>
            </a:xfrm>
            <a:custGeom>
              <a:avLst/>
              <a:gdLst>
                <a:gd name="T0" fmla="*/ 695 w 1079"/>
                <a:gd name="T1" fmla="*/ 124 h 1206"/>
                <a:gd name="T2" fmla="*/ 834 w 1079"/>
                <a:gd name="T3" fmla="*/ 90 h 1206"/>
                <a:gd name="T4" fmla="*/ 812 w 1079"/>
                <a:gd name="T5" fmla="*/ 0 h 1206"/>
                <a:gd name="T6" fmla="*/ 507 w 1079"/>
                <a:gd name="T7" fmla="*/ 73 h 1206"/>
                <a:gd name="T8" fmla="*/ 580 w 1079"/>
                <a:gd name="T9" fmla="*/ 378 h 1206"/>
                <a:gd name="T10" fmla="*/ 671 w 1079"/>
                <a:gd name="T11" fmla="*/ 356 h 1206"/>
                <a:gd name="T12" fmla="*/ 638 w 1079"/>
                <a:gd name="T13" fmla="*/ 217 h 1206"/>
                <a:gd name="T14" fmla="*/ 924 w 1079"/>
                <a:gd name="T15" fmla="*/ 392 h 1206"/>
                <a:gd name="T16" fmla="*/ 528 w 1079"/>
                <a:gd name="T17" fmla="*/ 753 h 1206"/>
                <a:gd name="T18" fmla="*/ 362 w 1079"/>
                <a:gd name="T19" fmla="*/ 844 h 1206"/>
                <a:gd name="T20" fmla="*/ 337 w 1079"/>
                <a:gd name="T21" fmla="*/ 856 h 1206"/>
                <a:gd name="T22" fmla="*/ 201 w 1079"/>
                <a:gd name="T23" fmla="*/ 803 h 1206"/>
                <a:gd name="T24" fmla="*/ 0 w 1079"/>
                <a:gd name="T25" fmla="*/ 1005 h 1206"/>
                <a:gd name="T26" fmla="*/ 201 w 1079"/>
                <a:gd name="T27" fmla="*/ 1206 h 1206"/>
                <a:gd name="T28" fmla="*/ 403 w 1079"/>
                <a:gd name="T29" fmla="*/ 1005 h 1206"/>
                <a:gd name="T30" fmla="*/ 395 w 1079"/>
                <a:gd name="T31" fmla="*/ 949 h 1206"/>
                <a:gd name="T32" fmla="*/ 1047 w 1079"/>
                <a:gd name="T33" fmla="*/ 406 h 1206"/>
                <a:gd name="T34" fmla="*/ 1079 w 1079"/>
                <a:gd name="T35" fmla="*/ 359 h 1206"/>
                <a:gd name="T36" fmla="*/ 695 w 1079"/>
                <a:gd name="T37" fmla="*/ 124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1206">
                  <a:moveTo>
                    <a:pt x="695" y="124"/>
                  </a:moveTo>
                  <a:cubicBezTo>
                    <a:pt x="834" y="90"/>
                    <a:pt x="834" y="90"/>
                    <a:pt x="834" y="90"/>
                  </a:cubicBezTo>
                  <a:cubicBezTo>
                    <a:pt x="812" y="0"/>
                    <a:pt x="812" y="0"/>
                    <a:pt x="812" y="0"/>
                  </a:cubicBezTo>
                  <a:cubicBezTo>
                    <a:pt x="507" y="73"/>
                    <a:pt x="507" y="73"/>
                    <a:pt x="507" y="73"/>
                  </a:cubicBezTo>
                  <a:cubicBezTo>
                    <a:pt x="580" y="378"/>
                    <a:pt x="580" y="378"/>
                    <a:pt x="580" y="378"/>
                  </a:cubicBezTo>
                  <a:cubicBezTo>
                    <a:pt x="671" y="356"/>
                    <a:pt x="671" y="356"/>
                    <a:pt x="671" y="356"/>
                  </a:cubicBezTo>
                  <a:cubicBezTo>
                    <a:pt x="638" y="217"/>
                    <a:pt x="638" y="217"/>
                    <a:pt x="638" y="217"/>
                  </a:cubicBezTo>
                  <a:cubicBezTo>
                    <a:pt x="924" y="392"/>
                    <a:pt x="924" y="392"/>
                    <a:pt x="924" y="392"/>
                  </a:cubicBezTo>
                  <a:cubicBezTo>
                    <a:pt x="800" y="559"/>
                    <a:pt x="651" y="677"/>
                    <a:pt x="528" y="753"/>
                  </a:cubicBezTo>
                  <a:cubicBezTo>
                    <a:pt x="462" y="795"/>
                    <a:pt x="403" y="825"/>
                    <a:pt x="362" y="844"/>
                  </a:cubicBezTo>
                  <a:cubicBezTo>
                    <a:pt x="353" y="849"/>
                    <a:pt x="344" y="853"/>
                    <a:pt x="337" y="856"/>
                  </a:cubicBezTo>
                  <a:cubicBezTo>
                    <a:pt x="301" y="823"/>
                    <a:pt x="253" y="803"/>
                    <a:pt x="201" y="803"/>
                  </a:cubicBezTo>
                  <a:cubicBezTo>
                    <a:pt x="90" y="803"/>
                    <a:pt x="0" y="894"/>
                    <a:pt x="0" y="1005"/>
                  </a:cubicBezTo>
                  <a:cubicBezTo>
                    <a:pt x="0" y="1116"/>
                    <a:pt x="90" y="1206"/>
                    <a:pt x="201" y="1206"/>
                  </a:cubicBezTo>
                  <a:cubicBezTo>
                    <a:pt x="312" y="1206"/>
                    <a:pt x="403" y="1116"/>
                    <a:pt x="403" y="1005"/>
                  </a:cubicBezTo>
                  <a:cubicBezTo>
                    <a:pt x="403" y="986"/>
                    <a:pt x="400" y="967"/>
                    <a:pt x="395" y="949"/>
                  </a:cubicBezTo>
                  <a:cubicBezTo>
                    <a:pt x="524" y="891"/>
                    <a:pt x="829" y="729"/>
                    <a:pt x="1047" y="406"/>
                  </a:cubicBezTo>
                  <a:cubicBezTo>
                    <a:pt x="1079" y="359"/>
                    <a:pt x="1079" y="359"/>
                    <a:pt x="1079" y="359"/>
                  </a:cubicBezTo>
                  <a:lnTo>
                    <a:pt x="695"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2" rIns="89604" bIns="44802" numCol="1" anchor="t" anchorCtr="0" compatLnSpc="1">
              <a:prstTxWarp prst="textNoShape">
                <a:avLst/>
              </a:prstTxWarp>
            </a:bodyPr>
            <a:lstStyle/>
            <a:p>
              <a:pPr algn="ctr" defTabSz="895834">
                <a:defRPr/>
              </a:pPr>
              <a:endParaRPr lang="en-US" sz="1567" kern="0" dirty="0">
                <a:gradFill>
                  <a:gsLst>
                    <a:gs pos="1250">
                      <a:srgbClr val="FFFFFF"/>
                    </a:gs>
                    <a:gs pos="100000">
                      <a:srgbClr val="FFFFFF"/>
                    </a:gs>
                  </a:gsLst>
                  <a:lin ang="5400000" scaled="0"/>
                </a:gradFill>
                <a:ea typeface="MS PGothic" charset="0"/>
              </a:endParaRPr>
            </a:p>
          </p:txBody>
        </p:sp>
        <p:sp>
          <p:nvSpPr>
            <p:cNvPr id="231" name="Oval 12"/>
            <p:cNvSpPr>
              <a:spLocks noChangeArrowheads="1"/>
            </p:cNvSpPr>
            <p:nvPr/>
          </p:nvSpPr>
          <p:spPr bwMode="black">
            <a:xfrm>
              <a:off x="1892300" y="4491038"/>
              <a:ext cx="53975" cy="539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2" rIns="89604" bIns="44802" numCol="1" anchor="t" anchorCtr="0" compatLnSpc="1">
              <a:prstTxWarp prst="textNoShape">
                <a:avLst/>
              </a:prstTxWarp>
            </a:bodyPr>
            <a:lstStyle/>
            <a:p>
              <a:pPr algn="ctr" defTabSz="895834">
                <a:defRPr/>
              </a:pPr>
              <a:endParaRPr lang="en-US" sz="1567" kern="0" dirty="0">
                <a:gradFill>
                  <a:gsLst>
                    <a:gs pos="1250">
                      <a:srgbClr val="FFFFFF"/>
                    </a:gs>
                    <a:gs pos="100000">
                      <a:srgbClr val="FFFFFF"/>
                    </a:gs>
                  </a:gsLst>
                  <a:lin ang="5400000" scaled="0"/>
                </a:gradFill>
                <a:ea typeface="MS PGothic" charset="0"/>
              </a:endParaRPr>
            </a:p>
          </p:txBody>
        </p:sp>
        <p:sp>
          <p:nvSpPr>
            <p:cNvPr id="232" name="Freeform 13"/>
            <p:cNvSpPr>
              <a:spLocks/>
            </p:cNvSpPr>
            <p:nvPr/>
          </p:nvSpPr>
          <p:spPr bwMode="black">
            <a:xfrm>
              <a:off x="1447800" y="4306888"/>
              <a:ext cx="215900" cy="322263"/>
            </a:xfrm>
            <a:custGeom>
              <a:avLst/>
              <a:gdLst>
                <a:gd name="T0" fmla="*/ 537 w 738"/>
                <a:gd name="T1" fmla="*/ 706 h 1109"/>
                <a:gd name="T2" fmla="*/ 506 w 738"/>
                <a:gd name="T3" fmla="*/ 708 h 1109"/>
                <a:gd name="T4" fmla="*/ 273 w 738"/>
                <a:gd name="T5" fmla="*/ 155 h 1109"/>
                <a:gd name="T6" fmla="*/ 408 w 738"/>
                <a:gd name="T7" fmla="*/ 101 h 1109"/>
                <a:gd name="T8" fmla="*/ 368 w 738"/>
                <a:gd name="T9" fmla="*/ 0 h 1109"/>
                <a:gd name="T10" fmla="*/ 0 w 738"/>
                <a:gd name="T11" fmla="*/ 147 h 1109"/>
                <a:gd name="T12" fmla="*/ 41 w 738"/>
                <a:gd name="T13" fmla="*/ 248 h 1109"/>
                <a:gd name="T14" fmla="*/ 172 w 738"/>
                <a:gd name="T15" fmla="*/ 195 h 1109"/>
                <a:gd name="T16" fmla="*/ 407 w 738"/>
                <a:gd name="T17" fmla="*/ 753 h 1109"/>
                <a:gd name="T18" fmla="*/ 335 w 738"/>
                <a:gd name="T19" fmla="*/ 908 h 1109"/>
                <a:gd name="T20" fmla="*/ 537 w 738"/>
                <a:gd name="T21" fmla="*/ 1109 h 1109"/>
                <a:gd name="T22" fmla="*/ 738 w 738"/>
                <a:gd name="T23" fmla="*/ 908 h 1109"/>
                <a:gd name="T24" fmla="*/ 537 w 738"/>
                <a:gd name="T25" fmla="*/ 706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8" h="1109">
                  <a:moveTo>
                    <a:pt x="537" y="706"/>
                  </a:moveTo>
                  <a:cubicBezTo>
                    <a:pt x="526" y="706"/>
                    <a:pt x="516" y="707"/>
                    <a:pt x="506" y="708"/>
                  </a:cubicBezTo>
                  <a:cubicBezTo>
                    <a:pt x="273" y="155"/>
                    <a:pt x="273" y="155"/>
                    <a:pt x="273" y="155"/>
                  </a:cubicBezTo>
                  <a:cubicBezTo>
                    <a:pt x="408" y="101"/>
                    <a:pt x="408" y="101"/>
                    <a:pt x="408" y="101"/>
                  </a:cubicBezTo>
                  <a:cubicBezTo>
                    <a:pt x="368" y="0"/>
                    <a:pt x="368" y="0"/>
                    <a:pt x="368" y="0"/>
                  </a:cubicBezTo>
                  <a:cubicBezTo>
                    <a:pt x="0" y="147"/>
                    <a:pt x="0" y="147"/>
                    <a:pt x="0" y="147"/>
                  </a:cubicBezTo>
                  <a:cubicBezTo>
                    <a:pt x="41" y="248"/>
                    <a:pt x="41" y="248"/>
                    <a:pt x="41" y="248"/>
                  </a:cubicBezTo>
                  <a:cubicBezTo>
                    <a:pt x="172" y="195"/>
                    <a:pt x="172" y="195"/>
                    <a:pt x="172" y="195"/>
                  </a:cubicBezTo>
                  <a:cubicBezTo>
                    <a:pt x="407" y="753"/>
                    <a:pt x="407" y="753"/>
                    <a:pt x="407" y="753"/>
                  </a:cubicBezTo>
                  <a:cubicBezTo>
                    <a:pt x="363" y="790"/>
                    <a:pt x="335" y="846"/>
                    <a:pt x="335" y="908"/>
                  </a:cubicBezTo>
                  <a:cubicBezTo>
                    <a:pt x="335" y="1019"/>
                    <a:pt x="425" y="1109"/>
                    <a:pt x="537" y="1109"/>
                  </a:cubicBezTo>
                  <a:cubicBezTo>
                    <a:pt x="648" y="1109"/>
                    <a:pt x="738" y="1019"/>
                    <a:pt x="738" y="908"/>
                  </a:cubicBezTo>
                  <a:cubicBezTo>
                    <a:pt x="738" y="796"/>
                    <a:pt x="648" y="706"/>
                    <a:pt x="537" y="7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2" rIns="89604" bIns="44802" numCol="1" anchor="t" anchorCtr="0" compatLnSpc="1">
              <a:prstTxWarp prst="textNoShape">
                <a:avLst/>
              </a:prstTxWarp>
            </a:bodyPr>
            <a:lstStyle/>
            <a:p>
              <a:pPr algn="ctr" defTabSz="895834">
                <a:defRPr/>
              </a:pPr>
              <a:endParaRPr lang="en-US" sz="1567" kern="0" dirty="0">
                <a:gradFill>
                  <a:gsLst>
                    <a:gs pos="1250">
                      <a:srgbClr val="FFFFFF"/>
                    </a:gs>
                    <a:gs pos="100000">
                      <a:srgbClr val="FFFFFF"/>
                    </a:gs>
                  </a:gsLst>
                  <a:lin ang="5400000" scaled="0"/>
                </a:gradFill>
                <a:ea typeface="MS PGothic" charset="0"/>
              </a:endParaRPr>
            </a:p>
          </p:txBody>
        </p:sp>
        <p:sp>
          <p:nvSpPr>
            <p:cNvPr id="233" name="Oval 14"/>
            <p:cNvSpPr>
              <a:spLocks noChangeArrowheads="1"/>
            </p:cNvSpPr>
            <p:nvPr/>
          </p:nvSpPr>
          <p:spPr bwMode="black">
            <a:xfrm>
              <a:off x="1577975" y="4543425"/>
              <a:ext cx="53975" cy="539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2" rIns="89604" bIns="44802" numCol="1" anchor="t" anchorCtr="0" compatLnSpc="1">
              <a:prstTxWarp prst="textNoShape">
                <a:avLst/>
              </a:prstTxWarp>
            </a:bodyPr>
            <a:lstStyle/>
            <a:p>
              <a:pPr algn="ctr" defTabSz="895834">
                <a:defRPr/>
              </a:pPr>
              <a:endParaRPr lang="en-US" sz="1567" kern="0" dirty="0">
                <a:gradFill>
                  <a:gsLst>
                    <a:gs pos="1250">
                      <a:srgbClr val="FFFFFF"/>
                    </a:gs>
                    <a:gs pos="100000">
                      <a:srgbClr val="FFFFFF"/>
                    </a:gs>
                  </a:gsLst>
                  <a:lin ang="5400000" scaled="0"/>
                </a:gradFill>
                <a:ea typeface="MS PGothic" charset="0"/>
              </a:endParaRPr>
            </a:p>
          </p:txBody>
        </p:sp>
      </p:grpSp>
      <p:grpSp>
        <p:nvGrpSpPr>
          <p:cNvPr id="234" name="Group 233"/>
          <p:cNvGrpSpPr/>
          <p:nvPr/>
        </p:nvGrpSpPr>
        <p:grpSpPr>
          <a:xfrm>
            <a:off x="9224217" y="4653740"/>
            <a:ext cx="320084" cy="370848"/>
            <a:chOff x="5394326" y="4936834"/>
            <a:chExt cx="720725" cy="835025"/>
          </a:xfrm>
          <a:solidFill>
            <a:srgbClr val="FFFFFF"/>
          </a:solidFill>
        </p:grpSpPr>
        <p:sp>
          <p:nvSpPr>
            <p:cNvPr id="235"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89604" tIns="44802" rIns="89604" bIns="44802" numCol="1" anchor="t" anchorCtr="0" compatLnSpc="1">
              <a:prstTxWarp prst="textNoShape">
                <a:avLst/>
              </a:prstTxWarp>
            </a:bodyPr>
            <a:lstStyle/>
            <a:p>
              <a:pPr defTabSz="895658">
                <a:defRPr/>
              </a:pPr>
              <a:endParaRPr lang="en-US" sz="1667" kern="0" dirty="0">
                <a:gradFill>
                  <a:gsLst>
                    <a:gs pos="1250">
                      <a:srgbClr val="FFFFFF"/>
                    </a:gs>
                    <a:gs pos="100000">
                      <a:srgbClr val="FFFFFF"/>
                    </a:gs>
                  </a:gsLst>
                  <a:lin ang="5400000" scaled="0"/>
                </a:gradFill>
                <a:ea typeface="MS PGothic" charset="0"/>
              </a:endParaRPr>
            </a:p>
          </p:txBody>
        </p:sp>
        <p:sp>
          <p:nvSpPr>
            <p:cNvPr id="236"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89604" tIns="44802" rIns="89604" bIns="44802" numCol="1" anchor="t" anchorCtr="0" compatLnSpc="1">
              <a:prstTxWarp prst="textNoShape">
                <a:avLst/>
              </a:prstTxWarp>
            </a:bodyPr>
            <a:lstStyle/>
            <a:p>
              <a:pPr defTabSz="895658">
                <a:defRPr/>
              </a:pPr>
              <a:endParaRPr lang="en-US" sz="1667" kern="0" dirty="0">
                <a:gradFill>
                  <a:gsLst>
                    <a:gs pos="1250">
                      <a:srgbClr val="FFFFFF"/>
                    </a:gs>
                    <a:gs pos="100000">
                      <a:srgbClr val="FFFFFF"/>
                    </a:gs>
                  </a:gsLst>
                  <a:lin ang="5400000" scaled="0"/>
                </a:gradFill>
                <a:ea typeface="MS PGothic" charset="0"/>
              </a:endParaRPr>
            </a:p>
          </p:txBody>
        </p:sp>
      </p:grpSp>
      <p:sp>
        <p:nvSpPr>
          <p:cNvPr id="237" name="Freeform 5"/>
          <p:cNvSpPr>
            <a:spLocks noEditPoints="1"/>
          </p:cNvSpPr>
          <p:nvPr/>
        </p:nvSpPr>
        <p:spPr bwMode="auto">
          <a:xfrm rot="1148920" flipH="1">
            <a:off x="9277522" y="5377076"/>
            <a:ext cx="336748" cy="381818"/>
          </a:xfrm>
          <a:custGeom>
            <a:avLst/>
            <a:gdLst>
              <a:gd name="T0" fmla="*/ 160 w 440"/>
              <a:gd name="T1" fmla="*/ 176 h 499"/>
              <a:gd name="T2" fmla="*/ 93 w 440"/>
              <a:gd name="T3" fmla="*/ 216 h 499"/>
              <a:gd name="T4" fmla="*/ 99 w 440"/>
              <a:gd name="T5" fmla="*/ 286 h 499"/>
              <a:gd name="T6" fmla="*/ 135 w 440"/>
              <a:gd name="T7" fmla="*/ 250 h 499"/>
              <a:gd name="T8" fmla="*/ 161 w 440"/>
              <a:gd name="T9" fmla="*/ 246 h 499"/>
              <a:gd name="T10" fmla="*/ 213 w 440"/>
              <a:gd name="T11" fmla="*/ 295 h 499"/>
              <a:gd name="T12" fmla="*/ 185 w 440"/>
              <a:gd name="T13" fmla="*/ 305 h 499"/>
              <a:gd name="T14" fmla="*/ 207 w 440"/>
              <a:gd name="T15" fmla="*/ 394 h 499"/>
              <a:gd name="T16" fmla="*/ 157 w 440"/>
              <a:gd name="T17" fmla="*/ 425 h 499"/>
              <a:gd name="T18" fmla="*/ 147 w 440"/>
              <a:gd name="T19" fmla="*/ 471 h 499"/>
              <a:gd name="T20" fmla="*/ 230 w 440"/>
              <a:gd name="T21" fmla="*/ 447 h 499"/>
              <a:gd name="T22" fmla="*/ 269 w 440"/>
              <a:gd name="T23" fmla="*/ 390 h 499"/>
              <a:gd name="T24" fmla="*/ 440 w 440"/>
              <a:gd name="T25" fmla="*/ 377 h 499"/>
              <a:gd name="T26" fmla="*/ 299 w 440"/>
              <a:gd name="T27" fmla="*/ 226 h 499"/>
              <a:gd name="T28" fmla="*/ 73 w 440"/>
              <a:gd name="T29" fmla="*/ 224 h 499"/>
              <a:gd name="T30" fmla="*/ 55 w 440"/>
              <a:gd name="T31" fmla="*/ 270 h 499"/>
              <a:gd name="T32" fmla="*/ 73 w 440"/>
              <a:gd name="T33" fmla="*/ 224 h 499"/>
              <a:gd name="T34" fmla="*/ 62 w 440"/>
              <a:gd name="T35" fmla="*/ 287 h 499"/>
              <a:gd name="T36" fmla="*/ 94 w 440"/>
              <a:gd name="T37" fmla="*/ 296 h 499"/>
              <a:gd name="T38" fmla="*/ 162 w 440"/>
              <a:gd name="T39" fmla="*/ 301 h 499"/>
              <a:gd name="T40" fmla="*/ 65 w 440"/>
              <a:gd name="T41" fmla="*/ 317 h 499"/>
              <a:gd name="T42" fmla="*/ 76 w 440"/>
              <a:gd name="T43" fmla="*/ 342 h 499"/>
              <a:gd name="T44" fmla="*/ 166 w 440"/>
              <a:gd name="T45" fmla="*/ 319 h 499"/>
              <a:gd name="T46" fmla="*/ 92 w 440"/>
              <a:gd name="T47" fmla="*/ 365 h 499"/>
              <a:gd name="T48" fmla="*/ 76 w 440"/>
              <a:gd name="T49" fmla="*/ 342 h 499"/>
              <a:gd name="T50" fmla="*/ 176 w 440"/>
              <a:gd name="T51" fmla="*/ 371 h 499"/>
              <a:gd name="T52" fmla="*/ 138 w 440"/>
              <a:gd name="T53" fmla="*/ 410 h 499"/>
              <a:gd name="T54" fmla="*/ 95 w 440"/>
              <a:gd name="T55" fmla="*/ 383 h 499"/>
              <a:gd name="T56" fmla="*/ 53 w 440"/>
              <a:gd name="T57" fmla="*/ 148 h 499"/>
              <a:gd name="T58" fmla="*/ 0 w 440"/>
              <a:gd name="T59" fmla="*/ 81 h 499"/>
              <a:gd name="T60" fmla="*/ 30 w 440"/>
              <a:gd name="T61" fmla="*/ 23 h 499"/>
              <a:gd name="T62" fmla="*/ 54 w 440"/>
              <a:gd name="T63" fmla="*/ 79 h 499"/>
              <a:gd name="T64" fmla="*/ 102 w 440"/>
              <a:gd name="T65" fmla="*/ 57 h 499"/>
              <a:gd name="T66" fmla="*/ 107 w 440"/>
              <a:gd name="T67" fmla="*/ 0 h 499"/>
              <a:gd name="T68" fmla="*/ 154 w 440"/>
              <a:gd name="T69" fmla="*/ 73 h 499"/>
              <a:gd name="T70" fmla="*/ 147 w 440"/>
              <a:gd name="T71" fmla="*/ 16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499">
                <a:moveTo>
                  <a:pt x="262" y="221"/>
                </a:moveTo>
                <a:cubicBezTo>
                  <a:pt x="239" y="208"/>
                  <a:pt x="195" y="187"/>
                  <a:pt x="160" y="176"/>
                </a:cubicBezTo>
                <a:cubicBezTo>
                  <a:pt x="152" y="174"/>
                  <a:pt x="144" y="177"/>
                  <a:pt x="138" y="182"/>
                </a:cubicBezTo>
                <a:cubicBezTo>
                  <a:pt x="125" y="194"/>
                  <a:pt x="100" y="211"/>
                  <a:pt x="93" y="216"/>
                </a:cubicBezTo>
                <a:cubicBezTo>
                  <a:pt x="86" y="222"/>
                  <a:pt x="81" y="226"/>
                  <a:pt x="85" y="237"/>
                </a:cubicBezTo>
                <a:cubicBezTo>
                  <a:pt x="99" y="286"/>
                  <a:pt x="99" y="286"/>
                  <a:pt x="99" y="286"/>
                </a:cubicBezTo>
                <a:cubicBezTo>
                  <a:pt x="101" y="290"/>
                  <a:pt x="102" y="291"/>
                  <a:pt x="106" y="292"/>
                </a:cubicBezTo>
                <a:cubicBezTo>
                  <a:pt x="129" y="297"/>
                  <a:pt x="145" y="264"/>
                  <a:pt x="135" y="250"/>
                </a:cubicBezTo>
                <a:cubicBezTo>
                  <a:pt x="135" y="250"/>
                  <a:pt x="136" y="250"/>
                  <a:pt x="136" y="250"/>
                </a:cubicBezTo>
                <a:cubicBezTo>
                  <a:pt x="141" y="252"/>
                  <a:pt x="154" y="252"/>
                  <a:pt x="161" y="246"/>
                </a:cubicBezTo>
                <a:cubicBezTo>
                  <a:pt x="163" y="244"/>
                  <a:pt x="174" y="259"/>
                  <a:pt x="176" y="261"/>
                </a:cubicBezTo>
                <a:cubicBezTo>
                  <a:pt x="183" y="268"/>
                  <a:pt x="198" y="284"/>
                  <a:pt x="213" y="295"/>
                </a:cubicBezTo>
                <a:cubicBezTo>
                  <a:pt x="233" y="308"/>
                  <a:pt x="204" y="299"/>
                  <a:pt x="188" y="290"/>
                </a:cubicBezTo>
                <a:cubicBezTo>
                  <a:pt x="188" y="295"/>
                  <a:pt x="187" y="300"/>
                  <a:pt x="185" y="305"/>
                </a:cubicBezTo>
                <a:cubicBezTo>
                  <a:pt x="200" y="318"/>
                  <a:pt x="203" y="339"/>
                  <a:pt x="198" y="357"/>
                </a:cubicBezTo>
                <a:cubicBezTo>
                  <a:pt x="209" y="366"/>
                  <a:pt x="213" y="381"/>
                  <a:pt x="207" y="394"/>
                </a:cubicBezTo>
                <a:cubicBezTo>
                  <a:pt x="204" y="401"/>
                  <a:pt x="198" y="408"/>
                  <a:pt x="190" y="413"/>
                </a:cubicBezTo>
                <a:cubicBezTo>
                  <a:pt x="178" y="419"/>
                  <a:pt x="167" y="423"/>
                  <a:pt x="157" y="425"/>
                </a:cubicBezTo>
                <a:cubicBezTo>
                  <a:pt x="148" y="427"/>
                  <a:pt x="142" y="428"/>
                  <a:pt x="133" y="423"/>
                </a:cubicBezTo>
                <a:cubicBezTo>
                  <a:pt x="147" y="471"/>
                  <a:pt x="147" y="471"/>
                  <a:pt x="147" y="471"/>
                </a:cubicBezTo>
                <a:cubicBezTo>
                  <a:pt x="154" y="494"/>
                  <a:pt x="178" y="499"/>
                  <a:pt x="198" y="491"/>
                </a:cubicBezTo>
                <a:cubicBezTo>
                  <a:pt x="219" y="487"/>
                  <a:pt x="237" y="470"/>
                  <a:pt x="230" y="447"/>
                </a:cubicBezTo>
                <a:cubicBezTo>
                  <a:pt x="220" y="411"/>
                  <a:pt x="220" y="411"/>
                  <a:pt x="220" y="411"/>
                </a:cubicBezTo>
                <a:cubicBezTo>
                  <a:pt x="235" y="405"/>
                  <a:pt x="253" y="397"/>
                  <a:pt x="269" y="390"/>
                </a:cubicBezTo>
                <a:cubicBezTo>
                  <a:pt x="276" y="386"/>
                  <a:pt x="283" y="383"/>
                  <a:pt x="290" y="383"/>
                </a:cubicBezTo>
                <a:cubicBezTo>
                  <a:pt x="339" y="381"/>
                  <a:pt x="389" y="379"/>
                  <a:pt x="440" y="377"/>
                </a:cubicBezTo>
                <a:cubicBezTo>
                  <a:pt x="424" y="214"/>
                  <a:pt x="424" y="214"/>
                  <a:pt x="424" y="214"/>
                </a:cubicBezTo>
                <a:cubicBezTo>
                  <a:pt x="299" y="226"/>
                  <a:pt x="299" y="226"/>
                  <a:pt x="299" y="226"/>
                </a:cubicBezTo>
                <a:cubicBezTo>
                  <a:pt x="286" y="227"/>
                  <a:pt x="274" y="226"/>
                  <a:pt x="262" y="221"/>
                </a:cubicBezTo>
                <a:close/>
                <a:moveTo>
                  <a:pt x="73" y="224"/>
                </a:moveTo>
                <a:cubicBezTo>
                  <a:pt x="73" y="233"/>
                  <a:pt x="80" y="254"/>
                  <a:pt x="83" y="265"/>
                </a:cubicBezTo>
                <a:cubicBezTo>
                  <a:pt x="55" y="270"/>
                  <a:pt x="55" y="270"/>
                  <a:pt x="55" y="270"/>
                </a:cubicBezTo>
                <a:cubicBezTo>
                  <a:pt x="52" y="270"/>
                  <a:pt x="51" y="269"/>
                  <a:pt x="50" y="267"/>
                </a:cubicBezTo>
                <a:cubicBezTo>
                  <a:pt x="47" y="250"/>
                  <a:pt x="57" y="230"/>
                  <a:pt x="73" y="224"/>
                </a:cubicBezTo>
                <a:close/>
                <a:moveTo>
                  <a:pt x="57" y="293"/>
                </a:moveTo>
                <a:cubicBezTo>
                  <a:pt x="57" y="289"/>
                  <a:pt x="59" y="287"/>
                  <a:pt x="62" y="287"/>
                </a:cubicBezTo>
                <a:cubicBezTo>
                  <a:pt x="87" y="282"/>
                  <a:pt x="87" y="282"/>
                  <a:pt x="87" y="282"/>
                </a:cubicBezTo>
                <a:cubicBezTo>
                  <a:pt x="89" y="288"/>
                  <a:pt x="91" y="293"/>
                  <a:pt x="94" y="296"/>
                </a:cubicBezTo>
                <a:cubicBezTo>
                  <a:pt x="106" y="311"/>
                  <a:pt x="139" y="300"/>
                  <a:pt x="147" y="274"/>
                </a:cubicBezTo>
                <a:cubicBezTo>
                  <a:pt x="171" y="269"/>
                  <a:pt x="174" y="297"/>
                  <a:pt x="162" y="301"/>
                </a:cubicBezTo>
                <a:cubicBezTo>
                  <a:pt x="72" y="320"/>
                  <a:pt x="72" y="320"/>
                  <a:pt x="72" y="320"/>
                </a:cubicBezTo>
                <a:cubicBezTo>
                  <a:pt x="70" y="321"/>
                  <a:pt x="67" y="320"/>
                  <a:pt x="65" y="317"/>
                </a:cubicBezTo>
                <a:cubicBezTo>
                  <a:pt x="59" y="308"/>
                  <a:pt x="58" y="299"/>
                  <a:pt x="57" y="293"/>
                </a:cubicBezTo>
                <a:close/>
                <a:moveTo>
                  <a:pt x="76" y="342"/>
                </a:moveTo>
                <a:cubicBezTo>
                  <a:pt x="76" y="339"/>
                  <a:pt x="78" y="337"/>
                  <a:pt x="81" y="337"/>
                </a:cubicBezTo>
                <a:cubicBezTo>
                  <a:pt x="166" y="319"/>
                  <a:pt x="166" y="319"/>
                  <a:pt x="166" y="319"/>
                </a:cubicBezTo>
                <a:cubicBezTo>
                  <a:pt x="182" y="316"/>
                  <a:pt x="191" y="351"/>
                  <a:pt x="173" y="353"/>
                </a:cubicBezTo>
                <a:cubicBezTo>
                  <a:pt x="92" y="365"/>
                  <a:pt x="92" y="365"/>
                  <a:pt x="92" y="365"/>
                </a:cubicBezTo>
                <a:cubicBezTo>
                  <a:pt x="89" y="365"/>
                  <a:pt x="87" y="364"/>
                  <a:pt x="85" y="363"/>
                </a:cubicBezTo>
                <a:cubicBezTo>
                  <a:pt x="79" y="355"/>
                  <a:pt x="77" y="348"/>
                  <a:pt x="76" y="342"/>
                </a:cubicBezTo>
                <a:close/>
                <a:moveTo>
                  <a:pt x="95" y="383"/>
                </a:moveTo>
                <a:cubicBezTo>
                  <a:pt x="176" y="371"/>
                  <a:pt x="176" y="371"/>
                  <a:pt x="176" y="371"/>
                </a:cubicBezTo>
                <a:cubicBezTo>
                  <a:pt x="199" y="368"/>
                  <a:pt x="195" y="389"/>
                  <a:pt x="181" y="397"/>
                </a:cubicBezTo>
                <a:cubicBezTo>
                  <a:pt x="167" y="405"/>
                  <a:pt x="153" y="409"/>
                  <a:pt x="138" y="410"/>
                </a:cubicBezTo>
                <a:cubicBezTo>
                  <a:pt x="128" y="411"/>
                  <a:pt x="111" y="405"/>
                  <a:pt x="104" y="398"/>
                </a:cubicBezTo>
                <a:cubicBezTo>
                  <a:pt x="100" y="394"/>
                  <a:pt x="97" y="388"/>
                  <a:pt x="95" y="383"/>
                </a:cubicBezTo>
                <a:close/>
                <a:moveTo>
                  <a:pt x="73" y="216"/>
                </a:moveTo>
                <a:cubicBezTo>
                  <a:pt x="53" y="148"/>
                  <a:pt x="53" y="148"/>
                  <a:pt x="53" y="148"/>
                </a:cubicBezTo>
                <a:cubicBezTo>
                  <a:pt x="10" y="115"/>
                  <a:pt x="10" y="115"/>
                  <a:pt x="10" y="115"/>
                </a:cubicBezTo>
                <a:cubicBezTo>
                  <a:pt x="0" y="81"/>
                  <a:pt x="0" y="81"/>
                  <a:pt x="0" y="81"/>
                </a:cubicBezTo>
                <a:cubicBezTo>
                  <a:pt x="10" y="29"/>
                  <a:pt x="10" y="29"/>
                  <a:pt x="10" y="29"/>
                </a:cubicBezTo>
                <a:cubicBezTo>
                  <a:pt x="30" y="23"/>
                  <a:pt x="30" y="23"/>
                  <a:pt x="30" y="23"/>
                </a:cubicBezTo>
                <a:cubicBezTo>
                  <a:pt x="45" y="74"/>
                  <a:pt x="45" y="74"/>
                  <a:pt x="45" y="74"/>
                </a:cubicBezTo>
                <a:cubicBezTo>
                  <a:pt x="46" y="77"/>
                  <a:pt x="51" y="80"/>
                  <a:pt x="54" y="79"/>
                </a:cubicBezTo>
                <a:cubicBezTo>
                  <a:pt x="98" y="66"/>
                  <a:pt x="98" y="66"/>
                  <a:pt x="98" y="66"/>
                </a:cubicBezTo>
                <a:cubicBezTo>
                  <a:pt x="101" y="65"/>
                  <a:pt x="103" y="60"/>
                  <a:pt x="102" y="57"/>
                </a:cubicBezTo>
                <a:cubicBezTo>
                  <a:pt x="87" y="6"/>
                  <a:pt x="87" y="6"/>
                  <a:pt x="87" y="6"/>
                </a:cubicBezTo>
                <a:cubicBezTo>
                  <a:pt x="107" y="0"/>
                  <a:pt x="107" y="0"/>
                  <a:pt x="107" y="0"/>
                </a:cubicBezTo>
                <a:cubicBezTo>
                  <a:pt x="144" y="39"/>
                  <a:pt x="144" y="39"/>
                  <a:pt x="144" y="39"/>
                </a:cubicBezTo>
                <a:cubicBezTo>
                  <a:pt x="154" y="73"/>
                  <a:pt x="154" y="73"/>
                  <a:pt x="154" y="73"/>
                </a:cubicBezTo>
                <a:cubicBezTo>
                  <a:pt x="136" y="124"/>
                  <a:pt x="136" y="124"/>
                  <a:pt x="136" y="124"/>
                </a:cubicBezTo>
                <a:cubicBezTo>
                  <a:pt x="147" y="161"/>
                  <a:pt x="147" y="161"/>
                  <a:pt x="147" y="161"/>
                </a:cubicBezTo>
                <a:lnTo>
                  <a:pt x="73" y="216"/>
                </a:lnTo>
                <a:close/>
              </a:path>
            </a:pathLst>
          </a:custGeom>
          <a:solidFill>
            <a:srgbClr val="FFFFFF"/>
          </a:solidFill>
          <a:ln>
            <a:noFill/>
          </a:ln>
        </p:spPr>
        <p:txBody>
          <a:bodyPr vert="horz" wrap="square" lIns="89568" tIns="44785" rIns="89568" bIns="44785" numCol="1" anchor="t" anchorCtr="0" compatLnSpc="1">
            <a:prstTxWarp prst="textNoShape">
              <a:avLst/>
            </a:prstTxWarp>
          </a:bodyPr>
          <a:lstStyle/>
          <a:p>
            <a:pPr defTabSz="895655">
              <a:defRPr/>
            </a:pPr>
            <a:endParaRPr lang="en-US" sz="1765" kern="0" dirty="0">
              <a:gradFill>
                <a:gsLst>
                  <a:gs pos="1250">
                    <a:srgbClr val="FFFFFF"/>
                  </a:gs>
                  <a:gs pos="100000">
                    <a:srgbClr val="FFFFFF"/>
                  </a:gs>
                </a:gsLst>
                <a:lin ang="5400000" scaled="0"/>
              </a:gradFill>
              <a:ea typeface="MS PGothic" charset="0"/>
            </a:endParaRPr>
          </a:p>
        </p:txBody>
      </p:sp>
      <p:sp>
        <p:nvSpPr>
          <p:cNvPr id="238" name="Rectangle 237"/>
          <p:cNvSpPr/>
          <p:nvPr/>
        </p:nvSpPr>
        <p:spPr bwMode="auto">
          <a:xfrm>
            <a:off x="271721" y="2257105"/>
            <a:ext cx="2867339" cy="740066"/>
          </a:xfrm>
          <a:prstGeom prst="rect">
            <a:avLst/>
          </a:prstGeom>
          <a:solidFill>
            <a:schemeClr val="tx2"/>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806439" tIns="45700" rIns="179208" bIns="45700" numCol="1" rtlCol="0" anchor="ctr" anchorCtr="0" compatLnSpc="1">
            <a:prstTxWarp prst="textNoShape">
              <a:avLst/>
            </a:prstTxWarp>
          </a:bodyPr>
          <a:lstStyle/>
          <a:p>
            <a:pPr defTabSz="913576">
              <a:lnSpc>
                <a:spcPct val="90000"/>
              </a:lnSpc>
              <a:defRPr/>
            </a:pPr>
            <a:r>
              <a:rPr lang="en-US" sz="1567" kern="0" dirty="0">
                <a:solidFill>
                  <a:srgbClr val="00B050"/>
                </a:solidFill>
                <a:ea typeface="MS PGothic" charset="0"/>
                <a:cs typeface="Segoe UI" pitchFamily="34" charset="0"/>
              </a:rPr>
              <a:t>Sales </a:t>
            </a:r>
            <a:br>
              <a:rPr lang="en-US" sz="1567" kern="0" dirty="0">
                <a:solidFill>
                  <a:srgbClr val="00B050"/>
                </a:solidFill>
                <a:ea typeface="MS PGothic" charset="0"/>
                <a:cs typeface="Segoe UI" pitchFamily="34" charset="0"/>
              </a:rPr>
            </a:br>
            <a:r>
              <a:rPr lang="en-US" sz="1567" kern="0" dirty="0">
                <a:solidFill>
                  <a:srgbClr val="00B050"/>
                </a:solidFill>
                <a:ea typeface="MS PGothic" charset="0"/>
                <a:cs typeface="Segoe UI" pitchFamily="34" charset="0"/>
              </a:rPr>
              <a:t>and marketing</a:t>
            </a:r>
          </a:p>
        </p:txBody>
      </p:sp>
      <p:sp>
        <p:nvSpPr>
          <p:cNvPr id="239" name="Rectangle 238"/>
          <p:cNvSpPr/>
          <p:nvPr/>
        </p:nvSpPr>
        <p:spPr bwMode="auto">
          <a:xfrm>
            <a:off x="3199569" y="2257105"/>
            <a:ext cx="2867339" cy="740066"/>
          </a:xfrm>
          <a:prstGeom prst="rect">
            <a:avLst/>
          </a:prstGeom>
          <a:solidFill>
            <a:schemeClr val="tx2"/>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806439" tIns="45700" rIns="179208" bIns="45700" numCol="1" rtlCol="0" anchor="ctr" anchorCtr="0" compatLnSpc="1">
            <a:prstTxWarp prst="textNoShape">
              <a:avLst/>
            </a:prstTxWarp>
          </a:bodyPr>
          <a:lstStyle/>
          <a:p>
            <a:pPr defTabSz="913576">
              <a:lnSpc>
                <a:spcPct val="90000"/>
              </a:lnSpc>
              <a:defRPr/>
            </a:pPr>
            <a:r>
              <a:rPr lang="en-US" sz="1567" kern="0" dirty="0">
                <a:solidFill>
                  <a:srgbClr val="00B050"/>
                </a:solidFill>
                <a:ea typeface="MS PGothic" charset="0"/>
                <a:cs typeface="Segoe UI" pitchFamily="34" charset="0"/>
              </a:rPr>
              <a:t>Finance </a:t>
            </a:r>
            <a:br>
              <a:rPr lang="en-US" sz="1567" kern="0" dirty="0">
                <a:solidFill>
                  <a:srgbClr val="00B050"/>
                </a:solidFill>
                <a:ea typeface="MS PGothic" charset="0"/>
                <a:cs typeface="Segoe UI" pitchFamily="34" charset="0"/>
              </a:rPr>
            </a:br>
            <a:r>
              <a:rPr lang="en-US" sz="1567" kern="0" dirty="0">
                <a:solidFill>
                  <a:srgbClr val="00B050"/>
                </a:solidFill>
                <a:ea typeface="MS PGothic" charset="0"/>
                <a:cs typeface="Segoe UI" pitchFamily="34" charset="0"/>
              </a:rPr>
              <a:t>and risk</a:t>
            </a:r>
          </a:p>
        </p:txBody>
      </p:sp>
      <p:sp>
        <p:nvSpPr>
          <p:cNvPr id="240" name="Rectangle 239"/>
          <p:cNvSpPr/>
          <p:nvPr/>
        </p:nvSpPr>
        <p:spPr bwMode="auto">
          <a:xfrm>
            <a:off x="6127416" y="2257105"/>
            <a:ext cx="2867339" cy="740066"/>
          </a:xfrm>
          <a:prstGeom prst="rect">
            <a:avLst/>
          </a:prstGeom>
          <a:solidFill>
            <a:schemeClr val="tx2"/>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806439" tIns="45700" rIns="179208" bIns="45700" numCol="1" rtlCol="0" anchor="ctr" anchorCtr="0" compatLnSpc="1">
            <a:prstTxWarp prst="textNoShape">
              <a:avLst/>
            </a:prstTxWarp>
          </a:bodyPr>
          <a:lstStyle/>
          <a:p>
            <a:pPr defTabSz="913576">
              <a:lnSpc>
                <a:spcPct val="90000"/>
              </a:lnSpc>
              <a:defRPr/>
            </a:pPr>
            <a:r>
              <a:rPr lang="en-US" sz="1567" kern="0" dirty="0">
                <a:solidFill>
                  <a:srgbClr val="00B050"/>
                </a:solidFill>
                <a:ea typeface="MS PGothic" charset="0"/>
                <a:cs typeface="Segoe UI" pitchFamily="34" charset="0"/>
              </a:rPr>
              <a:t>Customer </a:t>
            </a:r>
            <a:br>
              <a:rPr lang="en-US" sz="1567" kern="0" dirty="0">
                <a:solidFill>
                  <a:srgbClr val="00B050"/>
                </a:solidFill>
                <a:ea typeface="MS PGothic" charset="0"/>
                <a:cs typeface="Segoe UI" pitchFamily="34" charset="0"/>
              </a:rPr>
            </a:br>
            <a:r>
              <a:rPr lang="en-US" sz="1567" kern="0" dirty="0">
                <a:solidFill>
                  <a:srgbClr val="00B050"/>
                </a:solidFill>
                <a:ea typeface="MS PGothic" charset="0"/>
                <a:cs typeface="Segoe UI" pitchFamily="34" charset="0"/>
              </a:rPr>
              <a:t>and channel</a:t>
            </a:r>
          </a:p>
        </p:txBody>
      </p:sp>
      <p:sp>
        <p:nvSpPr>
          <p:cNvPr id="241" name="Rectangle 240"/>
          <p:cNvSpPr/>
          <p:nvPr/>
        </p:nvSpPr>
        <p:spPr bwMode="auto">
          <a:xfrm>
            <a:off x="9055264" y="2257105"/>
            <a:ext cx="2867339" cy="740066"/>
          </a:xfrm>
          <a:prstGeom prst="rect">
            <a:avLst/>
          </a:prstGeom>
          <a:solidFill>
            <a:schemeClr val="tx2"/>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806439" tIns="45700" rIns="179208" bIns="45700" numCol="1" rtlCol="0" anchor="ctr" anchorCtr="0" compatLnSpc="1">
            <a:prstTxWarp prst="textNoShape">
              <a:avLst/>
            </a:prstTxWarp>
          </a:bodyPr>
          <a:lstStyle/>
          <a:p>
            <a:pPr defTabSz="913576">
              <a:lnSpc>
                <a:spcPct val="90000"/>
              </a:lnSpc>
              <a:defRPr/>
            </a:pPr>
            <a:r>
              <a:rPr lang="en-US" sz="1567" kern="0" dirty="0">
                <a:solidFill>
                  <a:srgbClr val="00B050"/>
                </a:solidFill>
                <a:ea typeface="MS PGothic" charset="0"/>
                <a:cs typeface="Segoe UI" pitchFamily="34" charset="0"/>
              </a:rPr>
              <a:t>Operational Excellence</a:t>
            </a:r>
          </a:p>
        </p:txBody>
      </p:sp>
      <p:sp>
        <p:nvSpPr>
          <p:cNvPr id="242" name="Freeform 64"/>
          <p:cNvSpPr>
            <a:spLocks noEditPoints="1"/>
          </p:cNvSpPr>
          <p:nvPr/>
        </p:nvSpPr>
        <p:spPr bwMode="black">
          <a:xfrm>
            <a:off x="426116" y="2420674"/>
            <a:ext cx="471781" cy="362328"/>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chemeClr val="accent1">
              <a:lumMod val="25000"/>
              <a:lumOff val="75000"/>
            </a:schemeClr>
          </a:solidFill>
          <a:ln>
            <a:noFill/>
          </a:ln>
        </p:spPr>
        <p:txBody>
          <a:bodyPr vert="horz" wrap="square" lIns="0" tIns="40326" rIns="80653" bIns="40326" numCol="1" anchor="t" anchorCtr="0" compatLnSpc="1">
            <a:prstTxWarp prst="textNoShape">
              <a:avLst/>
            </a:prstTxWarp>
          </a:bodyPr>
          <a:lstStyle/>
          <a:p>
            <a:pPr algn="ctr" defTabSz="895834">
              <a:defRPr/>
            </a:pPr>
            <a:endParaRPr lang="en-US" sz="1567" kern="0" dirty="0">
              <a:gradFill>
                <a:gsLst>
                  <a:gs pos="1250">
                    <a:srgbClr val="FFFFFF"/>
                  </a:gs>
                  <a:gs pos="100000">
                    <a:srgbClr val="FFFFFF"/>
                  </a:gs>
                </a:gsLst>
                <a:lin ang="5400000" scaled="0"/>
              </a:gradFill>
              <a:ea typeface="MS PGothic" charset="0"/>
            </a:endParaRPr>
          </a:p>
        </p:txBody>
      </p:sp>
      <p:sp>
        <p:nvSpPr>
          <p:cNvPr id="243" name="Freeform 242"/>
          <p:cNvSpPr>
            <a:spLocks noChangeAspect="1" noEditPoints="1"/>
          </p:cNvSpPr>
          <p:nvPr/>
        </p:nvSpPr>
        <p:spPr bwMode="auto">
          <a:xfrm>
            <a:off x="9224216" y="2442272"/>
            <a:ext cx="450492" cy="360394"/>
          </a:xfrm>
          <a:custGeom>
            <a:avLst/>
            <a:gdLst>
              <a:gd name="T0" fmla="*/ 63 w 106"/>
              <a:gd name="T1" fmla="*/ 51 h 85"/>
              <a:gd name="T2" fmla="*/ 63 w 106"/>
              <a:gd name="T3" fmla="*/ 51 h 85"/>
              <a:gd name="T4" fmla="*/ 77 w 106"/>
              <a:gd name="T5" fmla="*/ 55 h 85"/>
              <a:gd name="T6" fmla="*/ 77 w 106"/>
              <a:gd name="T7" fmla="*/ 55 h 85"/>
              <a:gd name="T8" fmla="*/ 96 w 106"/>
              <a:gd name="T9" fmla="*/ 47 h 85"/>
              <a:gd name="T10" fmla="*/ 97 w 106"/>
              <a:gd name="T11" fmla="*/ 47 h 85"/>
              <a:gd name="T12" fmla="*/ 97 w 106"/>
              <a:gd name="T13" fmla="*/ 47 h 85"/>
              <a:gd name="T14" fmla="*/ 97 w 106"/>
              <a:gd name="T15" fmla="*/ 47 h 85"/>
              <a:gd name="T16" fmla="*/ 97 w 106"/>
              <a:gd name="T17" fmla="*/ 47 h 85"/>
              <a:gd name="T18" fmla="*/ 106 w 106"/>
              <a:gd name="T19" fmla="*/ 56 h 85"/>
              <a:gd name="T20" fmla="*/ 106 w 106"/>
              <a:gd name="T21" fmla="*/ 77 h 85"/>
              <a:gd name="T22" fmla="*/ 105 w 106"/>
              <a:gd name="T23" fmla="*/ 82 h 85"/>
              <a:gd name="T24" fmla="*/ 105 w 106"/>
              <a:gd name="T25" fmla="*/ 82 h 85"/>
              <a:gd name="T26" fmla="*/ 98 w 106"/>
              <a:gd name="T27" fmla="*/ 85 h 85"/>
              <a:gd name="T28" fmla="*/ 63 w 106"/>
              <a:gd name="T29" fmla="*/ 85 h 85"/>
              <a:gd name="T30" fmla="*/ 63 w 106"/>
              <a:gd name="T31" fmla="*/ 51 h 85"/>
              <a:gd name="T32" fmla="*/ 10 w 106"/>
              <a:gd name="T33" fmla="*/ 85 h 85"/>
              <a:gd name="T34" fmla="*/ 49 w 106"/>
              <a:gd name="T35" fmla="*/ 85 h 85"/>
              <a:gd name="T36" fmla="*/ 56 w 106"/>
              <a:gd name="T37" fmla="*/ 82 h 85"/>
              <a:gd name="T38" fmla="*/ 56 w 106"/>
              <a:gd name="T39" fmla="*/ 82 h 85"/>
              <a:gd name="T40" fmla="*/ 57 w 106"/>
              <a:gd name="T41" fmla="*/ 77 h 85"/>
              <a:gd name="T42" fmla="*/ 57 w 106"/>
              <a:gd name="T43" fmla="*/ 77 h 85"/>
              <a:gd name="T44" fmla="*/ 57 w 106"/>
              <a:gd name="T45" fmla="*/ 45 h 85"/>
              <a:gd name="T46" fmla="*/ 48 w 106"/>
              <a:gd name="T47" fmla="*/ 36 h 85"/>
              <a:gd name="T48" fmla="*/ 48 w 106"/>
              <a:gd name="T49" fmla="*/ 36 h 85"/>
              <a:gd name="T50" fmla="*/ 47 w 106"/>
              <a:gd name="T51" fmla="*/ 36 h 85"/>
              <a:gd name="T52" fmla="*/ 47 w 106"/>
              <a:gd name="T53" fmla="*/ 37 h 85"/>
              <a:gd name="T54" fmla="*/ 29 w 106"/>
              <a:gd name="T55" fmla="*/ 44 h 85"/>
              <a:gd name="T56" fmla="*/ 29 w 106"/>
              <a:gd name="T57" fmla="*/ 44 h 85"/>
              <a:gd name="T58" fmla="*/ 10 w 106"/>
              <a:gd name="T59" fmla="*/ 37 h 85"/>
              <a:gd name="T60" fmla="*/ 10 w 106"/>
              <a:gd name="T61" fmla="*/ 37 h 85"/>
              <a:gd name="T62" fmla="*/ 10 w 106"/>
              <a:gd name="T63" fmla="*/ 36 h 85"/>
              <a:gd name="T64" fmla="*/ 10 w 106"/>
              <a:gd name="T65" fmla="*/ 36 h 85"/>
              <a:gd name="T66" fmla="*/ 0 w 106"/>
              <a:gd name="T67" fmla="*/ 45 h 85"/>
              <a:gd name="T68" fmla="*/ 0 w 106"/>
              <a:gd name="T69" fmla="*/ 77 h 85"/>
              <a:gd name="T70" fmla="*/ 0 w 106"/>
              <a:gd name="T71" fmla="*/ 77 h 85"/>
              <a:gd name="T72" fmla="*/ 2 w 106"/>
              <a:gd name="T73" fmla="*/ 82 h 85"/>
              <a:gd name="T74" fmla="*/ 2 w 106"/>
              <a:gd name="T75" fmla="*/ 82 h 85"/>
              <a:gd name="T76" fmla="*/ 10 w 106"/>
              <a:gd name="T77" fmla="*/ 85 h 85"/>
              <a:gd name="T78" fmla="*/ 29 w 106"/>
              <a:gd name="T79" fmla="*/ 38 h 85"/>
              <a:gd name="T80" fmla="*/ 48 w 106"/>
              <a:gd name="T81" fmla="*/ 19 h 85"/>
              <a:gd name="T82" fmla="*/ 29 w 106"/>
              <a:gd name="T83" fmla="*/ 0 h 85"/>
              <a:gd name="T84" fmla="*/ 9 w 106"/>
              <a:gd name="T85" fmla="*/ 19 h 85"/>
              <a:gd name="T86" fmla="*/ 29 w 106"/>
              <a:gd name="T87" fmla="*/ 38 h 85"/>
              <a:gd name="T88" fmla="*/ 77 w 106"/>
              <a:gd name="T89" fmla="*/ 50 h 85"/>
              <a:gd name="T90" fmla="*/ 95 w 106"/>
              <a:gd name="T91" fmla="*/ 32 h 85"/>
              <a:gd name="T92" fmla="*/ 77 w 106"/>
              <a:gd name="T93" fmla="*/ 15 h 85"/>
              <a:gd name="T94" fmla="*/ 59 w 106"/>
              <a:gd name="T95" fmla="*/ 32 h 85"/>
              <a:gd name="T96" fmla="*/ 77 w 106"/>
              <a:gd name="T97"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85">
                <a:moveTo>
                  <a:pt x="63" y="51"/>
                </a:moveTo>
                <a:cubicBezTo>
                  <a:pt x="63" y="51"/>
                  <a:pt x="63" y="51"/>
                  <a:pt x="63" y="51"/>
                </a:cubicBezTo>
                <a:cubicBezTo>
                  <a:pt x="67" y="54"/>
                  <a:pt x="72" y="55"/>
                  <a:pt x="77" y="55"/>
                </a:cubicBezTo>
                <a:cubicBezTo>
                  <a:pt x="77" y="55"/>
                  <a:pt x="77" y="55"/>
                  <a:pt x="77" y="55"/>
                </a:cubicBezTo>
                <a:cubicBezTo>
                  <a:pt x="85" y="55"/>
                  <a:pt x="91" y="53"/>
                  <a:pt x="96" y="47"/>
                </a:cubicBezTo>
                <a:cubicBezTo>
                  <a:pt x="97" y="47"/>
                  <a:pt x="97" y="47"/>
                  <a:pt x="97" y="47"/>
                </a:cubicBezTo>
                <a:cubicBezTo>
                  <a:pt x="97" y="47"/>
                  <a:pt x="97" y="47"/>
                  <a:pt x="97" y="47"/>
                </a:cubicBezTo>
                <a:cubicBezTo>
                  <a:pt x="97" y="47"/>
                  <a:pt x="97" y="47"/>
                  <a:pt x="97" y="47"/>
                </a:cubicBezTo>
                <a:cubicBezTo>
                  <a:pt x="97" y="47"/>
                  <a:pt x="97" y="47"/>
                  <a:pt x="97" y="47"/>
                </a:cubicBezTo>
                <a:cubicBezTo>
                  <a:pt x="103" y="47"/>
                  <a:pt x="106" y="51"/>
                  <a:pt x="106" y="56"/>
                </a:cubicBezTo>
                <a:cubicBezTo>
                  <a:pt x="106" y="77"/>
                  <a:pt x="106" y="77"/>
                  <a:pt x="106" y="77"/>
                </a:cubicBezTo>
                <a:cubicBezTo>
                  <a:pt x="106" y="79"/>
                  <a:pt x="105" y="81"/>
                  <a:pt x="105" y="82"/>
                </a:cubicBezTo>
                <a:cubicBezTo>
                  <a:pt x="105" y="82"/>
                  <a:pt x="105" y="82"/>
                  <a:pt x="105" y="82"/>
                </a:cubicBezTo>
                <a:cubicBezTo>
                  <a:pt x="103" y="84"/>
                  <a:pt x="101" y="85"/>
                  <a:pt x="98" y="85"/>
                </a:cubicBezTo>
                <a:cubicBezTo>
                  <a:pt x="63" y="85"/>
                  <a:pt x="63" y="85"/>
                  <a:pt x="63" y="85"/>
                </a:cubicBezTo>
                <a:lnTo>
                  <a:pt x="63" y="51"/>
                </a:lnTo>
                <a:close/>
                <a:moveTo>
                  <a:pt x="10" y="85"/>
                </a:moveTo>
                <a:cubicBezTo>
                  <a:pt x="49" y="85"/>
                  <a:pt x="49" y="85"/>
                  <a:pt x="49" y="85"/>
                </a:cubicBezTo>
                <a:cubicBezTo>
                  <a:pt x="52" y="85"/>
                  <a:pt x="54" y="84"/>
                  <a:pt x="56" y="82"/>
                </a:cubicBezTo>
                <a:cubicBezTo>
                  <a:pt x="56" y="82"/>
                  <a:pt x="56" y="82"/>
                  <a:pt x="56" y="82"/>
                </a:cubicBezTo>
                <a:cubicBezTo>
                  <a:pt x="57" y="81"/>
                  <a:pt x="57" y="79"/>
                  <a:pt x="57" y="77"/>
                </a:cubicBezTo>
                <a:cubicBezTo>
                  <a:pt x="57" y="77"/>
                  <a:pt x="57" y="77"/>
                  <a:pt x="57" y="77"/>
                </a:cubicBezTo>
                <a:cubicBezTo>
                  <a:pt x="57" y="45"/>
                  <a:pt x="57" y="45"/>
                  <a:pt x="57" y="45"/>
                </a:cubicBezTo>
                <a:cubicBezTo>
                  <a:pt x="57" y="39"/>
                  <a:pt x="54" y="36"/>
                  <a:pt x="48" y="36"/>
                </a:cubicBezTo>
                <a:cubicBezTo>
                  <a:pt x="48" y="36"/>
                  <a:pt x="48" y="36"/>
                  <a:pt x="48" y="36"/>
                </a:cubicBezTo>
                <a:cubicBezTo>
                  <a:pt x="47" y="36"/>
                  <a:pt x="47" y="36"/>
                  <a:pt x="47" y="36"/>
                </a:cubicBezTo>
                <a:cubicBezTo>
                  <a:pt x="47" y="37"/>
                  <a:pt x="47" y="37"/>
                  <a:pt x="47" y="37"/>
                </a:cubicBezTo>
                <a:cubicBezTo>
                  <a:pt x="42" y="42"/>
                  <a:pt x="36" y="44"/>
                  <a:pt x="29" y="44"/>
                </a:cubicBezTo>
                <a:cubicBezTo>
                  <a:pt x="29" y="44"/>
                  <a:pt x="29" y="44"/>
                  <a:pt x="29" y="44"/>
                </a:cubicBezTo>
                <a:cubicBezTo>
                  <a:pt x="21" y="44"/>
                  <a:pt x="16" y="42"/>
                  <a:pt x="10" y="37"/>
                </a:cubicBezTo>
                <a:cubicBezTo>
                  <a:pt x="10" y="37"/>
                  <a:pt x="10" y="37"/>
                  <a:pt x="10" y="37"/>
                </a:cubicBezTo>
                <a:cubicBezTo>
                  <a:pt x="10" y="36"/>
                  <a:pt x="10" y="36"/>
                  <a:pt x="10" y="36"/>
                </a:cubicBezTo>
                <a:cubicBezTo>
                  <a:pt x="10" y="36"/>
                  <a:pt x="10" y="36"/>
                  <a:pt x="10" y="36"/>
                </a:cubicBezTo>
                <a:cubicBezTo>
                  <a:pt x="4" y="36"/>
                  <a:pt x="1" y="39"/>
                  <a:pt x="0" y="45"/>
                </a:cubicBezTo>
                <a:cubicBezTo>
                  <a:pt x="0" y="77"/>
                  <a:pt x="0" y="77"/>
                  <a:pt x="0" y="77"/>
                </a:cubicBezTo>
                <a:cubicBezTo>
                  <a:pt x="0" y="77"/>
                  <a:pt x="0" y="77"/>
                  <a:pt x="0" y="77"/>
                </a:cubicBezTo>
                <a:cubicBezTo>
                  <a:pt x="0" y="79"/>
                  <a:pt x="1" y="81"/>
                  <a:pt x="2" y="82"/>
                </a:cubicBezTo>
                <a:cubicBezTo>
                  <a:pt x="2" y="82"/>
                  <a:pt x="2" y="82"/>
                  <a:pt x="2" y="82"/>
                </a:cubicBezTo>
                <a:cubicBezTo>
                  <a:pt x="3" y="84"/>
                  <a:pt x="6" y="85"/>
                  <a:pt x="10" y="85"/>
                </a:cubicBezTo>
                <a:close/>
                <a:moveTo>
                  <a:pt x="29" y="38"/>
                </a:moveTo>
                <a:cubicBezTo>
                  <a:pt x="39" y="38"/>
                  <a:pt x="48" y="29"/>
                  <a:pt x="48" y="19"/>
                </a:cubicBezTo>
                <a:cubicBezTo>
                  <a:pt x="48" y="8"/>
                  <a:pt x="39" y="0"/>
                  <a:pt x="29" y="0"/>
                </a:cubicBezTo>
                <a:cubicBezTo>
                  <a:pt x="18" y="0"/>
                  <a:pt x="9" y="8"/>
                  <a:pt x="9" y="19"/>
                </a:cubicBezTo>
                <a:cubicBezTo>
                  <a:pt x="9" y="29"/>
                  <a:pt x="18" y="38"/>
                  <a:pt x="29" y="38"/>
                </a:cubicBezTo>
                <a:close/>
                <a:moveTo>
                  <a:pt x="77" y="50"/>
                </a:moveTo>
                <a:cubicBezTo>
                  <a:pt x="87" y="50"/>
                  <a:pt x="95" y="42"/>
                  <a:pt x="95" y="32"/>
                </a:cubicBezTo>
                <a:cubicBezTo>
                  <a:pt x="95" y="23"/>
                  <a:pt x="87" y="15"/>
                  <a:pt x="77" y="15"/>
                </a:cubicBezTo>
                <a:cubicBezTo>
                  <a:pt x="67" y="15"/>
                  <a:pt x="59" y="23"/>
                  <a:pt x="59" y="32"/>
                </a:cubicBezTo>
                <a:cubicBezTo>
                  <a:pt x="59" y="42"/>
                  <a:pt x="67" y="50"/>
                  <a:pt x="77" y="50"/>
                </a:cubicBezTo>
                <a:close/>
              </a:path>
            </a:pathLst>
          </a:custGeom>
          <a:solidFill>
            <a:schemeClr val="accent1">
              <a:lumMod val="25000"/>
              <a:lumOff val="75000"/>
            </a:schemeClr>
          </a:solidFill>
          <a:ln>
            <a:noFill/>
          </a:ln>
          <a:extLst/>
        </p:spPr>
        <p:txBody>
          <a:bodyPr vert="horz" wrap="square" lIns="89604" tIns="44802" rIns="89604" bIns="44802" numCol="1" anchor="t" anchorCtr="0" compatLnSpc="1">
            <a:prstTxWarp prst="textNoShape">
              <a:avLst/>
            </a:prstTxWarp>
          </a:bodyPr>
          <a:lstStyle/>
          <a:p>
            <a:pPr defTabSz="913841">
              <a:defRPr/>
            </a:pPr>
            <a:endParaRPr lang="en-US" sz="2353" kern="0" baseline="-25000" dirty="0">
              <a:gradFill>
                <a:gsLst>
                  <a:gs pos="1250">
                    <a:srgbClr val="FFFFFF"/>
                  </a:gs>
                  <a:gs pos="100000">
                    <a:srgbClr val="FFFFFF"/>
                  </a:gs>
                </a:gsLst>
                <a:lin ang="5400000" scaled="0"/>
              </a:gradFill>
              <a:ea typeface="MS PGothic" charset="0"/>
            </a:endParaRPr>
          </a:p>
        </p:txBody>
      </p:sp>
      <p:sp>
        <p:nvSpPr>
          <p:cNvPr id="244" name="Freeform 12"/>
          <p:cNvSpPr>
            <a:spLocks noChangeAspect="1"/>
          </p:cNvSpPr>
          <p:nvPr/>
        </p:nvSpPr>
        <p:spPr bwMode="black">
          <a:xfrm>
            <a:off x="6296718" y="2421693"/>
            <a:ext cx="498411" cy="393024"/>
          </a:xfrm>
          <a:custGeom>
            <a:avLst/>
            <a:gdLst/>
            <a:ahLst/>
            <a:cxnLst/>
            <a:rect l="l" t="t" r="r" b="b"/>
            <a:pathLst>
              <a:path w="611218" h="481979">
                <a:moveTo>
                  <a:pt x="224745" y="94707"/>
                </a:moveTo>
                <a:cubicBezTo>
                  <a:pt x="347961" y="94707"/>
                  <a:pt x="448505" y="171589"/>
                  <a:pt x="448505" y="266213"/>
                </a:cubicBezTo>
                <a:cubicBezTo>
                  <a:pt x="448505" y="360837"/>
                  <a:pt x="347961" y="436734"/>
                  <a:pt x="224745" y="436734"/>
                </a:cubicBezTo>
                <a:cubicBezTo>
                  <a:pt x="202074" y="436734"/>
                  <a:pt x="181373" y="434763"/>
                  <a:pt x="161659" y="429834"/>
                </a:cubicBezTo>
                <a:cubicBezTo>
                  <a:pt x="135044" y="478132"/>
                  <a:pt x="86744" y="488974"/>
                  <a:pt x="44358" y="478132"/>
                </a:cubicBezTo>
                <a:cubicBezTo>
                  <a:pt x="69986" y="455462"/>
                  <a:pt x="92658" y="434763"/>
                  <a:pt x="109416" y="413078"/>
                </a:cubicBezTo>
                <a:cubicBezTo>
                  <a:pt x="43372" y="382522"/>
                  <a:pt x="0" y="328310"/>
                  <a:pt x="0" y="266213"/>
                </a:cubicBezTo>
                <a:cubicBezTo>
                  <a:pt x="0" y="171589"/>
                  <a:pt x="100544" y="94707"/>
                  <a:pt x="224745" y="94707"/>
                </a:cubicBezTo>
                <a:close/>
                <a:moveTo>
                  <a:pt x="386440" y="0"/>
                </a:moveTo>
                <a:cubicBezTo>
                  <a:pt x="510659" y="0"/>
                  <a:pt x="611218" y="76830"/>
                  <a:pt x="611218" y="170405"/>
                </a:cubicBezTo>
                <a:cubicBezTo>
                  <a:pt x="611218" y="232460"/>
                  <a:pt x="566854" y="287620"/>
                  <a:pt x="501787" y="317170"/>
                </a:cubicBezTo>
                <a:cubicBezTo>
                  <a:pt x="518546" y="338840"/>
                  <a:pt x="541221" y="360510"/>
                  <a:pt x="566854" y="382180"/>
                </a:cubicBezTo>
                <a:cubicBezTo>
                  <a:pt x="523476" y="393015"/>
                  <a:pt x="481083" y="383165"/>
                  <a:pt x="454465" y="334900"/>
                </a:cubicBezTo>
                <a:cubicBezTo>
                  <a:pt x="547137" y="154645"/>
                  <a:pt x="301656" y="47280"/>
                  <a:pt x="201097" y="73875"/>
                </a:cubicBezTo>
                <a:cubicBezTo>
                  <a:pt x="241518" y="29550"/>
                  <a:pt x="309542" y="0"/>
                  <a:pt x="386440" y="0"/>
                </a:cubicBezTo>
                <a:close/>
              </a:path>
            </a:pathLst>
          </a:custGeom>
          <a:solidFill>
            <a:schemeClr val="accent1">
              <a:lumMod val="25000"/>
              <a:lumOff val="75000"/>
            </a:schemeClr>
          </a:solidFill>
          <a:ln>
            <a:noFill/>
          </a:ln>
          <a:extLst/>
        </p:spPr>
        <p:txBody>
          <a:bodyPr vert="horz" wrap="square" lIns="89604" tIns="44802" rIns="89604" bIns="44802" numCol="1" anchor="t" anchorCtr="0" compatLnSpc="1">
            <a:prstTxWarp prst="textNoShape">
              <a:avLst/>
            </a:prstTxWarp>
          </a:bodyPr>
          <a:lstStyle/>
          <a:p>
            <a:pPr defTabSz="913841">
              <a:defRPr/>
            </a:pPr>
            <a:endParaRPr lang="en-US" sz="2353" kern="0" dirty="0">
              <a:gradFill>
                <a:gsLst>
                  <a:gs pos="1250">
                    <a:srgbClr val="FFFFFF"/>
                  </a:gs>
                  <a:gs pos="100000">
                    <a:srgbClr val="FFFFFF"/>
                  </a:gs>
                </a:gsLst>
                <a:lin ang="5400000" scaled="0"/>
              </a:gradFill>
              <a:ea typeface="MS PGothic" charset="0"/>
            </a:endParaRPr>
          </a:p>
        </p:txBody>
      </p:sp>
      <p:sp>
        <p:nvSpPr>
          <p:cNvPr id="245" name="Freeform 11"/>
          <p:cNvSpPr>
            <a:spLocks noEditPoints="1"/>
          </p:cNvSpPr>
          <p:nvPr/>
        </p:nvSpPr>
        <p:spPr bwMode="auto">
          <a:xfrm>
            <a:off x="3376607" y="2521569"/>
            <a:ext cx="512416" cy="234248"/>
          </a:xfrm>
          <a:custGeom>
            <a:avLst/>
            <a:gdLst>
              <a:gd name="T0" fmla="*/ 205 w 400"/>
              <a:gd name="T1" fmla="*/ 64 h 183"/>
              <a:gd name="T2" fmla="*/ 211 w 400"/>
              <a:gd name="T3" fmla="*/ 57 h 183"/>
              <a:gd name="T4" fmla="*/ 186 w 400"/>
              <a:gd name="T5" fmla="*/ 69 h 183"/>
              <a:gd name="T6" fmla="*/ 199 w 400"/>
              <a:gd name="T7" fmla="*/ 67 h 183"/>
              <a:gd name="T8" fmla="*/ 219 w 400"/>
              <a:gd name="T9" fmla="*/ 30 h 183"/>
              <a:gd name="T10" fmla="*/ 208 w 400"/>
              <a:gd name="T11" fmla="*/ 31 h 183"/>
              <a:gd name="T12" fmla="*/ 198 w 400"/>
              <a:gd name="T13" fmla="*/ 36 h 183"/>
              <a:gd name="T14" fmla="*/ 205 w 400"/>
              <a:gd name="T15" fmla="*/ 42 h 183"/>
              <a:gd name="T16" fmla="*/ 304 w 400"/>
              <a:gd name="T17" fmla="*/ 101 h 183"/>
              <a:gd name="T18" fmla="*/ 400 w 400"/>
              <a:gd name="T19" fmla="*/ 3 h 183"/>
              <a:gd name="T20" fmla="*/ 104 w 400"/>
              <a:gd name="T21" fmla="*/ 0 h 183"/>
              <a:gd name="T22" fmla="*/ 2 w 400"/>
              <a:gd name="T23" fmla="*/ 94 h 183"/>
              <a:gd name="T24" fmla="*/ 6 w 400"/>
              <a:gd name="T25" fmla="*/ 103 h 183"/>
              <a:gd name="T26" fmla="*/ 150 w 400"/>
              <a:gd name="T27" fmla="*/ 59 h 183"/>
              <a:gd name="T28" fmla="*/ 168 w 400"/>
              <a:gd name="T29" fmla="*/ 66 h 183"/>
              <a:gd name="T30" fmla="*/ 194 w 400"/>
              <a:gd name="T31" fmla="*/ 53 h 183"/>
              <a:gd name="T32" fmla="*/ 190 w 400"/>
              <a:gd name="T33" fmla="*/ 52 h 183"/>
              <a:gd name="T34" fmla="*/ 174 w 400"/>
              <a:gd name="T35" fmla="*/ 48 h 183"/>
              <a:gd name="T36" fmla="*/ 176 w 400"/>
              <a:gd name="T37" fmla="*/ 38 h 183"/>
              <a:gd name="T38" fmla="*/ 199 w 400"/>
              <a:gd name="T39" fmla="*/ 26 h 183"/>
              <a:gd name="T40" fmla="*/ 228 w 400"/>
              <a:gd name="T41" fmla="*/ 21 h 183"/>
              <a:gd name="T42" fmla="*/ 243 w 400"/>
              <a:gd name="T43" fmla="*/ 14 h 183"/>
              <a:gd name="T44" fmla="*/ 248 w 400"/>
              <a:gd name="T45" fmla="*/ 21 h 183"/>
              <a:gd name="T46" fmla="*/ 257 w 400"/>
              <a:gd name="T47" fmla="*/ 29 h 183"/>
              <a:gd name="T48" fmla="*/ 232 w 400"/>
              <a:gd name="T49" fmla="*/ 36 h 183"/>
              <a:gd name="T50" fmla="*/ 227 w 400"/>
              <a:gd name="T51" fmla="*/ 29 h 183"/>
              <a:gd name="T52" fmla="*/ 216 w 400"/>
              <a:gd name="T53" fmla="*/ 43 h 183"/>
              <a:gd name="T54" fmla="*/ 233 w 400"/>
              <a:gd name="T55" fmla="*/ 47 h 183"/>
              <a:gd name="T56" fmla="*/ 235 w 400"/>
              <a:gd name="T57" fmla="*/ 57 h 183"/>
              <a:gd name="T58" fmla="*/ 225 w 400"/>
              <a:gd name="T59" fmla="*/ 66 h 183"/>
              <a:gd name="T60" fmla="*/ 197 w 400"/>
              <a:gd name="T61" fmla="*/ 75 h 183"/>
              <a:gd name="T62" fmla="*/ 169 w 400"/>
              <a:gd name="T63" fmla="*/ 84 h 183"/>
              <a:gd name="T64" fmla="*/ 167 w 400"/>
              <a:gd name="T65" fmla="*/ 78 h 183"/>
              <a:gd name="T66" fmla="*/ 150 w 400"/>
              <a:gd name="T67" fmla="*/ 59 h 183"/>
              <a:gd name="T68" fmla="*/ 2 w 400"/>
              <a:gd name="T69" fmla="*/ 122 h 183"/>
              <a:gd name="T70" fmla="*/ 311 w 400"/>
              <a:gd name="T71" fmla="*/ 143 h 183"/>
              <a:gd name="T72" fmla="*/ 400 w 400"/>
              <a:gd name="T73" fmla="*/ 59 h 183"/>
              <a:gd name="T74" fmla="*/ 306 w 400"/>
              <a:gd name="T75" fmla="*/ 122 h 183"/>
              <a:gd name="T76" fmla="*/ 2 w 400"/>
              <a:gd name="T77" fmla="*/ 183 h 183"/>
              <a:gd name="T78" fmla="*/ 328 w 400"/>
              <a:gd name="T79" fmla="*/ 180 h 183"/>
              <a:gd name="T80" fmla="*/ 400 w 400"/>
              <a:gd name="T81" fmla="*/ 79 h 183"/>
              <a:gd name="T82" fmla="*/ 2 w 400"/>
              <a:gd name="T83"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0" h="183">
                <a:moveTo>
                  <a:pt x="199" y="67"/>
                </a:moveTo>
                <a:cubicBezTo>
                  <a:pt x="201" y="66"/>
                  <a:pt x="203" y="65"/>
                  <a:pt x="205" y="64"/>
                </a:cubicBezTo>
                <a:cubicBezTo>
                  <a:pt x="207" y="63"/>
                  <a:pt x="209" y="62"/>
                  <a:pt x="210" y="61"/>
                </a:cubicBezTo>
                <a:cubicBezTo>
                  <a:pt x="212" y="59"/>
                  <a:pt x="212" y="58"/>
                  <a:pt x="211" y="57"/>
                </a:cubicBezTo>
                <a:cubicBezTo>
                  <a:pt x="209" y="56"/>
                  <a:pt x="206" y="55"/>
                  <a:pt x="201" y="54"/>
                </a:cubicBezTo>
                <a:cubicBezTo>
                  <a:pt x="186" y="69"/>
                  <a:pt x="186" y="69"/>
                  <a:pt x="186" y="69"/>
                </a:cubicBezTo>
                <a:cubicBezTo>
                  <a:pt x="188" y="69"/>
                  <a:pt x="190" y="68"/>
                  <a:pt x="192" y="68"/>
                </a:cubicBezTo>
                <a:cubicBezTo>
                  <a:pt x="194" y="68"/>
                  <a:pt x="197" y="67"/>
                  <a:pt x="199" y="67"/>
                </a:cubicBezTo>
                <a:close/>
                <a:moveTo>
                  <a:pt x="205" y="42"/>
                </a:moveTo>
                <a:cubicBezTo>
                  <a:pt x="219" y="30"/>
                  <a:pt x="219" y="30"/>
                  <a:pt x="219" y="30"/>
                </a:cubicBezTo>
                <a:cubicBezTo>
                  <a:pt x="217" y="30"/>
                  <a:pt x="215" y="30"/>
                  <a:pt x="213" y="30"/>
                </a:cubicBezTo>
                <a:cubicBezTo>
                  <a:pt x="211" y="30"/>
                  <a:pt x="210" y="31"/>
                  <a:pt x="208" y="31"/>
                </a:cubicBezTo>
                <a:cubicBezTo>
                  <a:pt x="206" y="32"/>
                  <a:pt x="204" y="33"/>
                  <a:pt x="203" y="33"/>
                </a:cubicBezTo>
                <a:cubicBezTo>
                  <a:pt x="201" y="34"/>
                  <a:pt x="200" y="35"/>
                  <a:pt x="198" y="36"/>
                </a:cubicBezTo>
                <a:cubicBezTo>
                  <a:pt x="197" y="38"/>
                  <a:pt x="196" y="39"/>
                  <a:pt x="197" y="40"/>
                </a:cubicBezTo>
                <a:cubicBezTo>
                  <a:pt x="198" y="41"/>
                  <a:pt x="201" y="42"/>
                  <a:pt x="205" y="42"/>
                </a:cubicBezTo>
                <a:close/>
                <a:moveTo>
                  <a:pt x="300" y="103"/>
                </a:moveTo>
                <a:cubicBezTo>
                  <a:pt x="302" y="103"/>
                  <a:pt x="303" y="102"/>
                  <a:pt x="304" y="101"/>
                </a:cubicBezTo>
                <a:cubicBezTo>
                  <a:pt x="398" y="9"/>
                  <a:pt x="398" y="9"/>
                  <a:pt x="398" y="9"/>
                </a:cubicBezTo>
                <a:cubicBezTo>
                  <a:pt x="400" y="7"/>
                  <a:pt x="400" y="5"/>
                  <a:pt x="400" y="3"/>
                </a:cubicBezTo>
                <a:cubicBezTo>
                  <a:pt x="399" y="1"/>
                  <a:pt x="397" y="0"/>
                  <a:pt x="395" y="0"/>
                </a:cubicBezTo>
                <a:cubicBezTo>
                  <a:pt x="104" y="0"/>
                  <a:pt x="104" y="0"/>
                  <a:pt x="104" y="0"/>
                </a:cubicBezTo>
                <a:cubicBezTo>
                  <a:pt x="103" y="0"/>
                  <a:pt x="102" y="1"/>
                  <a:pt x="101" y="1"/>
                </a:cubicBezTo>
                <a:cubicBezTo>
                  <a:pt x="2" y="94"/>
                  <a:pt x="2" y="94"/>
                  <a:pt x="2" y="94"/>
                </a:cubicBezTo>
                <a:cubicBezTo>
                  <a:pt x="1" y="95"/>
                  <a:pt x="0" y="97"/>
                  <a:pt x="1" y="99"/>
                </a:cubicBezTo>
                <a:cubicBezTo>
                  <a:pt x="2" y="101"/>
                  <a:pt x="4" y="103"/>
                  <a:pt x="6" y="103"/>
                </a:cubicBezTo>
                <a:lnTo>
                  <a:pt x="300" y="103"/>
                </a:lnTo>
                <a:close/>
                <a:moveTo>
                  <a:pt x="150" y="59"/>
                </a:moveTo>
                <a:cubicBezTo>
                  <a:pt x="171" y="59"/>
                  <a:pt x="171" y="59"/>
                  <a:pt x="171" y="59"/>
                </a:cubicBezTo>
                <a:cubicBezTo>
                  <a:pt x="168" y="62"/>
                  <a:pt x="167" y="64"/>
                  <a:pt x="168" y="66"/>
                </a:cubicBezTo>
                <a:cubicBezTo>
                  <a:pt x="170" y="67"/>
                  <a:pt x="173" y="68"/>
                  <a:pt x="177" y="69"/>
                </a:cubicBezTo>
                <a:cubicBezTo>
                  <a:pt x="194" y="53"/>
                  <a:pt x="194" y="53"/>
                  <a:pt x="194" y="53"/>
                </a:cubicBezTo>
                <a:cubicBezTo>
                  <a:pt x="193" y="53"/>
                  <a:pt x="193" y="53"/>
                  <a:pt x="192" y="52"/>
                </a:cubicBezTo>
                <a:cubicBezTo>
                  <a:pt x="191" y="52"/>
                  <a:pt x="191" y="52"/>
                  <a:pt x="190" y="52"/>
                </a:cubicBezTo>
                <a:cubicBezTo>
                  <a:pt x="187" y="52"/>
                  <a:pt x="183" y="51"/>
                  <a:pt x="181" y="51"/>
                </a:cubicBezTo>
                <a:cubicBezTo>
                  <a:pt x="178" y="50"/>
                  <a:pt x="176" y="49"/>
                  <a:pt x="174" y="48"/>
                </a:cubicBezTo>
                <a:cubicBezTo>
                  <a:pt x="172" y="47"/>
                  <a:pt x="172" y="46"/>
                  <a:pt x="172" y="44"/>
                </a:cubicBezTo>
                <a:cubicBezTo>
                  <a:pt x="172" y="42"/>
                  <a:pt x="173" y="40"/>
                  <a:pt x="176" y="38"/>
                </a:cubicBezTo>
                <a:cubicBezTo>
                  <a:pt x="179" y="35"/>
                  <a:pt x="182" y="33"/>
                  <a:pt x="186" y="31"/>
                </a:cubicBezTo>
                <a:cubicBezTo>
                  <a:pt x="191" y="29"/>
                  <a:pt x="195" y="27"/>
                  <a:pt x="199" y="26"/>
                </a:cubicBezTo>
                <a:cubicBezTo>
                  <a:pt x="204" y="24"/>
                  <a:pt x="209" y="23"/>
                  <a:pt x="214" y="22"/>
                </a:cubicBezTo>
                <a:cubicBezTo>
                  <a:pt x="219" y="21"/>
                  <a:pt x="224" y="21"/>
                  <a:pt x="228" y="21"/>
                </a:cubicBezTo>
                <a:cubicBezTo>
                  <a:pt x="234" y="15"/>
                  <a:pt x="234" y="15"/>
                  <a:pt x="234" y="15"/>
                </a:cubicBezTo>
                <a:cubicBezTo>
                  <a:pt x="243" y="14"/>
                  <a:pt x="243" y="14"/>
                  <a:pt x="243" y="14"/>
                </a:cubicBezTo>
                <a:cubicBezTo>
                  <a:pt x="237" y="20"/>
                  <a:pt x="237" y="20"/>
                  <a:pt x="237" y="20"/>
                </a:cubicBezTo>
                <a:cubicBezTo>
                  <a:pt x="241" y="20"/>
                  <a:pt x="245" y="21"/>
                  <a:pt x="248" y="21"/>
                </a:cubicBezTo>
                <a:cubicBezTo>
                  <a:pt x="251" y="22"/>
                  <a:pt x="253" y="23"/>
                  <a:pt x="255" y="24"/>
                </a:cubicBezTo>
                <a:cubicBezTo>
                  <a:pt x="257" y="25"/>
                  <a:pt x="257" y="27"/>
                  <a:pt x="257" y="29"/>
                </a:cubicBezTo>
                <a:cubicBezTo>
                  <a:pt x="257" y="31"/>
                  <a:pt x="256" y="33"/>
                  <a:pt x="253" y="36"/>
                </a:cubicBezTo>
                <a:cubicBezTo>
                  <a:pt x="232" y="36"/>
                  <a:pt x="232" y="36"/>
                  <a:pt x="232" y="36"/>
                </a:cubicBezTo>
                <a:cubicBezTo>
                  <a:pt x="234" y="34"/>
                  <a:pt x="235" y="33"/>
                  <a:pt x="234" y="31"/>
                </a:cubicBezTo>
                <a:cubicBezTo>
                  <a:pt x="233" y="30"/>
                  <a:pt x="231" y="29"/>
                  <a:pt x="227" y="29"/>
                </a:cubicBezTo>
                <a:cubicBezTo>
                  <a:pt x="213" y="43"/>
                  <a:pt x="213" y="43"/>
                  <a:pt x="213" y="43"/>
                </a:cubicBezTo>
                <a:cubicBezTo>
                  <a:pt x="214" y="43"/>
                  <a:pt x="215" y="43"/>
                  <a:pt x="216" y="43"/>
                </a:cubicBezTo>
                <a:cubicBezTo>
                  <a:pt x="217" y="43"/>
                  <a:pt x="218" y="44"/>
                  <a:pt x="220" y="44"/>
                </a:cubicBezTo>
                <a:cubicBezTo>
                  <a:pt x="226" y="45"/>
                  <a:pt x="230" y="46"/>
                  <a:pt x="233" y="47"/>
                </a:cubicBezTo>
                <a:cubicBezTo>
                  <a:pt x="235" y="49"/>
                  <a:pt x="236" y="50"/>
                  <a:pt x="237" y="52"/>
                </a:cubicBezTo>
                <a:cubicBezTo>
                  <a:pt x="237" y="54"/>
                  <a:pt x="236" y="55"/>
                  <a:pt x="235" y="57"/>
                </a:cubicBezTo>
                <a:cubicBezTo>
                  <a:pt x="234" y="59"/>
                  <a:pt x="232" y="60"/>
                  <a:pt x="231" y="61"/>
                </a:cubicBezTo>
                <a:cubicBezTo>
                  <a:pt x="230" y="63"/>
                  <a:pt x="228" y="64"/>
                  <a:pt x="225" y="66"/>
                </a:cubicBezTo>
                <a:cubicBezTo>
                  <a:pt x="222" y="68"/>
                  <a:pt x="218" y="69"/>
                  <a:pt x="214" y="71"/>
                </a:cubicBezTo>
                <a:cubicBezTo>
                  <a:pt x="209" y="73"/>
                  <a:pt x="204" y="74"/>
                  <a:pt x="197" y="75"/>
                </a:cubicBezTo>
                <a:cubicBezTo>
                  <a:pt x="191" y="77"/>
                  <a:pt x="184" y="77"/>
                  <a:pt x="176" y="78"/>
                </a:cubicBezTo>
                <a:cubicBezTo>
                  <a:pt x="169" y="84"/>
                  <a:pt x="169" y="84"/>
                  <a:pt x="169" y="84"/>
                </a:cubicBezTo>
                <a:cubicBezTo>
                  <a:pt x="160" y="84"/>
                  <a:pt x="160" y="84"/>
                  <a:pt x="160" y="84"/>
                </a:cubicBezTo>
                <a:cubicBezTo>
                  <a:pt x="167" y="78"/>
                  <a:pt x="167" y="78"/>
                  <a:pt x="167" y="78"/>
                </a:cubicBezTo>
                <a:cubicBezTo>
                  <a:pt x="156" y="77"/>
                  <a:pt x="149" y="75"/>
                  <a:pt x="146" y="72"/>
                </a:cubicBezTo>
                <a:cubicBezTo>
                  <a:pt x="143" y="69"/>
                  <a:pt x="145" y="65"/>
                  <a:pt x="150" y="59"/>
                </a:cubicBezTo>
                <a:close/>
                <a:moveTo>
                  <a:pt x="306" y="122"/>
                </a:moveTo>
                <a:cubicBezTo>
                  <a:pt x="2" y="122"/>
                  <a:pt x="2" y="122"/>
                  <a:pt x="2" y="122"/>
                </a:cubicBezTo>
                <a:cubicBezTo>
                  <a:pt x="2" y="143"/>
                  <a:pt x="2" y="143"/>
                  <a:pt x="2" y="143"/>
                </a:cubicBezTo>
                <a:cubicBezTo>
                  <a:pt x="311" y="143"/>
                  <a:pt x="311" y="143"/>
                  <a:pt x="311" y="143"/>
                </a:cubicBezTo>
                <a:cubicBezTo>
                  <a:pt x="313" y="143"/>
                  <a:pt x="316" y="142"/>
                  <a:pt x="318" y="140"/>
                </a:cubicBezTo>
                <a:cubicBezTo>
                  <a:pt x="400" y="59"/>
                  <a:pt x="400" y="59"/>
                  <a:pt x="400" y="59"/>
                </a:cubicBezTo>
                <a:cubicBezTo>
                  <a:pt x="400" y="28"/>
                  <a:pt x="400" y="28"/>
                  <a:pt x="400" y="28"/>
                </a:cubicBezTo>
                <a:lnTo>
                  <a:pt x="306" y="122"/>
                </a:lnTo>
                <a:close/>
                <a:moveTo>
                  <a:pt x="2" y="162"/>
                </a:moveTo>
                <a:cubicBezTo>
                  <a:pt x="2" y="183"/>
                  <a:pt x="2" y="183"/>
                  <a:pt x="2" y="183"/>
                </a:cubicBezTo>
                <a:cubicBezTo>
                  <a:pt x="321" y="183"/>
                  <a:pt x="321" y="183"/>
                  <a:pt x="321" y="183"/>
                </a:cubicBezTo>
                <a:cubicBezTo>
                  <a:pt x="324" y="183"/>
                  <a:pt x="326" y="182"/>
                  <a:pt x="328" y="180"/>
                </a:cubicBezTo>
                <a:cubicBezTo>
                  <a:pt x="400" y="109"/>
                  <a:pt x="400" y="109"/>
                  <a:pt x="400" y="109"/>
                </a:cubicBezTo>
                <a:cubicBezTo>
                  <a:pt x="400" y="79"/>
                  <a:pt x="400" y="79"/>
                  <a:pt x="400" y="79"/>
                </a:cubicBezTo>
                <a:cubicBezTo>
                  <a:pt x="317" y="162"/>
                  <a:pt x="317" y="162"/>
                  <a:pt x="317" y="162"/>
                </a:cubicBezTo>
                <a:lnTo>
                  <a:pt x="2" y="162"/>
                </a:lnTo>
                <a:close/>
              </a:path>
            </a:pathLst>
          </a:custGeom>
          <a:solidFill>
            <a:schemeClr val="accent1">
              <a:lumMod val="25000"/>
              <a:lumOff val="75000"/>
            </a:schemeClr>
          </a:solidFill>
          <a:ln>
            <a:noFill/>
          </a:ln>
        </p:spPr>
        <p:txBody>
          <a:bodyPr vert="horz" wrap="square" lIns="89604" tIns="44802" rIns="89604" bIns="44802" numCol="1" anchor="t" anchorCtr="0" compatLnSpc="1">
            <a:prstTxWarp prst="textNoShape">
              <a:avLst/>
            </a:prstTxWarp>
          </a:bodyPr>
          <a:lstStyle/>
          <a:p>
            <a:pPr defTabSz="895658">
              <a:defRPr/>
            </a:pPr>
            <a:endParaRPr lang="en-US" sz="1667" kern="0" dirty="0">
              <a:gradFill>
                <a:gsLst>
                  <a:gs pos="1250">
                    <a:srgbClr val="FFFFFF"/>
                  </a:gs>
                  <a:gs pos="100000">
                    <a:srgbClr val="FFFFFF"/>
                  </a:gs>
                </a:gsLst>
                <a:lin ang="5400000" scaled="0"/>
              </a:gradFill>
              <a:ea typeface="MS PGothic" charset="0"/>
            </a:endParaRPr>
          </a:p>
        </p:txBody>
      </p:sp>
      <p:sp>
        <p:nvSpPr>
          <p:cNvPr id="87" name="Rectangle 86"/>
          <p:cNvSpPr/>
          <p:nvPr/>
        </p:nvSpPr>
        <p:spPr bwMode="auto">
          <a:xfrm>
            <a:off x="6106061" y="3778641"/>
            <a:ext cx="2867339" cy="660128"/>
          </a:xfrm>
          <a:prstGeom prst="rect">
            <a:avLst/>
          </a:prstGeom>
          <a:solidFill>
            <a:schemeClr val="accent2"/>
          </a:solidFill>
          <a:ln w="10795" cap="flat" cmpd="sng" algn="ctr">
            <a:noFill/>
            <a:prstDash val="solid"/>
            <a:headEnd type="none" w="med" len="med"/>
            <a:tailEnd type="none" w="med" len="med"/>
          </a:ln>
          <a:effectLst/>
        </p:spPr>
        <p:txBody>
          <a:bodyPr rot="0" spcFirstLastPara="0" vertOverflow="overflow" horzOverflow="overflow" vert="horz" wrap="square" lIns="806439" tIns="45700" rIns="0" bIns="45700" numCol="1" spcCol="0" rtlCol="0" fromWordArt="0" anchor="ctr" anchorCtr="0" forceAA="0" compatLnSpc="1">
            <a:prstTxWarp prst="textNoShape">
              <a:avLst/>
            </a:prstTxWarp>
            <a:noAutofit/>
          </a:bodyPr>
          <a:lstStyle/>
          <a:p>
            <a:pPr defTabSz="913576">
              <a:lnSpc>
                <a:spcPct val="90000"/>
              </a:lnSpc>
              <a:defRPr/>
            </a:pPr>
            <a:r>
              <a:rPr lang="en-US" sz="1369" kern="0" dirty="0">
                <a:gradFill>
                  <a:gsLst>
                    <a:gs pos="1250">
                      <a:srgbClr val="FFFFFF"/>
                    </a:gs>
                    <a:gs pos="100000">
                      <a:srgbClr val="FFFFFF"/>
                    </a:gs>
                  </a:gsLst>
                  <a:lin ang="5400000" scaled="0"/>
                </a:gradFill>
                <a:ea typeface="MS PGothic" charset="0"/>
              </a:rPr>
              <a:t>Personalized offers</a:t>
            </a:r>
          </a:p>
        </p:txBody>
      </p:sp>
      <p:sp>
        <p:nvSpPr>
          <p:cNvPr id="88" name="Rectangle 87"/>
          <p:cNvSpPr/>
          <p:nvPr/>
        </p:nvSpPr>
        <p:spPr bwMode="auto">
          <a:xfrm>
            <a:off x="6106061" y="4507460"/>
            <a:ext cx="2867339" cy="660128"/>
          </a:xfrm>
          <a:prstGeom prst="rect">
            <a:avLst/>
          </a:prstGeom>
          <a:solidFill>
            <a:schemeClr val="accent2"/>
          </a:solidFill>
          <a:ln w="10795" cap="flat" cmpd="sng" algn="ctr">
            <a:noFill/>
            <a:prstDash val="solid"/>
            <a:headEnd type="none" w="med" len="med"/>
            <a:tailEnd type="none" w="med" len="med"/>
          </a:ln>
          <a:effectLst/>
        </p:spPr>
        <p:txBody>
          <a:bodyPr rot="0" spcFirstLastPara="0" vertOverflow="overflow" horzOverflow="overflow" vert="horz" wrap="square" lIns="806439" tIns="45700" rIns="0" bIns="45700" numCol="1" spcCol="0" rtlCol="0" fromWordArt="0" anchor="ctr" anchorCtr="0" forceAA="0" compatLnSpc="1">
            <a:prstTxWarp prst="textNoShape">
              <a:avLst/>
            </a:prstTxWarp>
            <a:noAutofit/>
          </a:bodyPr>
          <a:lstStyle/>
          <a:p>
            <a:pPr defTabSz="913576">
              <a:lnSpc>
                <a:spcPct val="90000"/>
              </a:lnSpc>
            </a:pPr>
            <a:r>
              <a:rPr lang="en-US" sz="1369" kern="0" dirty="0">
                <a:gradFill>
                  <a:gsLst>
                    <a:gs pos="1250">
                      <a:srgbClr val="FFFFFF"/>
                    </a:gs>
                    <a:gs pos="100000">
                      <a:srgbClr val="FFFFFF"/>
                    </a:gs>
                  </a:gsLst>
                  <a:lin ang="5400000" scaled="0"/>
                </a:gradFill>
                <a:ea typeface="MS PGothic" charset="0"/>
              </a:rPr>
              <a:t>Product recommendation</a:t>
            </a:r>
          </a:p>
        </p:txBody>
      </p:sp>
      <p:sp>
        <p:nvSpPr>
          <p:cNvPr id="89" name="Rectangle 88"/>
          <p:cNvSpPr/>
          <p:nvPr/>
        </p:nvSpPr>
        <p:spPr bwMode="auto">
          <a:xfrm>
            <a:off x="6102145" y="5237920"/>
            <a:ext cx="2867339" cy="660128"/>
          </a:xfrm>
          <a:prstGeom prst="rect">
            <a:avLst/>
          </a:prstGeom>
          <a:solidFill>
            <a:schemeClr val="accent2"/>
          </a:solidFill>
          <a:ln w="10795" cap="flat" cmpd="sng" algn="ctr">
            <a:noFill/>
            <a:prstDash val="solid"/>
            <a:headEnd type="none" w="med" len="med"/>
            <a:tailEnd type="none" w="med" len="med"/>
          </a:ln>
          <a:effectLst/>
        </p:spPr>
        <p:txBody>
          <a:bodyPr vert="horz" wrap="square" lIns="806439" tIns="45700" rIns="0" bIns="45700" numCol="1" rtlCol="0" anchor="ctr" anchorCtr="0" compatLnSpc="1">
            <a:prstTxWarp prst="textNoShape">
              <a:avLst/>
            </a:prstTxWarp>
          </a:bodyPr>
          <a:lstStyle/>
          <a:p>
            <a:pPr defTabSz="913576">
              <a:lnSpc>
                <a:spcPct val="90000"/>
              </a:lnSpc>
              <a:defRPr/>
            </a:pPr>
            <a:r>
              <a:rPr lang="en-US" sz="1369" kern="0" dirty="0">
                <a:gradFill>
                  <a:gsLst>
                    <a:gs pos="1250">
                      <a:srgbClr val="FFFFFF"/>
                    </a:gs>
                    <a:gs pos="100000">
                      <a:srgbClr val="FFFFFF"/>
                    </a:gs>
                  </a:gsLst>
                  <a:lin ang="5400000" scaled="0"/>
                </a:gradFill>
                <a:ea typeface="MS PGothic" charset="0"/>
                <a:cs typeface="Segoe UI" pitchFamily="34" charset="0"/>
              </a:rPr>
              <a:t>Enhanced Customer Service</a:t>
            </a:r>
          </a:p>
        </p:txBody>
      </p:sp>
      <p:sp>
        <p:nvSpPr>
          <p:cNvPr id="90" name="Rectangle 89"/>
          <p:cNvSpPr/>
          <p:nvPr/>
        </p:nvSpPr>
        <p:spPr bwMode="auto">
          <a:xfrm>
            <a:off x="6102145" y="3049818"/>
            <a:ext cx="2867339" cy="660128"/>
          </a:xfrm>
          <a:prstGeom prst="rect">
            <a:avLst/>
          </a:prstGeom>
          <a:solidFill>
            <a:schemeClr val="accent2"/>
          </a:solidFill>
          <a:ln w="10795" cap="flat" cmpd="sng" algn="ctr">
            <a:noFill/>
            <a:prstDash val="solid"/>
            <a:headEnd type="none" w="med" len="med"/>
            <a:tailEnd type="none" w="med" len="med"/>
          </a:ln>
          <a:effectLst/>
        </p:spPr>
        <p:txBody>
          <a:bodyPr rot="0" spcFirstLastPara="0" vertOverflow="overflow" horzOverflow="overflow" vert="horz" wrap="square" lIns="806439" tIns="45700" rIns="0" bIns="45700" numCol="1" spcCol="0" rtlCol="0" fromWordArt="0" anchor="ctr" anchorCtr="0" forceAA="0" compatLnSpc="1">
            <a:prstTxWarp prst="textNoShape">
              <a:avLst/>
            </a:prstTxWarp>
            <a:noAutofit/>
          </a:bodyPr>
          <a:lstStyle/>
          <a:p>
            <a:pPr defTabSz="913576">
              <a:lnSpc>
                <a:spcPct val="90000"/>
              </a:lnSpc>
            </a:pPr>
            <a:r>
              <a:rPr lang="en-US" sz="1369" kern="0" dirty="0">
                <a:gradFill>
                  <a:gsLst>
                    <a:gs pos="1250">
                      <a:srgbClr val="FFFFFF"/>
                    </a:gs>
                    <a:gs pos="100000">
                      <a:srgbClr val="FFFFFF"/>
                    </a:gs>
                  </a:gsLst>
                  <a:lin ang="5400000" scaled="0"/>
                </a:gradFill>
                <a:ea typeface="MS PGothic" charset="0"/>
              </a:rPr>
              <a:t>User segmentation</a:t>
            </a:r>
          </a:p>
        </p:txBody>
      </p:sp>
      <p:sp>
        <p:nvSpPr>
          <p:cNvPr id="92" name="Rectangle 91"/>
          <p:cNvSpPr/>
          <p:nvPr/>
        </p:nvSpPr>
        <p:spPr bwMode="auto">
          <a:xfrm>
            <a:off x="3175392" y="3778638"/>
            <a:ext cx="2867339" cy="660128"/>
          </a:xfrm>
          <a:prstGeom prst="rect">
            <a:avLst/>
          </a:prstGeom>
          <a:solidFill>
            <a:schemeClr val="accent2"/>
          </a:solidFill>
          <a:ln w="10795" cap="flat" cmpd="sng" algn="ctr">
            <a:noFill/>
            <a:prstDash val="solid"/>
            <a:headEnd type="none" w="med" len="med"/>
            <a:tailEnd type="none" w="med" len="med"/>
          </a:ln>
          <a:effectLst/>
        </p:spPr>
        <p:txBody>
          <a:bodyPr rot="0" spcFirstLastPara="0" vertOverflow="overflow" horzOverflow="overflow" vert="horz" wrap="square" lIns="806439" tIns="45700" rIns="0" bIns="45700" numCol="1" spcCol="0" rtlCol="0" fromWordArt="0" anchor="ctr" anchorCtr="0" forceAA="0" compatLnSpc="1">
            <a:prstTxWarp prst="textNoShape">
              <a:avLst/>
            </a:prstTxWarp>
            <a:noAutofit/>
          </a:bodyPr>
          <a:lstStyle/>
          <a:p>
            <a:pPr defTabSz="913576">
              <a:lnSpc>
                <a:spcPct val="90000"/>
              </a:lnSpc>
              <a:defRPr/>
            </a:pPr>
            <a:r>
              <a:rPr lang="en-US" sz="1369" kern="0" dirty="0">
                <a:gradFill>
                  <a:gsLst>
                    <a:gs pos="1250">
                      <a:srgbClr val="FFFFFF"/>
                    </a:gs>
                    <a:gs pos="100000">
                      <a:srgbClr val="FFFFFF"/>
                    </a:gs>
                  </a:gsLst>
                  <a:lin ang="5400000" scaled="0"/>
                </a:gradFill>
                <a:ea typeface="MS PGothic" charset="0"/>
              </a:rPr>
              <a:t>Risk management</a:t>
            </a:r>
          </a:p>
        </p:txBody>
      </p:sp>
      <p:sp>
        <p:nvSpPr>
          <p:cNvPr id="93" name="Rectangle 92"/>
          <p:cNvSpPr/>
          <p:nvPr/>
        </p:nvSpPr>
        <p:spPr bwMode="auto">
          <a:xfrm>
            <a:off x="248637" y="3049817"/>
            <a:ext cx="2867339" cy="660128"/>
          </a:xfrm>
          <a:prstGeom prst="rect">
            <a:avLst/>
          </a:prstGeom>
          <a:solidFill>
            <a:schemeClr val="accent2"/>
          </a:solidFill>
          <a:ln w="10795" cap="flat" cmpd="sng" algn="ctr">
            <a:noFill/>
            <a:prstDash val="solid"/>
            <a:headEnd type="none" w="med" len="med"/>
            <a:tailEnd type="none" w="med" len="med"/>
          </a:ln>
          <a:effectLst/>
        </p:spPr>
        <p:txBody>
          <a:bodyPr vert="horz" wrap="square" lIns="806439" tIns="45700" rIns="0" bIns="45700" numCol="1" rtlCol="0" anchor="ctr" anchorCtr="0" compatLnSpc="1">
            <a:prstTxWarp prst="textNoShape">
              <a:avLst/>
            </a:prstTxWarp>
          </a:bodyPr>
          <a:lstStyle/>
          <a:p>
            <a:pPr defTabSz="913576">
              <a:lnSpc>
                <a:spcPct val="90000"/>
              </a:lnSpc>
              <a:defRPr/>
            </a:pPr>
            <a:r>
              <a:rPr lang="en-US" sz="1369" kern="0" dirty="0">
                <a:gradFill>
                  <a:gsLst>
                    <a:gs pos="1250">
                      <a:srgbClr val="FFFFFF"/>
                    </a:gs>
                    <a:gs pos="100000">
                      <a:srgbClr val="FFFFFF"/>
                    </a:gs>
                  </a:gsLst>
                  <a:lin ang="5400000" scaled="0"/>
                </a:gradFill>
                <a:ea typeface="MS PGothic" charset="0"/>
                <a:cs typeface="Segoe UI" pitchFamily="34" charset="0"/>
              </a:rPr>
              <a:t>Sales forecasting</a:t>
            </a:r>
          </a:p>
        </p:txBody>
      </p:sp>
      <p:sp>
        <p:nvSpPr>
          <p:cNvPr id="94" name="Rectangle 93"/>
          <p:cNvSpPr/>
          <p:nvPr/>
        </p:nvSpPr>
        <p:spPr bwMode="auto">
          <a:xfrm>
            <a:off x="248637" y="3778638"/>
            <a:ext cx="2867339" cy="660128"/>
          </a:xfrm>
          <a:prstGeom prst="rect">
            <a:avLst/>
          </a:prstGeom>
          <a:solidFill>
            <a:schemeClr val="accent2"/>
          </a:solidFill>
          <a:ln w="10795" cap="flat" cmpd="sng" algn="ctr">
            <a:noFill/>
            <a:prstDash val="solid"/>
            <a:headEnd type="none" w="med" len="med"/>
            <a:tailEnd type="none" w="med" len="med"/>
          </a:ln>
          <a:effectLst/>
        </p:spPr>
        <p:txBody>
          <a:bodyPr rot="0" spcFirstLastPara="0" vertOverflow="overflow" horzOverflow="overflow" vert="horz" wrap="square" lIns="806439" tIns="45700" rIns="0" bIns="45700" numCol="1" spcCol="0" rtlCol="0" fromWordArt="0" anchor="ctr" anchorCtr="0" forceAA="0" compatLnSpc="1">
            <a:prstTxWarp prst="textNoShape">
              <a:avLst/>
            </a:prstTxWarp>
            <a:noAutofit/>
          </a:bodyPr>
          <a:lstStyle/>
          <a:p>
            <a:pPr defTabSz="913576">
              <a:lnSpc>
                <a:spcPct val="90000"/>
              </a:lnSpc>
              <a:defRPr/>
            </a:pPr>
            <a:r>
              <a:rPr lang="en-US" sz="1369" kern="0" dirty="0">
                <a:gradFill>
                  <a:gsLst>
                    <a:gs pos="1250">
                      <a:srgbClr val="FFFFFF"/>
                    </a:gs>
                    <a:gs pos="100000">
                      <a:srgbClr val="FFFFFF"/>
                    </a:gs>
                  </a:gsLst>
                  <a:lin ang="5400000" scaled="0"/>
                </a:gradFill>
                <a:ea typeface="MS PGothic" charset="0"/>
                <a:cs typeface="Segoe UI" pitchFamily="34" charset="0"/>
              </a:rPr>
              <a:t>Demand forecasting</a:t>
            </a:r>
          </a:p>
        </p:txBody>
      </p:sp>
      <p:sp>
        <p:nvSpPr>
          <p:cNvPr id="95" name="Rectangle 94"/>
          <p:cNvSpPr/>
          <p:nvPr/>
        </p:nvSpPr>
        <p:spPr bwMode="auto">
          <a:xfrm>
            <a:off x="248637" y="4507458"/>
            <a:ext cx="2867339" cy="660128"/>
          </a:xfrm>
          <a:prstGeom prst="rect">
            <a:avLst/>
          </a:prstGeom>
          <a:solidFill>
            <a:schemeClr val="accent2"/>
          </a:solidFill>
          <a:ln w="10795" cap="flat" cmpd="sng" algn="ctr">
            <a:noFill/>
            <a:prstDash val="solid"/>
            <a:headEnd type="none" w="med" len="med"/>
            <a:tailEnd type="none" w="med" len="med"/>
          </a:ln>
          <a:effectLst/>
        </p:spPr>
        <p:txBody>
          <a:bodyPr rot="0" spcFirstLastPara="0" vertOverflow="overflow" horzOverflow="overflow" vert="horz" wrap="square" lIns="806439" tIns="45700" rIns="0" bIns="45700" numCol="1" spcCol="0" rtlCol="0" fromWordArt="0" anchor="ctr" anchorCtr="0" forceAA="0" compatLnSpc="1">
            <a:prstTxWarp prst="textNoShape">
              <a:avLst/>
            </a:prstTxWarp>
            <a:noAutofit/>
          </a:bodyPr>
          <a:lstStyle/>
          <a:p>
            <a:pPr defTabSz="913576">
              <a:lnSpc>
                <a:spcPct val="90000"/>
              </a:lnSpc>
              <a:defRPr/>
            </a:pPr>
            <a:r>
              <a:rPr lang="en-US" sz="1369" kern="0" dirty="0">
                <a:gradFill>
                  <a:gsLst>
                    <a:gs pos="1250">
                      <a:srgbClr val="FFFFFF"/>
                    </a:gs>
                    <a:gs pos="100000">
                      <a:srgbClr val="FFFFFF"/>
                    </a:gs>
                  </a:gsLst>
                  <a:lin ang="5400000" scaled="0"/>
                </a:gradFill>
                <a:ea typeface="MS PGothic" charset="0"/>
                <a:cs typeface="Segoe UI" pitchFamily="34" charset="0"/>
              </a:rPr>
              <a:t>Sales lead scoring</a:t>
            </a:r>
          </a:p>
        </p:txBody>
      </p:sp>
      <p:sp>
        <p:nvSpPr>
          <p:cNvPr id="96" name="Rectangle 95"/>
          <p:cNvSpPr/>
          <p:nvPr/>
        </p:nvSpPr>
        <p:spPr bwMode="auto">
          <a:xfrm>
            <a:off x="248637" y="5236279"/>
            <a:ext cx="2867339" cy="660128"/>
          </a:xfrm>
          <a:prstGeom prst="rect">
            <a:avLst/>
          </a:prstGeom>
          <a:solidFill>
            <a:schemeClr val="accent2"/>
          </a:solidFill>
          <a:ln w="10795" cap="flat" cmpd="sng" algn="ctr">
            <a:noFill/>
            <a:prstDash val="solid"/>
            <a:headEnd type="none" w="med" len="med"/>
            <a:tailEnd type="none" w="med" len="med"/>
          </a:ln>
          <a:effectLst/>
        </p:spPr>
        <p:txBody>
          <a:bodyPr rot="0" spcFirstLastPara="0" vertOverflow="overflow" horzOverflow="overflow" vert="horz" wrap="square" lIns="806439" tIns="45700" rIns="0" bIns="45700" numCol="1" spcCol="0" rtlCol="0" fromWordArt="0" anchor="ctr" anchorCtr="0" forceAA="0" compatLnSpc="1">
            <a:prstTxWarp prst="textNoShape">
              <a:avLst/>
            </a:prstTxWarp>
            <a:noAutofit/>
          </a:bodyPr>
          <a:lstStyle/>
          <a:p>
            <a:pPr defTabSz="913576">
              <a:lnSpc>
                <a:spcPct val="90000"/>
              </a:lnSpc>
            </a:pPr>
            <a:r>
              <a:rPr lang="en-US" sz="1369" kern="0" dirty="0">
                <a:gradFill>
                  <a:gsLst>
                    <a:gs pos="1250">
                      <a:srgbClr val="FFFFFF"/>
                    </a:gs>
                    <a:gs pos="100000">
                      <a:srgbClr val="FFFFFF"/>
                    </a:gs>
                  </a:gsLst>
                  <a:lin ang="5400000" scaled="0"/>
                </a:gradFill>
                <a:ea typeface="MS PGothic" charset="0"/>
                <a:cs typeface="Segoe UI" pitchFamily="34" charset="0"/>
              </a:rPr>
              <a:t>Predict customer churn</a:t>
            </a:r>
          </a:p>
        </p:txBody>
      </p:sp>
      <p:sp>
        <p:nvSpPr>
          <p:cNvPr id="97" name="Rectangle 96"/>
          <p:cNvSpPr/>
          <p:nvPr/>
        </p:nvSpPr>
        <p:spPr bwMode="auto">
          <a:xfrm>
            <a:off x="3168066" y="4507458"/>
            <a:ext cx="2867339" cy="660128"/>
          </a:xfrm>
          <a:prstGeom prst="rect">
            <a:avLst/>
          </a:prstGeom>
          <a:solidFill>
            <a:schemeClr val="accent2"/>
          </a:solidFill>
          <a:ln w="10795" cap="flat" cmpd="sng" algn="ctr">
            <a:noFill/>
            <a:prstDash val="solid"/>
            <a:headEnd type="none" w="med" len="med"/>
            <a:tailEnd type="none" w="med" len="med"/>
          </a:ln>
          <a:effectLst/>
        </p:spPr>
        <p:txBody>
          <a:bodyPr rot="0" spcFirstLastPara="0" vertOverflow="overflow" horzOverflow="overflow" vert="horz" wrap="square" lIns="806439" tIns="45700" rIns="0" bIns="45700" numCol="1" spcCol="0" rtlCol="0" fromWordArt="0" anchor="ctr" anchorCtr="0" forceAA="0" compatLnSpc="1">
            <a:prstTxWarp prst="textNoShape">
              <a:avLst/>
            </a:prstTxWarp>
            <a:noAutofit/>
          </a:bodyPr>
          <a:lstStyle/>
          <a:p>
            <a:pPr defTabSz="913576">
              <a:lnSpc>
                <a:spcPct val="90000"/>
              </a:lnSpc>
            </a:pPr>
            <a:r>
              <a:rPr lang="en-US" sz="1369" kern="0" dirty="0">
                <a:gradFill>
                  <a:gsLst>
                    <a:gs pos="1250">
                      <a:srgbClr val="FFFFFF"/>
                    </a:gs>
                    <a:gs pos="100000">
                      <a:srgbClr val="FFFFFF"/>
                    </a:gs>
                  </a:gsLst>
                  <a:lin ang="5400000" scaled="0"/>
                </a:gradFill>
                <a:ea typeface="MS PGothic" charset="0"/>
              </a:rPr>
              <a:t>Actuarial modeling</a:t>
            </a:r>
          </a:p>
        </p:txBody>
      </p:sp>
      <p:grpSp>
        <p:nvGrpSpPr>
          <p:cNvPr id="198" name="Group 15"/>
          <p:cNvGrpSpPr>
            <a:grpSpLocks noChangeAspect="1"/>
          </p:cNvGrpSpPr>
          <p:nvPr/>
        </p:nvGrpSpPr>
        <p:grpSpPr bwMode="auto">
          <a:xfrm>
            <a:off x="6296718" y="4663886"/>
            <a:ext cx="421254" cy="394809"/>
            <a:chOff x="1441" y="-65"/>
            <a:chExt cx="4795" cy="4494"/>
          </a:xfrm>
          <a:solidFill>
            <a:srgbClr val="FFFFFF"/>
          </a:solidFill>
        </p:grpSpPr>
        <p:sp>
          <p:nvSpPr>
            <p:cNvPr id="199" name="Freeform 16"/>
            <p:cNvSpPr>
              <a:spLocks/>
            </p:cNvSpPr>
            <p:nvPr/>
          </p:nvSpPr>
          <p:spPr bwMode="auto">
            <a:xfrm>
              <a:off x="1599" y="37"/>
              <a:ext cx="2204" cy="1018"/>
            </a:xfrm>
            <a:custGeom>
              <a:avLst/>
              <a:gdLst>
                <a:gd name="T0" fmla="*/ 906 w 933"/>
                <a:gd name="T1" fmla="*/ 137 h 431"/>
                <a:gd name="T2" fmla="*/ 899 w 933"/>
                <a:gd name="T3" fmla="*/ 192 h 431"/>
                <a:gd name="T4" fmla="*/ 287 w 933"/>
                <a:gd name="T5" fmla="*/ 419 h 431"/>
                <a:gd name="T6" fmla="*/ 188 w 933"/>
                <a:gd name="T7" fmla="*/ 398 h 431"/>
                <a:gd name="T8" fmla="*/ 23 w 933"/>
                <a:gd name="T9" fmla="*/ 237 h 431"/>
                <a:gd name="T10" fmla="*/ 38 w 933"/>
                <a:gd name="T11" fmla="*/ 179 h 431"/>
                <a:gd name="T12" fmla="*/ 638 w 933"/>
                <a:gd name="T13" fmla="*/ 9 h 431"/>
                <a:gd name="T14" fmla="*/ 745 w 933"/>
                <a:gd name="T15" fmla="*/ 27 h 431"/>
                <a:gd name="T16" fmla="*/ 906 w 933"/>
                <a:gd name="T17" fmla="*/ 137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431">
                  <a:moveTo>
                    <a:pt x="906" y="137"/>
                  </a:moveTo>
                  <a:cubicBezTo>
                    <a:pt x="933" y="156"/>
                    <a:pt x="930" y="180"/>
                    <a:pt x="899" y="192"/>
                  </a:cubicBezTo>
                  <a:cubicBezTo>
                    <a:pt x="287" y="419"/>
                    <a:pt x="287" y="419"/>
                    <a:pt x="287" y="419"/>
                  </a:cubicBezTo>
                  <a:cubicBezTo>
                    <a:pt x="256" y="431"/>
                    <a:pt x="212" y="422"/>
                    <a:pt x="188" y="398"/>
                  </a:cubicBezTo>
                  <a:cubicBezTo>
                    <a:pt x="23" y="237"/>
                    <a:pt x="23" y="237"/>
                    <a:pt x="23" y="237"/>
                  </a:cubicBezTo>
                  <a:cubicBezTo>
                    <a:pt x="0" y="214"/>
                    <a:pt x="6" y="188"/>
                    <a:pt x="38" y="179"/>
                  </a:cubicBezTo>
                  <a:cubicBezTo>
                    <a:pt x="638" y="9"/>
                    <a:pt x="638" y="9"/>
                    <a:pt x="638" y="9"/>
                  </a:cubicBezTo>
                  <a:cubicBezTo>
                    <a:pt x="669" y="0"/>
                    <a:pt x="718" y="8"/>
                    <a:pt x="745" y="27"/>
                  </a:cubicBezTo>
                  <a:lnTo>
                    <a:pt x="906" y="137"/>
                  </a:lnTo>
                  <a:close/>
                </a:path>
              </a:pathLst>
            </a:custGeom>
            <a:grpFill/>
            <a:ln>
              <a:noFill/>
            </a:ln>
          </p:spPr>
          <p:txBody>
            <a:bodyPr vert="horz" wrap="square" lIns="89604" tIns="44802" rIns="89604" bIns="44802" numCol="1" anchor="t" anchorCtr="0" compatLnSpc="1">
              <a:prstTxWarp prst="textNoShape">
                <a:avLst/>
              </a:prstTxWarp>
            </a:bodyPr>
            <a:lstStyle/>
            <a:p>
              <a:pPr defTabSz="895658">
                <a:defRPr/>
              </a:pPr>
              <a:endParaRPr lang="en-US" sz="1667" kern="0" dirty="0">
                <a:gradFill>
                  <a:gsLst>
                    <a:gs pos="1250">
                      <a:srgbClr val="FFFFFF"/>
                    </a:gs>
                    <a:gs pos="100000">
                      <a:srgbClr val="FFFFFF"/>
                    </a:gs>
                  </a:gsLst>
                  <a:lin ang="5400000" scaled="0"/>
                </a:gradFill>
                <a:ea typeface="MS PGothic" charset="0"/>
              </a:endParaRPr>
            </a:p>
          </p:txBody>
        </p:sp>
        <p:sp>
          <p:nvSpPr>
            <p:cNvPr id="200" name="Freeform 17"/>
            <p:cNvSpPr>
              <a:spLocks/>
            </p:cNvSpPr>
            <p:nvPr/>
          </p:nvSpPr>
          <p:spPr bwMode="auto">
            <a:xfrm>
              <a:off x="3973" y="-65"/>
              <a:ext cx="2171" cy="1120"/>
            </a:xfrm>
            <a:custGeom>
              <a:avLst/>
              <a:gdLst>
                <a:gd name="T0" fmla="*/ 743 w 919"/>
                <a:gd name="T1" fmla="*/ 437 h 474"/>
                <a:gd name="T2" fmla="*/ 649 w 919"/>
                <a:gd name="T3" fmla="*/ 462 h 474"/>
                <a:gd name="T4" fmla="*/ 39 w 919"/>
                <a:gd name="T5" fmla="*/ 235 h 474"/>
                <a:gd name="T6" fmla="*/ 21 w 919"/>
                <a:gd name="T7" fmla="*/ 168 h 474"/>
                <a:gd name="T8" fmla="*/ 128 w 919"/>
                <a:gd name="T9" fmla="*/ 39 h 474"/>
                <a:gd name="T10" fmla="*/ 224 w 919"/>
                <a:gd name="T11" fmla="*/ 9 h 474"/>
                <a:gd name="T12" fmla="*/ 878 w 919"/>
                <a:gd name="T13" fmla="*/ 183 h 474"/>
                <a:gd name="T14" fmla="*/ 898 w 919"/>
                <a:gd name="T15" fmla="*/ 245 h 474"/>
                <a:gd name="T16" fmla="*/ 743 w 919"/>
                <a:gd name="T17" fmla="*/ 43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9" h="474">
                  <a:moveTo>
                    <a:pt x="743" y="437"/>
                  </a:moveTo>
                  <a:cubicBezTo>
                    <a:pt x="722" y="462"/>
                    <a:pt x="680" y="474"/>
                    <a:pt x="649" y="462"/>
                  </a:cubicBezTo>
                  <a:cubicBezTo>
                    <a:pt x="39" y="235"/>
                    <a:pt x="39" y="235"/>
                    <a:pt x="39" y="235"/>
                  </a:cubicBezTo>
                  <a:cubicBezTo>
                    <a:pt x="8" y="223"/>
                    <a:pt x="0" y="193"/>
                    <a:pt x="21" y="168"/>
                  </a:cubicBezTo>
                  <a:cubicBezTo>
                    <a:pt x="128" y="39"/>
                    <a:pt x="128" y="39"/>
                    <a:pt x="128" y="39"/>
                  </a:cubicBezTo>
                  <a:cubicBezTo>
                    <a:pt x="149" y="14"/>
                    <a:pt x="193" y="0"/>
                    <a:pt x="224" y="9"/>
                  </a:cubicBezTo>
                  <a:cubicBezTo>
                    <a:pt x="878" y="183"/>
                    <a:pt x="878" y="183"/>
                    <a:pt x="878" y="183"/>
                  </a:cubicBezTo>
                  <a:cubicBezTo>
                    <a:pt x="910" y="192"/>
                    <a:pt x="919" y="220"/>
                    <a:pt x="898" y="245"/>
                  </a:cubicBezTo>
                  <a:lnTo>
                    <a:pt x="743" y="437"/>
                  </a:lnTo>
                  <a:close/>
                </a:path>
              </a:pathLst>
            </a:custGeom>
            <a:grpFill/>
            <a:ln>
              <a:noFill/>
            </a:ln>
          </p:spPr>
          <p:txBody>
            <a:bodyPr vert="horz" wrap="square" lIns="89604" tIns="44802" rIns="89604" bIns="44802" numCol="1" anchor="t" anchorCtr="0" compatLnSpc="1">
              <a:prstTxWarp prst="textNoShape">
                <a:avLst/>
              </a:prstTxWarp>
            </a:bodyPr>
            <a:lstStyle/>
            <a:p>
              <a:pPr defTabSz="895658">
                <a:defRPr/>
              </a:pPr>
              <a:endParaRPr lang="en-US" sz="1667" kern="0" dirty="0">
                <a:gradFill>
                  <a:gsLst>
                    <a:gs pos="1250">
                      <a:srgbClr val="FFFFFF"/>
                    </a:gs>
                    <a:gs pos="100000">
                      <a:srgbClr val="FFFFFF"/>
                    </a:gs>
                  </a:gsLst>
                  <a:lin ang="5400000" scaled="0"/>
                </a:gradFill>
                <a:ea typeface="MS PGothic" charset="0"/>
              </a:endParaRPr>
            </a:p>
          </p:txBody>
        </p:sp>
        <p:sp>
          <p:nvSpPr>
            <p:cNvPr id="201" name="Freeform 18"/>
            <p:cNvSpPr>
              <a:spLocks/>
            </p:cNvSpPr>
            <p:nvPr/>
          </p:nvSpPr>
          <p:spPr bwMode="auto">
            <a:xfrm>
              <a:off x="3983" y="1142"/>
              <a:ext cx="2253" cy="1385"/>
            </a:xfrm>
            <a:custGeom>
              <a:avLst/>
              <a:gdLst>
                <a:gd name="T0" fmla="*/ 291 w 954"/>
                <a:gd name="T1" fmla="*/ 562 h 586"/>
                <a:gd name="T2" fmla="*/ 393 w 954"/>
                <a:gd name="T3" fmla="*/ 571 h 586"/>
                <a:gd name="T4" fmla="*/ 919 w 954"/>
                <a:gd name="T5" fmla="*/ 304 h 586"/>
                <a:gd name="T6" fmla="*/ 931 w 954"/>
                <a:gd name="T7" fmla="*/ 233 h 586"/>
                <a:gd name="T8" fmla="*/ 743 w 954"/>
                <a:gd name="T9" fmla="*/ 32 h 586"/>
                <a:gd name="T10" fmla="*/ 647 w 954"/>
                <a:gd name="T11" fmla="*/ 13 h 586"/>
                <a:gd name="T12" fmla="*/ 33 w 954"/>
                <a:gd name="T13" fmla="*/ 296 h 586"/>
                <a:gd name="T14" fmla="*/ 26 w 954"/>
                <a:gd name="T15" fmla="*/ 357 h 586"/>
                <a:gd name="T16" fmla="*/ 291 w 954"/>
                <a:gd name="T17" fmla="*/ 56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4" h="586">
                  <a:moveTo>
                    <a:pt x="291" y="562"/>
                  </a:moveTo>
                  <a:cubicBezTo>
                    <a:pt x="318" y="582"/>
                    <a:pt x="363" y="586"/>
                    <a:pt x="393" y="571"/>
                  </a:cubicBezTo>
                  <a:cubicBezTo>
                    <a:pt x="919" y="304"/>
                    <a:pt x="919" y="304"/>
                    <a:pt x="919" y="304"/>
                  </a:cubicBezTo>
                  <a:cubicBezTo>
                    <a:pt x="948" y="289"/>
                    <a:pt x="954" y="257"/>
                    <a:pt x="931" y="233"/>
                  </a:cubicBezTo>
                  <a:cubicBezTo>
                    <a:pt x="743" y="32"/>
                    <a:pt x="743" y="32"/>
                    <a:pt x="743" y="32"/>
                  </a:cubicBezTo>
                  <a:cubicBezTo>
                    <a:pt x="720" y="8"/>
                    <a:pt x="677" y="0"/>
                    <a:pt x="647" y="13"/>
                  </a:cubicBezTo>
                  <a:cubicBezTo>
                    <a:pt x="33" y="296"/>
                    <a:pt x="33" y="296"/>
                    <a:pt x="33" y="296"/>
                  </a:cubicBezTo>
                  <a:cubicBezTo>
                    <a:pt x="3" y="309"/>
                    <a:pt x="0" y="337"/>
                    <a:pt x="26" y="357"/>
                  </a:cubicBezTo>
                  <a:lnTo>
                    <a:pt x="291" y="562"/>
                  </a:lnTo>
                  <a:close/>
                </a:path>
              </a:pathLst>
            </a:custGeom>
            <a:grpFill/>
            <a:ln>
              <a:noFill/>
            </a:ln>
          </p:spPr>
          <p:txBody>
            <a:bodyPr vert="horz" wrap="square" lIns="89604" tIns="44802" rIns="89604" bIns="44802" numCol="1" anchor="t" anchorCtr="0" compatLnSpc="1">
              <a:prstTxWarp prst="textNoShape">
                <a:avLst/>
              </a:prstTxWarp>
            </a:bodyPr>
            <a:lstStyle/>
            <a:p>
              <a:pPr defTabSz="895658">
                <a:defRPr/>
              </a:pPr>
              <a:endParaRPr lang="en-US" sz="1667" kern="0" dirty="0">
                <a:gradFill>
                  <a:gsLst>
                    <a:gs pos="1250">
                      <a:srgbClr val="FFFFFF"/>
                    </a:gs>
                    <a:gs pos="100000">
                      <a:srgbClr val="FFFFFF"/>
                    </a:gs>
                  </a:gsLst>
                  <a:lin ang="5400000" scaled="0"/>
                </a:gradFill>
                <a:ea typeface="MS PGothic" charset="0"/>
              </a:endParaRPr>
            </a:p>
          </p:txBody>
        </p:sp>
        <p:sp>
          <p:nvSpPr>
            <p:cNvPr id="202" name="Freeform 19"/>
            <p:cNvSpPr>
              <a:spLocks/>
            </p:cNvSpPr>
            <p:nvPr/>
          </p:nvSpPr>
          <p:spPr bwMode="auto">
            <a:xfrm>
              <a:off x="1441" y="1142"/>
              <a:ext cx="2369" cy="1503"/>
            </a:xfrm>
            <a:custGeom>
              <a:avLst/>
              <a:gdLst>
                <a:gd name="T0" fmla="*/ 704 w 1003"/>
                <a:gd name="T1" fmla="*/ 609 h 636"/>
                <a:gd name="T2" fmla="*/ 607 w 1003"/>
                <a:gd name="T3" fmla="*/ 619 h 636"/>
                <a:gd name="T4" fmla="*/ 31 w 1003"/>
                <a:gd name="T5" fmla="*/ 291 h 636"/>
                <a:gd name="T6" fmla="*/ 25 w 1003"/>
                <a:gd name="T7" fmla="*/ 222 h 636"/>
                <a:gd name="T8" fmla="*/ 252 w 1003"/>
                <a:gd name="T9" fmla="*/ 27 h 636"/>
                <a:gd name="T10" fmla="*/ 353 w 1003"/>
                <a:gd name="T11" fmla="*/ 13 h 636"/>
                <a:gd name="T12" fmla="*/ 968 w 1003"/>
                <a:gd name="T13" fmla="*/ 296 h 636"/>
                <a:gd name="T14" fmla="*/ 978 w 1003"/>
                <a:gd name="T15" fmla="*/ 361 h 636"/>
                <a:gd name="T16" fmla="*/ 704 w 1003"/>
                <a:gd name="T17" fmla="*/ 609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3" h="636">
                  <a:moveTo>
                    <a:pt x="704" y="609"/>
                  </a:moveTo>
                  <a:cubicBezTo>
                    <a:pt x="679" y="631"/>
                    <a:pt x="636" y="636"/>
                    <a:pt x="607" y="619"/>
                  </a:cubicBezTo>
                  <a:cubicBezTo>
                    <a:pt x="31" y="291"/>
                    <a:pt x="31" y="291"/>
                    <a:pt x="31" y="291"/>
                  </a:cubicBezTo>
                  <a:cubicBezTo>
                    <a:pt x="2" y="274"/>
                    <a:pt x="0" y="243"/>
                    <a:pt x="25" y="222"/>
                  </a:cubicBezTo>
                  <a:cubicBezTo>
                    <a:pt x="252" y="27"/>
                    <a:pt x="252" y="27"/>
                    <a:pt x="252" y="27"/>
                  </a:cubicBezTo>
                  <a:cubicBezTo>
                    <a:pt x="278" y="6"/>
                    <a:pt x="323" y="0"/>
                    <a:pt x="353" y="13"/>
                  </a:cubicBezTo>
                  <a:cubicBezTo>
                    <a:pt x="968" y="296"/>
                    <a:pt x="968" y="296"/>
                    <a:pt x="968" y="296"/>
                  </a:cubicBezTo>
                  <a:cubicBezTo>
                    <a:pt x="998" y="309"/>
                    <a:pt x="1003" y="339"/>
                    <a:pt x="978" y="361"/>
                  </a:cubicBezTo>
                  <a:lnTo>
                    <a:pt x="704" y="609"/>
                  </a:lnTo>
                  <a:close/>
                </a:path>
              </a:pathLst>
            </a:custGeom>
            <a:grpFill/>
            <a:ln>
              <a:noFill/>
            </a:ln>
          </p:spPr>
          <p:txBody>
            <a:bodyPr vert="horz" wrap="square" lIns="89604" tIns="44802" rIns="89604" bIns="44802" numCol="1" anchor="t" anchorCtr="0" compatLnSpc="1">
              <a:prstTxWarp prst="textNoShape">
                <a:avLst/>
              </a:prstTxWarp>
            </a:bodyPr>
            <a:lstStyle/>
            <a:p>
              <a:pPr defTabSz="895658">
                <a:defRPr/>
              </a:pPr>
              <a:endParaRPr lang="en-US" sz="1667" kern="0" dirty="0">
                <a:gradFill>
                  <a:gsLst>
                    <a:gs pos="1250">
                      <a:srgbClr val="FFFFFF"/>
                    </a:gs>
                    <a:gs pos="100000">
                      <a:srgbClr val="FFFFFF"/>
                    </a:gs>
                  </a:gsLst>
                  <a:lin ang="5400000" scaled="0"/>
                </a:gradFill>
                <a:ea typeface="MS PGothic" charset="0"/>
              </a:endParaRPr>
            </a:p>
          </p:txBody>
        </p:sp>
        <p:sp>
          <p:nvSpPr>
            <p:cNvPr id="203" name="Freeform 20"/>
            <p:cNvSpPr>
              <a:spLocks/>
            </p:cNvSpPr>
            <p:nvPr/>
          </p:nvSpPr>
          <p:spPr bwMode="auto">
            <a:xfrm>
              <a:off x="2137" y="2286"/>
              <a:ext cx="1644" cy="2143"/>
            </a:xfrm>
            <a:custGeom>
              <a:avLst/>
              <a:gdLst>
                <a:gd name="T0" fmla="*/ 696 w 696"/>
                <a:gd name="T1" fmla="*/ 42 h 907"/>
                <a:gd name="T2" fmla="*/ 651 w 696"/>
                <a:gd name="T3" fmla="*/ 23 h 907"/>
                <a:gd name="T4" fmla="*/ 417 w 696"/>
                <a:gd name="T5" fmla="*/ 234 h 907"/>
                <a:gd name="T6" fmla="*/ 320 w 696"/>
                <a:gd name="T7" fmla="*/ 245 h 907"/>
                <a:gd name="T8" fmla="*/ 52 w 696"/>
                <a:gd name="T9" fmla="*/ 92 h 907"/>
                <a:gd name="T10" fmla="*/ 0 w 696"/>
                <a:gd name="T11" fmla="*/ 122 h 907"/>
                <a:gd name="T12" fmla="*/ 0 w 696"/>
                <a:gd name="T13" fmla="*/ 530 h 907"/>
                <a:gd name="T14" fmla="*/ 54 w 696"/>
                <a:gd name="T15" fmla="*/ 615 h 907"/>
                <a:gd name="T16" fmla="*/ 642 w 696"/>
                <a:gd name="T17" fmla="*/ 893 h 907"/>
                <a:gd name="T18" fmla="*/ 696 w 696"/>
                <a:gd name="T19" fmla="*/ 859 h 907"/>
                <a:gd name="T20" fmla="*/ 696 w 696"/>
                <a:gd name="T21" fmla="*/ 42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907">
                  <a:moveTo>
                    <a:pt x="696" y="42"/>
                  </a:moveTo>
                  <a:cubicBezTo>
                    <a:pt x="696" y="9"/>
                    <a:pt x="676" y="0"/>
                    <a:pt x="651" y="23"/>
                  </a:cubicBezTo>
                  <a:cubicBezTo>
                    <a:pt x="417" y="234"/>
                    <a:pt x="417" y="234"/>
                    <a:pt x="417" y="234"/>
                  </a:cubicBezTo>
                  <a:cubicBezTo>
                    <a:pt x="393" y="256"/>
                    <a:pt x="349" y="261"/>
                    <a:pt x="320" y="245"/>
                  </a:cubicBezTo>
                  <a:cubicBezTo>
                    <a:pt x="52" y="92"/>
                    <a:pt x="52" y="92"/>
                    <a:pt x="52" y="92"/>
                  </a:cubicBezTo>
                  <a:cubicBezTo>
                    <a:pt x="23" y="75"/>
                    <a:pt x="0" y="89"/>
                    <a:pt x="0" y="122"/>
                  </a:cubicBezTo>
                  <a:cubicBezTo>
                    <a:pt x="0" y="530"/>
                    <a:pt x="0" y="530"/>
                    <a:pt x="0" y="530"/>
                  </a:cubicBezTo>
                  <a:cubicBezTo>
                    <a:pt x="0" y="563"/>
                    <a:pt x="24" y="601"/>
                    <a:pt x="54" y="615"/>
                  </a:cubicBezTo>
                  <a:cubicBezTo>
                    <a:pt x="642" y="893"/>
                    <a:pt x="642" y="893"/>
                    <a:pt x="642" y="893"/>
                  </a:cubicBezTo>
                  <a:cubicBezTo>
                    <a:pt x="672" y="907"/>
                    <a:pt x="696" y="892"/>
                    <a:pt x="696" y="859"/>
                  </a:cubicBezTo>
                  <a:lnTo>
                    <a:pt x="696" y="42"/>
                  </a:lnTo>
                  <a:close/>
                </a:path>
              </a:pathLst>
            </a:custGeom>
            <a:grpFill/>
            <a:ln>
              <a:noFill/>
            </a:ln>
          </p:spPr>
          <p:txBody>
            <a:bodyPr vert="horz" wrap="square" lIns="89604" tIns="44802" rIns="89604" bIns="44802" numCol="1" anchor="t" anchorCtr="0" compatLnSpc="1">
              <a:prstTxWarp prst="textNoShape">
                <a:avLst/>
              </a:prstTxWarp>
            </a:bodyPr>
            <a:lstStyle/>
            <a:p>
              <a:pPr defTabSz="895658">
                <a:defRPr/>
              </a:pPr>
              <a:endParaRPr lang="en-US" sz="1667" kern="0" dirty="0">
                <a:gradFill>
                  <a:gsLst>
                    <a:gs pos="1250">
                      <a:srgbClr val="FFFFFF"/>
                    </a:gs>
                    <a:gs pos="100000">
                      <a:srgbClr val="FFFFFF"/>
                    </a:gs>
                  </a:gsLst>
                  <a:lin ang="5400000" scaled="0"/>
                </a:gradFill>
                <a:ea typeface="MS PGothic" charset="0"/>
              </a:endParaRPr>
            </a:p>
          </p:txBody>
        </p:sp>
        <p:sp>
          <p:nvSpPr>
            <p:cNvPr id="204" name="Freeform 21"/>
            <p:cNvSpPr>
              <a:spLocks/>
            </p:cNvSpPr>
            <p:nvPr/>
          </p:nvSpPr>
          <p:spPr bwMode="auto">
            <a:xfrm>
              <a:off x="3999" y="2256"/>
              <a:ext cx="1635" cy="2168"/>
            </a:xfrm>
            <a:custGeom>
              <a:avLst/>
              <a:gdLst>
                <a:gd name="T0" fmla="*/ 378 w 692"/>
                <a:gd name="T1" fmla="*/ 207 h 918"/>
                <a:gd name="T2" fmla="*/ 277 w 692"/>
                <a:gd name="T3" fmla="*/ 197 h 918"/>
                <a:gd name="T4" fmla="*/ 48 w 692"/>
                <a:gd name="T5" fmla="*/ 20 h 918"/>
                <a:gd name="T6" fmla="*/ 0 w 692"/>
                <a:gd name="T7" fmla="*/ 43 h 918"/>
                <a:gd name="T8" fmla="*/ 0 w 692"/>
                <a:gd name="T9" fmla="*/ 870 h 918"/>
                <a:gd name="T10" fmla="*/ 54 w 692"/>
                <a:gd name="T11" fmla="*/ 904 h 918"/>
                <a:gd name="T12" fmla="*/ 638 w 692"/>
                <a:gd name="T13" fmla="*/ 628 h 918"/>
                <a:gd name="T14" fmla="*/ 692 w 692"/>
                <a:gd name="T15" fmla="*/ 543 h 918"/>
                <a:gd name="T16" fmla="*/ 692 w 692"/>
                <a:gd name="T17" fmla="*/ 108 h 918"/>
                <a:gd name="T18" fmla="*/ 638 w 692"/>
                <a:gd name="T19" fmla="*/ 75 h 918"/>
                <a:gd name="T20" fmla="*/ 378 w 692"/>
                <a:gd name="T21" fmla="*/ 207 h 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2" h="918">
                  <a:moveTo>
                    <a:pt x="378" y="207"/>
                  </a:moveTo>
                  <a:cubicBezTo>
                    <a:pt x="349" y="222"/>
                    <a:pt x="304" y="217"/>
                    <a:pt x="277" y="197"/>
                  </a:cubicBezTo>
                  <a:cubicBezTo>
                    <a:pt x="48" y="20"/>
                    <a:pt x="48" y="20"/>
                    <a:pt x="48" y="20"/>
                  </a:cubicBezTo>
                  <a:cubicBezTo>
                    <a:pt x="21" y="0"/>
                    <a:pt x="0" y="10"/>
                    <a:pt x="0" y="43"/>
                  </a:cubicBezTo>
                  <a:cubicBezTo>
                    <a:pt x="0" y="870"/>
                    <a:pt x="0" y="870"/>
                    <a:pt x="0" y="870"/>
                  </a:cubicBezTo>
                  <a:cubicBezTo>
                    <a:pt x="0" y="903"/>
                    <a:pt x="24" y="918"/>
                    <a:pt x="54" y="904"/>
                  </a:cubicBezTo>
                  <a:cubicBezTo>
                    <a:pt x="638" y="628"/>
                    <a:pt x="638" y="628"/>
                    <a:pt x="638" y="628"/>
                  </a:cubicBezTo>
                  <a:cubicBezTo>
                    <a:pt x="668" y="614"/>
                    <a:pt x="692" y="576"/>
                    <a:pt x="692" y="543"/>
                  </a:cubicBezTo>
                  <a:cubicBezTo>
                    <a:pt x="692" y="108"/>
                    <a:pt x="692" y="108"/>
                    <a:pt x="692" y="108"/>
                  </a:cubicBezTo>
                  <a:cubicBezTo>
                    <a:pt x="692" y="75"/>
                    <a:pt x="668" y="60"/>
                    <a:pt x="638" y="75"/>
                  </a:cubicBezTo>
                  <a:lnTo>
                    <a:pt x="378" y="207"/>
                  </a:lnTo>
                  <a:close/>
                </a:path>
              </a:pathLst>
            </a:custGeom>
            <a:grpFill/>
            <a:ln>
              <a:noFill/>
            </a:ln>
          </p:spPr>
          <p:txBody>
            <a:bodyPr vert="horz" wrap="square" lIns="89604" tIns="44802" rIns="89604" bIns="44802" numCol="1" anchor="t" anchorCtr="0" compatLnSpc="1">
              <a:prstTxWarp prst="textNoShape">
                <a:avLst/>
              </a:prstTxWarp>
            </a:bodyPr>
            <a:lstStyle/>
            <a:p>
              <a:pPr defTabSz="895658">
                <a:defRPr/>
              </a:pPr>
              <a:endParaRPr lang="en-US" sz="1667" kern="0" dirty="0">
                <a:gradFill>
                  <a:gsLst>
                    <a:gs pos="1250">
                      <a:srgbClr val="FFFFFF"/>
                    </a:gs>
                    <a:gs pos="100000">
                      <a:srgbClr val="FFFFFF"/>
                    </a:gs>
                  </a:gsLst>
                  <a:lin ang="5400000" scaled="0"/>
                </a:gradFill>
                <a:ea typeface="MS PGothic" charset="0"/>
              </a:endParaRPr>
            </a:p>
          </p:txBody>
        </p:sp>
      </p:grpSp>
      <p:sp>
        <p:nvSpPr>
          <p:cNvPr id="205" name="Freeform 35"/>
          <p:cNvSpPr>
            <a:spLocks noEditPoints="1"/>
          </p:cNvSpPr>
          <p:nvPr/>
        </p:nvSpPr>
        <p:spPr bwMode="black">
          <a:xfrm>
            <a:off x="6296718" y="3183727"/>
            <a:ext cx="390674" cy="395595"/>
          </a:xfrm>
          <a:custGeom>
            <a:avLst/>
            <a:gdLst>
              <a:gd name="T0" fmla="*/ 189 w 296"/>
              <a:gd name="T1" fmla="*/ 136 h 300"/>
              <a:gd name="T2" fmla="*/ 202 w 296"/>
              <a:gd name="T3" fmla="*/ 132 h 300"/>
              <a:gd name="T4" fmla="*/ 206 w 296"/>
              <a:gd name="T5" fmla="*/ 128 h 300"/>
              <a:gd name="T6" fmla="*/ 210 w 296"/>
              <a:gd name="T7" fmla="*/ 116 h 300"/>
              <a:gd name="T8" fmla="*/ 214 w 296"/>
              <a:gd name="T9" fmla="*/ 120 h 300"/>
              <a:gd name="T10" fmla="*/ 227 w 296"/>
              <a:gd name="T11" fmla="*/ 99 h 300"/>
              <a:gd name="T12" fmla="*/ 185 w 296"/>
              <a:gd name="T13" fmla="*/ 205 h 300"/>
              <a:gd name="T14" fmla="*/ 189 w 296"/>
              <a:gd name="T15" fmla="*/ 210 h 300"/>
              <a:gd name="T16" fmla="*/ 202 w 296"/>
              <a:gd name="T17" fmla="*/ 214 h 300"/>
              <a:gd name="T18" fmla="*/ 197 w 296"/>
              <a:gd name="T19" fmla="*/ 218 h 300"/>
              <a:gd name="T20" fmla="*/ 218 w 296"/>
              <a:gd name="T21" fmla="*/ 230 h 300"/>
              <a:gd name="T22" fmla="*/ 222 w 296"/>
              <a:gd name="T23" fmla="*/ 243 h 300"/>
              <a:gd name="T24" fmla="*/ 227 w 296"/>
              <a:gd name="T25" fmla="*/ 247 h 300"/>
              <a:gd name="T26" fmla="*/ 111 w 296"/>
              <a:gd name="T27" fmla="*/ 205 h 300"/>
              <a:gd name="T28" fmla="*/ 107 w 296"/>
              <a:gd name="T29" fmla="*/ 201 h 300"/>
              <a:gd name="T30" fmla="*/ 94 w 296"/>
              <a:gd name="T31" fmla="*/ 222 h 300"/>
              <a:gd name="T32" fmla="*/ 82 w 296"/>
              <a:gd name="T33" fmla="*/ 226 h 300"/>
              <a:gd name="T34" fmla="*/ 77 w 296"/>
              <a:gd name="T35" fmla="*/ 230 h 300"/>
              <a:gd name="T36" fmla="*/ 73 w 296"/>
              <a:gd name="T37" fmla="*/ 243 h 300"/>
              <a:gd name="T38" fmla="*/ 69 w 296"/>
              <a:gd name="T39" fmla="*/ 239 h 300"/>
              <a:gd name="T40" fmla="*/ 102 w 296"/>
              <a:gd name="T41" fmla="*/ 141 h 300"/>
              <a:gd name="T42" fmla="*/ 98 w 296"/>
              <a:gd name="T43" fmla="*/ 128 h 300"/>
              <a:gd name="T44" fmla="*/ 94 w 296"/>
              <a:gd name="T45" fmla="*/ 124 h 300"/>
              <a:gd name="T46" fmla="*/ 82 w 296"/>
              <a:gd name="T47" fmla="*/ 120 h 300"/>
              <a:gd name="T48" fmla="*/ 86 w 296"/>
              <a:gd name="T49" fmla="*/ 116 h 300"/>
              <a:gd name="T50" fmla="*/ 65 w 296"/>
              <a:gd name="T51" fmla="*/ 103 h 300"/>
              <a:gd name="T52" fmla="*/ 72 w 296"/>
              <a:gd name="T53" fmla="*/ 64 h 300"/>
              <a:gd name="T54" fmla="*/ 5 w 296"/>
              <a:gd name="T55" fmla="*/ 89 h 300"/>
              <a:gd name="T56" fmla="*/ 23 w 296"/>
              <a:gd name="T57" fmla="*/ 48 h 300"/>
              <a:gd name="T58" fmla="*/ 72 w 296"/>
              <a:gd name="T59" fmla="*/ 64 h 300"/>
              <a:gd name="T60" fmla="*/ 36 w 296"/>
              <a:gd name="T61" fmla="*/ 0 h 300"/>
              <a:gd name="T62" fmla="*/ 296 w 296"/>
              <a:gd name="T63" fmla="*/ 64 h 300"/>
              <a:gd name="T64" fmla="*/ 229 w 296"/>
              <a:gd name="T65" fmla="*/ 89 h 300"/>
              <a:gd name="T66" fmla="*/ 247 w 296"/>
              <a:gd name="T67" fmla="*/ 48 h 300"/>
              <a:gd name="T68" fmla="*/ 296 w 296"/>
              <a:gd name="T69" fmla="*/ 64 h 300"/>
              <a:gd name="T70" fmla="*/ 260 w 296"/>
              <a:gd name="T71" fmla="*/ 0 h 300"/>
              <a:gd name="T72" fmla="*/ 296 w 296"/>
              <a:gd name="T73" fmla="*/ 275 h 300"/>
              <a:gd name="T74" fmla="*/ 229 w 296"/>
              <a:gd name="T75" fmla="*/ 300 h 300"/>
              <a:gd name="T76" fmla="*/ 247 w 296"/>
              <a:gd name="T77" fmla="*/ 259 h 300"/>
              <a:gd name="T78" fmla="*/ 296 w 296"/>
              <a:gd name="T79" fmla="*/ 275 h 300"/>
              <a:gd name="T80" fmla="*/ 260 w 296"/>
              <a:gd name="T81" fmla="*/ 211 h 300"/>
              <a:gd name="T82" fmla="*/ 72 w 296"/>
              <a:gd name="T83" fmla="*/ 275 h 300"/>
              <a:gd name="T84" fmla="*/ 5 w 296"/>
              <a:gd name="T85" fmla="*/ 300 h 300"/>
              <a:gd name="T86" fmla="*/ 23 w 296"/>
              <a:gd name="T87" fmla="*/ 259 h 300"/>
              <a:gd name="T88" fmla="*/ 72 w 296"/>
              <a:gd name="T89" fmla="*/ 275 h 300"/>
              <a:gd name="T90" fmla="*/ 36 w 296"/>
              <a:gd name="T91" fmla="*/ 211 h 300"/>
              <a:gd name="T92" fmla="*/ 125 w 296"/>
              <a:gd name="T93" fmla="*/ 116 h 300"/>
              <a:gd name="T94" fmla="*/ 147 w 296"/>
              <a:gd name="T95" fmla="*/ 145 h 300"/>
              <a:gd name="T96" fmla="*/ 150 w 296"/>
              <a:gd name="T97" fmla="*/ 176 h 300"/>
              <a:gd name="T98" fmla="*/ 190 w 296"/>
              <a:gd name="T99" fmla="*/ 164 h 300"/>
              <a:gd name="T100" fmla="*/ 110 w 296"/>
              <a:gd name="T101" fmla="*/ 194 h 300"/>
              <a:gd name="T102" fmla="*/ 131 w 296"/>
              <a:gd name="T103" fmla="*/ 145 h 300"/>
              <a:gd name="T104" fmla="*/ 145 w 296"/>
              <a:gd name="T105" fmla="*/ 156 h 300"/>
              <a:gd name="T106" fmla="*/ 144 w 296"/>
              <a:gd name="T107" fmla="*/ 150 h 300"/>
              <a:gd name="T108" fmla="*/ 147 w 296"/>
              <a:gd name="T109" fmla="*/ 150 h 300"/>
              <a:gd name="T110" fmla="*/ 149 w 296"/>
              <a:gd name="T111" fmla="*/ 15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 h="300">
                <a:moveTo>
                  <a:pt x="189" y="145"/>
                </a:moveTo>
                <a:cubicBezTo>
                  <a:pt x="185" y="141"/>
                  <a:pt x="185" y="141"/>
                  <a:pt x="185" y="141"/>
                </a:cubicBezTo>
                <a:cubicBezTo>
                  <a:pt x="189" y="136"/>
                  <a:pt x="189" y="136"/>
                  <a:pt x="189" y="136"/>
                </a:cubicBezTo>
                <a:cubicBezTo>
                  <a:pt x="193" y="141"/>
                  <a:pt x="193" y="141"/>
                  <a:pt x="193" y="141"/>
                </a:cubicBezTo>
                <a:cubicBezTo>
                  <a:pt x="189" y="145"/>
                  <a:pt x="189" y="145"/>
                  <a:pt x="189" y="145"/>
                </a:cubicBezTo>
                <a:close/>
                <a:moveTo>
                  <a:pt x="202" y="132"/>
                </a:moveTo>
                <a:cubicBezTo>
                  <a:pt x="197" y="128"/>
                  <a:pt x="197" y="128"/>
                  <a:pt x="197" y="128"/>
                </a:cubicBezTo>
                <a:cubicBezTo>
                  <a:pt x="202" y="124"/>
                  <a:pt x="202" y="124"/>
                  <a:pt x="202" y="124"/>
                </a:cubicBezTo>
                <a:cubicBezTo>
                  <a:pt x="206" y="128"/>
                  <a:pt x="206" y="128"/>
                  <a:pt x="206" y="128"/>
                </a:cubicBezTo>
                <a:cubicBezTo>
                  <a:pt x="202" y="132"/>
                  <a:pt x="202" y="132"/>
                  <a:pt x="202" y="132"/>
                </a:cubicBezTo>
                <a:close/>
                <a:moveTo>
                  <a:pt x="214" y="120"/>
                </a:moveTo>
                <a:cubicBezTo>
                  <a:pt x="210" y="116"/>
                  <a:pt x="210" y="116"/>
                  <a:pt x="210" y="116"/>
                </a:cubicBezTo>
                <a:cubicBezTo>
                  <a:pt x="214" y="111"/>
                  <a:pt x="214" y="111"/>
                  <a:pt x="214" y="111"/>
                </a:cubicBezTo>
                <a:cubicBezTo>
                  <a:pt x="218" y="116"/>
                  <a:pt x="218" y="116"/>
                  <a:pt x="218" y="116"/>
                </a:cubicBezTo>
                <a:cubicBezTo>
                  <a:pt x="214" y="120"/>
                  <a:pt x="214" y="120"/>
                  <a:pt x="214" y="120"/>
                </a:cubicBezTo>
                <a:close/>
                <a:moveTo>
                  <a:pt x="227" y="107"/>
                </a:moveTo>
                <a:cubicBezTo>
                  <a:pt x="222" y="103"/>
                  <a:pt x="222" y="103"/>
                  <a:pt x="222" y="103"/>
                </a:cubicBezTo>
                <a:cubicBezTo>
                  <a:pt x="227" y="99"/>
                  <a:pt x="227" y="99"/>
                  <a:pt x="227" y="99"/>
                </a:cubicBezTo>
                <a:cubicBezTo>
                  <a:pt x="231" y="103"/>
                  <a:pt x="231" y="103"/>
                  <a:pt x="231" y="103"/>
                </a:cubicBezTo>
                <a:cubicBezTo>
                  <a:pt x="227" y="107"/>
                  <a:pt x="227" y="107"/>
                  <a:pt x="227" y="107"/>
                </a:cubicBezTo>
                <a:close/>
                <a:moveTo>
                  <a:pt x="185" y="205"/>
                </a:moveTo>
                <a:cubicBezTo>
                  <a:pt x="189" y="201"/>
                  <a:pt x="189" y="201"/>
                  <a:pt x="189" y="201"/>
                </a:cubicBezTo>
                <a:cubicBezTo>
                  <a:pt x="193" y="205"/>
                  <a:pt x="193" y="205"/>
                  <a:pt x="193" y="205"/>
                </a:cubicBezTo>
                <a:cubicBezTo>
                  <a:pt x="189" y="210"/>
                  <a:pt x="189" y="210"/>
                  <a:pt x="189" y="210"/>
                </a:cubicBezTo>
                <a:cubicBezTo>
                  <a:pt x="185" y="205"/>
                  <a:pt x="185" y="205"/>
                  <a:pt x="185" y="205"/>
                </a:cubicBezTo>
                <a:close/>
                <a:moveTo>
                  <a:pt x="197" y="218"/>
                </a:moveTo>
                <a:cubicBezTo>
                  <a:pt x="202" y="214"/>
                  <a:pt x="202" y="214"/>
                  <a:pt x="202" y="214"/>
                </a:cubicBezTo>
                <a:cubicBezTo>
                  <a:pt x="206" y="218"/>
                  <a:pt x="206" y="218"/>
                  <a:pt x="206" y="218"/>
                </a:cubicBezTo>
                <a:cubicBezTo>
                  <a:pt x="202" y="222"/>
                  <a:pt x="202" y="222"/>
                  <a:pt x="202" y="222"/>
                </a:cubicBezTo>
                <a:cubicBezTo>
                  <a:pt x="197" y="218"/>
                  <a:pt x="197" y="218"/>
                  <a:pt x="197" y="218"/>
                </a:cubicBezTo>
                <a:close/>
                <a:moveTo>
                  <a:pt x="210" y="230"/>
                </a:moveTo>
                <a:cubicBezTo>
                  <a:pt x="214" y="226"/>
                  <a:pt x="214" y="226"/>
                  <a:pt x="214" y="226"/>
                </a:cubicBezTo>
                <a:cubicBezTo>
                  <a:pt x="218" y="230"/>
                  <a:pt x="218" y="230"/>
                  <a:pt x="218" y="230"/>
                </a:cubicBezTo>
                <a:cubicBezTo>
                  <a:pt x="214" y="235"/>
                  <a:pt x="214" y="235"/>
                  <a:pt x="214" y="235"/>
                </a:cubicBezTo>
                <a:cubicBezTo>
                  <a:pt x="210" y="230"/>
                  <a:pt x="210" y="230"/>
                  <a:pt x="210" y="230"/>
                </a:cubicBezTo>
                <a:close/>
                <a:moveTo>
                  <a:pt x="222" y="243"/>
                </a:moveTo>
                <a:cubicBezTo>
                  <a:pt x="227" y="239"/>
                  <a:pt x="227" y="239"/>
                  <a:pt x="227" y="239"/>
                </a:cubicBezTo>
                <a:cubicBezTo>
                  <a:pt x="231" y="243"/>
                  <a:pt x="231" y="243"/>
                  <a:pt x="231" y="243"/>
                </a:cubicBezTo>
                <a:cubicBezTo>
                  <a:pt x="227" y="247"/>
                  <a:pt x="227" y="247"/>
                  <a:pt x="227" y="247"/>
                </a:cubicBezTo>
                <a:cubicBezTo>
                  <a:pt x="222" y="243"/>
                  <a:pt x="222" y="243"/>
                  <a:pt x="222" y="243"/>
                </a:cubicBezTo>
                <a:close/>
                <a:moveTo>
                  <a:pt x="107" y="201"/>
                </a:moveTo>
                <a:cubicBezTo>
                  <a:pt x="111" y="205"/>
                  <a:pt x="111" y="205"/>
                  <a:pt x="111" y="205"/>
                </a:cubicBezTo>
                <a:cubicBezTo>
                  <a:pt x="107" y="210"/>
                  <a:pt x="107" y="210"/>
                  <a:pt x="107" y="210"/>
                </a:cubicBezTo>
                <a:cubicBezTo>
                  <a:pt x="102" y="205"/>
                  <a:pt x="102" y="205"/>
                  <a:pt x="102" y="205"/>
                </a:cubicBezTo>
                <a:cubicBezTo>
                  <a:pt x="107" y="201"/>
                  <a:pt x="107" y="201"/>
                  <a:pt x="107" y="201"/>
                </a:cubicBezTo>
                <a:close/>
                <a:moveTo>
                  <a:pt x="94" y="214"/>
                </a:moveTo>
                <a:cubicBezTo>
                  <a:pt x="98" y="218"/>
                  <a:pt x="98" y="218"/>
                  <a:pt x="98" y="218"/>
                </a:cubicBezTo>
                <a:cubicBezTo>
                  <a:pt x="94" y="222"/>
                  <a:pt x="94" y="222"/>
                  <a:pt x="94" y="222"/>
                </a:cubicBezTo>
                <a:cubicBezTo>
                  <a:pt x="90" y="218"/>
                  <a:pt x="90" y="218"/>
                  <a:pt x="90" y="218"/>
                </a:cubicBezTo>
                <a:cubicBezTo>
                  <a:pt x="94" y="214"/>
                  <a:pt x="94" y="214"/>
                  <a:pt x="94" y="214"/>
                </a:cubicBezTo>
                <a:close/>
                <a:moveTo>
                  <a:pt x="82" y="226"/>
                </a:moveTo>
                <a:cubicBezTo>
                  <a:pt x="86" y="230"/>
                  <a:pt x="86" y="230"/>
                  <a:pt x="86" y="230"/>
                </a:cubicBezTo>
                <a:cubicBezTo>
                  <a:pt x="82" y="235"/>
                  <a:pt x="82" y="235"/>
                  <a:pt x="82" y="235"/>
                </a:cubicBezTo>
                <a:cubicBezTo>
                  <a:pt x="77" y="230"/>
                  <a:pt x="77" y="230"/>
                  <a:pt x="77" y="230"/>
                </a:cubicBezTo>
                <a:cubicBezTo>
                  <a:pt x="82" y="226"/>
                  <a:pt x="82" y="226"/>
                  <a:pt x="82" y="226"/>
                </a:cubicBezTo>
                <a:close/>
                <a:moveTo>
                  <a:pt x="69" y="239"/>
                </a:moveTo>
                <a:cubicBezTo>
                  <a:pt x="73" y="243"/>
                  <a:pt x="73" y="243"/>
                  <a:pt x="73" y="243"/>
                </a:cubicBezTo>
                <a:cubicBezTo>
                  <a:pt x="69" y="247"/>
                  <a:pt x="69" y="247"/>
                  <a:pt x="69" y="247"/>
                </a:cubicBezTo>
                <a:cubicBezTo>
                  <a:pt x="65" y="243"/>
                  <a:pt x="65" y="243"/>
                  <a:pt x="65" y="243"/>
                </a:cubicBezTo>
                <a:cubicBezTo>
                  <a:pt x="69" y="239"/>
                  <a:pt x="69" y="239"/>
                  <a:pt x="69" y="239"/>
                </a:cubicBezTo>
                <a:close/>
                <a:moveTo>
                  <a:pt x="111" y="141"/>
                </a:moveTo>
                <a:cubicBezTo>
                  <a:pt x="107" y="145"/>
                  <a:pt x="107" y="145"/>
                  <a:pt x="107" y="145"/>
                </a:cubicBezTo>
                <a:cubicBezTo>
                  <a:pt x="102" y="141"/>
                  <a:pt x="102" y="141"/>
                  <a:pt x="102" y="141"/>
                </a:cubicBezTo>
                <a:cubicBezTo>
                  <a:pt x="107" y="136"/>
                  <a:pt x="107" y="136"/>
                  <a:pt x="107" y="136"/>
                </a:cubicBezTo>
                <a:cubicBezTo>
                  <a:pt x="111" y="141"/>
                  <a:pt x="111" y="141"/>
                  <a:pt x="111" y="141"/>
                </a:cubicBezTo>
                <a:close/>
                <a:moveTo>
                  <a:pt x="98" y="128"/>
                </a:moveTo>
                <a:cubicBezTo>
                  <a:pt x="94" y="132"/>
                  <a:pt x="94" y="132"/>
                  <a:pt x="94" y="132"/>
                </a:cubicBezTo>
                <a:cubicBezTo>
                  <a:pt x="90" y="128"/>
                  <a:pt x="90" y="128"/>
                  <a:pt x="90" y="128"/>
                </a:cubicBezTo>
                <a:cubicBezTo>
                  <a:pt x="94" y="124"/>
                  <a:pt x="94" y="124"/>
                  <a:pt x="94" y="124"/>
                </a:cubicBezTo>
                <a:cubicBezTo>
                  <a:pt x="98" y="128"/>
                  <a:pt x="98" y="128"/>
                  <a:pt x="98" y="128"/>
                </a:cubicBezTo>
                <a:close/>
                <a:moveTo>
                  <a:pt x="86" y="116"/>
                </a:moveTo>
                <a:cubicBezTo>
                  <a:pt x="82" y="120"/>
                  <a:pt x="82" y="120"/>
                  <a:pt x="82" y="120"/>
                </a:cubicBezTo>
                <a:cubicBezTo>
                  <a:pt x="77" y="116"/>
                  <a:pt x="77" y="116"/>
                  <a:pt x="77" y="116"/>
                </a:cubicBezTo>
                <a:cubicBezTo>
                  <a:pt x="82" y="111"/>
                  <a:pt x="82" y="111"/>
                  <a:pt x="82" y="111"/>
                </a:cubicBezTo>
                <a:cubicBezTo>
                  <a:pt x="86" y="116"/>
                  <a:pt x="86" y="116"/>
                  <a:pt x="86" y="116"/>
                </a:cubicBezTo>
                <a:close/>
                <a:moveTo>
                  <a:pt x="73" y="103"/>
                </a:moveTo>
                <a:cubicBezTo>
                  <a:pt x="69" y="107"/>
                  <a:pt x="69" y="107"/>
                  <a:pt x="69" y="107"/>
                </a:cubicBezTo>
                <a:cubicBezTo>
                  <a:pt x="65" y="103"/>
                  <a:pt x="65" y="103"/>
                  <a:pt x="65" y="103"/>
                </a:cubicBezTo>
                <a:cubicBezTo>
                  <a:pt x="69" y="99"/>
                  <a:pt x="69" y="99"/>
                  <a:pt x="69" y="99"/>
                </a:cubicBezTo>
                <a:cubicBezTo>
                  <a:pt x="73" y="103"/>
                  <a:pt x="73" y="103"/>
                  <a:pt x="73" y="103"/>
                </a:cubicBezTo>
                <a:close/>
                <a:moveTo>
                  <a:pt x="72" y="64"/>
                </a:moveTo>
                <a:cubicBezTo>
                  <a:pt x="72" y="74"/>
                  <a:pt x="72" y="74"/>
                  <a:pt x="72" y="74"/>
                </a:cubicBezTo>
                <a:cubicBezTo>
                  <a:pt x="72" y="89"/>
                  <a:pt x="72" y="89"/>
                  <a:pt x="67" y="89"/>
                </a:cubicBezTo>
                <a:cubicBezTo>
                  <a:pt x="5" y="89"/>
                  <a:pt x="5" y="89"/>
                  <a:pt x="5" y="89"/>
                </a:cubicBezTo>
                <a:cubicBezTo>
                  <a:pt x="0" y="89"/>
                  <a:pt x="0" y="89"/>
                  <a:pt x="0" y="74"/>
                </a:cubicBezTo>
                <a:cubicBezTo>
                  <a:pt x="0" y="64"/>
                  <a:pt x="0" y="64"/>
                  <a:pt x="0" y="64"/>
                </a:cubicBezTo>
                <a:cubicBezTo>
                  <a:pt x="0" y="53"/>
                  <a:pt x="12" y="51"/>
                  <a:pt x="23" y="48"/>
                </a:cubicBezTo>
                <a:cubicBezTo>
                  <a:pt x="27" y="52"/>
                  <a:pt x="32" y="54"/>
                  <a:pt x="36" y="54"/>
                </a:cubicBezTo>
                <a:cubicBezTo>
                  <a:pt x="40" y="54"/>
                  <a:pt x="45" y="52"/>
                  <a:pt x="49" y="48"/>
                </a:cubicBezTo>
                <a:cubicBezTo>
                  <a:pt x="59" y="51"/>
                  <a:pt x="72" y="53"/>
                  <a:pt x="72" y="64"/>
                </a:cubicBezTo>
                <a:close/>
                <a:moveTo>
                  <a:pt x="36" y="48"/>
                </a:moveTo>
                <a:cubicBezTo>
                  <a:pt x="42" y="48"/>
                  <a:pt x="54" y="37"/>
                  <a:pt x="54" y="24"/>
                </a:cubicBezTo>
                <a:cubicBezTo>
                  <a:pt x="54" y="11"/>
                  <a:pt x="49" y="0"/>
                  <a:pt x="36" y="0"/>
                </a:cubicBezTo>
                <a:cubicBezTo>
                  <a:pt x="23" y="0"/>
                  <a:pt x="18" y="11"/>
                  <a:pt x="18" y="24"/>
                </a:cubicBezTo>
                <a:cubicBezTo>
                  <a:pt x="18" y="37"/>
                  <a:pt x="30" y="48"/>
                  <a:pt x="36" y="48"/>
                </a:cubicBezTo>
                <a:close/>
                <a:moveTo>
                  <a:pt x="296" y="64"/>
                </a:moveTo>
                <a:cubicBezTo>
                  <a:pt x="296" y="74"/>
                  <a:pt x="296" y="74"/>
                  <a:pt x="296" y="74"/>
                </a:cubicBezTo>
                <a:cubicBezTo>
                  <a:pt x="296" y="89"/>
                  <a:pt x="296" y="89"/>
                  <a:pt x="290" y="89"/>
                </a:cubicBezTo>
                <a:cubicBezTo>
                  <a:pt x="229" y="89"/>
                  <a:pt x="229" y="89"/>
                  <a:pt x="229" y="89"/>
                </a:cubicBezTo>
                <a:cubicBezTo>
                  <a:pt x="224" y="89"/>
                  <a:pt x="224" y="89"/>
                  <a:pt x="224" y="74"/>
                </a:cubicBezTo>
                <a:cubicBezTo>
                  <a:pt x="224" y="64"/>
                  <a:pt x="224" y="64"/>
                  <a:pt x="224" y="64"/>
                </a:cubicBezTo>
                <a:cubicBezTo>
                  <a:pt x="224" y="53"/>
                  <a:pt x="236" y="51"/>
                  <a:pt x="247" y="48"/>
                </a:cubicBezTo>
                <a:cubicBezTo>
                  <a:pt x="251" y="52"/>
                  <a:pt x="256" y="54"/>
                  <a:pt x="260" y="54"/>
                </a:cubicBezTo>
                <a:cubicBezTo>
                  <a:pt x="263" y="54"/>
                  <a:pt x="268" y="52"/>
                  <a:pt x="273" y="48"/>
                </a:cubicBezTo>
                <a:cubicBezTo>
                  <a:pt x="283" y="51"/>
                  <a:pt x="296" y="53"/>
                  <a:pt x="296" y="64"/>
                </a:cubicBezTo>
                <a:close/>
                <a:moveTo>
                  <a:pt x="260" y="48"/>
                </a:moveTo>
                <a:cubicBezTo>
                  <a:pt x="266" y="48"/>
                  <a:pt x="278" y="37"/>
                  <a:pt x="278" y="24"/>
                </a:cubicBezTo>
                <a:cubicBezTo>
                  <a:pt x="278" y="11"/>
                  <a:pt x="273" y="0"/>
                  <a:pt x="260" y="0"/>
                </a:cubicBezTo>
                <a:cubicBezTo>
                  <a:pt x="246" y="0"/>
                  <a:pt x="241" y="11"/>
                  <a:pt x="241" y="24"/>
                </a:cubicBezTo>
                <a:cubicBezTo>
                  <a:pt x="241" y="37"/>
                  <a:pt x="254" y="48"/>
                  <a:pt x="260" y="48"/>
                </a:cubicBezTo>
                <a:close/>
                <a:moveTo>
                  <a:pt x="296" y="275"/>
                </a:moveTo>
                <a:cubicBezTo>
                  <a:pt x="296" y="285"/>
                  <a:pt x="296" y="285"/>
                  <a:pt x="296" y="285"/>
                </a:cubicBezTo>
                <a:cubicBezTo>
                  <a:pt x="296" y="300"/>
                  <a:pt x="296" y="300"/>
                  <a:pt x="290" y="300"/>
                </a:cubicBezTo>
                <a:cubicBezTo>
                  <a:pt x="229" y="300"/>
                  <a:pt x="229" y="300"/>
                  <a:pt x="229" y="300"/>
                </a:cubicBezTo>
                <a:cubicBezTo>
                  <a:pt x="224" y="300"/>
                  <a:pt x="224" y="300"/>
                  <a:pt x="224" y="285"/>
                </a:cubicBezTo>
                <a:cubicBezTo>
                  <a:pt x="224" y="275"/>
                  <a:pt x="224" y="275"/>
                  <a:pt x="224" y="275"/>
                </a:cubicBezTo>
                <a:cubicBezTo>
                  <a:pt x="224" y="264"/>
                  <a:pt x="236" y="263"/>
                  <a:pt x="247" y="259"/>
                </a:cubicBezTo>
                <a:cubicBezTo>
                  <a:pt x="251" y="263"/>
                  <a:pt x="256" y="265"/>
                  <a:pt x="260" y="265"/>
                </a:cubicBezTo>
                <a:cubicBezTo>
                  <a:pt x="264" y="265"/>
                  <a:pt x="268" y="263"/>
                  <a:pt x="273" y="259"/>
                </a:cubicBezTo>
                <a:cubicBezTo>
                  <a:pt x="283" y="263"/>
                  <a:pt x="296" y="264"/>
                  <a:pt x="296" y="275"/>
                </a:cubicBezTo>
                <a:close/>
                <a:moveTo>
                  <a:pt x="260" y="259"/>
                </a:moveTo>
                <a:cubicBezTo>
                  <a:pt x="266" y="259"/>
                  <a:pt x="278" y="248"/>
                  <a:pt x="278" y="235"/>
                </a:cubicBezTo>
                <a:cubicBezTo>
                  <a:pt x="278" y="222"/>
                  <a:pt x="273" y="211"/>
                  <a:pt x="260" y="211"/>
                </a:cubicBezTo>
                <a:cubicBezTo>
                  <a:pt x="246" y="211"/>
                  <a:pt x="241" y="222"/>
                  <a:pt x="241" y="235"/>
                </a:cubicBezTo>
                <a:cubicBezTo>
                  <a:pt x="241" y="248"/>
                  <a:pt x="254" y="259"/>
                  <a:pt x="260" y="259"/>
                </a:cubicBezTo>
                <a:close/>
                <a:moveTo>
                  <a:pt x="72" y="275"/>
                </a:moveTo>
                <a:cubicBezTo>
                  <a:pt x="72" y="285"/>
                  <a:pt x="72" y="285"/>
                  <a:pt x="72" y="285"/>
                </a:cubicBezTo>
                <a:cubicBezTo>
                  <a:pt x="72" y="300"/>
                  <a:pt x="72" y="300"/>
                  <a:pt x="67" y="300"/>
                </a:cubicBezTo>
                <a:cubicBezTo>
                  <a:pt x="5" y="300"/>
                  <a:pt x="5" y="300"/>
                  <a:pt x="5" y="300"/>
                </a:cubicBezTo>
                <a:cubicBezTo>
                  <a:pt x="0" y="300"/>
                  <a:pt x="0" y="300"/>
                  <a:pt x="0" y="285"/>
                </a:cubicBezTo>
                <a:cubicBezTo>
                  <a:pt x="0" y="275"/>
                  <a:pt x="0" y="275"/>
                  <a:pt x="0" y="275"/>
                </a:cubicBezTo>
                <a:cubicBezTo>
                  <a:pt x="0" y="264"/>
                  <a:pt x="12" y="263"/>
                  <a:pt x="23" y="259"/>
                </a:cubicBezTo>
                <a:cubicBezTo>
                  <a:pt x="27" y="263"/>
                  <a:pt x="32" y="265"/>
                  <a:pt x="36" y="265"/>
                </a:cubicBezTo>
                <a:cubicBezTo>
                  <a:pt x="40" y="265"/>
                  <a:pt x="45" y="263"/>
                  <a:pt x="49" y="259"/>
                </a:cubicBezTo>
                <a:cubicBezTo>
                  <a:pt x="59" y="263"/>
                  <a:pt x="72" y="264"/>
                  <a:pt x="72" y="275"/>
                </a:cubicBezTo>
                <a:close/>
                <a:moveTo>
                  <a:pt x="36" y="259"/>
                </a:moveTo>
                <a:cubicBezTo>
                  <a:pt x="42" y="259"/>
                  <a:pt x="54" y="248"/>
                  <a:pt x="54" y="235"/>
                </a:cubicBezTo>
                <a:cubicBezTo>
                  <a:pt x="54" y="222"/>
                  <a:pt x="49" y="211"/>
                  <a:pt x="36" y="211"/>
                </a:cubicBezTo>
                <a:cubicBezTo>
                  <a:pt x="23" y="211"/>
                  <a:pt x="18" y="222"/>
                  <a:pt x="18" y="235"/>
                </a:cubicBezTo>
                <a:cubicBezTo>
                  <a:pt x="18" y="248"/>
                  <a:pt x="30" y="259"/>
                  <a:pt x="36" y="259"/>
                </a:cubicBezTo>
                <a:close/>
                <a:moveTo>
                  <a:pt x="125" y="116"/>
                </a:moveTo>
                <a:cubicBezTo>
                  <a:pt x="125" y="100"/>
                  <a:pt x="131" y="87"/>
                  <a:pt x="147" y="87"/>
                </a:cubicBezTo>
                <a:cubicBezTo>
                  <a:pt x="163" y="87"/>
                  <a:pt x="169" y="100"/>
                  <a:pt x="169" y="116"/>
                </a:cubicBezTo>
                <a:cubicBezTo>
                  <a:pt x="169" y="132"/>
                  <a:pt x="154" y="145"/>
                  <a:pt x="147" y="145"/>
                </a:cubicBezTo>
                <a:cubicBezTo>
                  <a:pt x="140" y="145"/>
                  <a:pt x="125" y="132"/>
                  <a:pt x="125" y="116"/>
                </a:cubicBezTo>
                <a:close/>
                <a:moveTo>
                  <a:pt x="148" y="156"/>
                </a:moveTo>
                <a:cubicBezTo>
                  <a:pt x="150" y="176"/>
                  <a:pt x="150" y="176"/>
                  <a:pt x="150" y="176"/>
                </a:cubicBezTo>
                <a:cubicBezTo>
                  <a:pt x="153" y="168"/>
                  <a:pt x="155" y="159"/>
                  <a:pt x="159" y="151"/>
                </a:cubicBezTo>
                <a:cubicBezTo>
                  <a:pt x="159" y="150"/>
                  <a:pt x="159" y="150"/>
                  <a:pt x="162" y="145"/>
                </a:cubicBezTo>
                <a:cubicBezTo>
                  <a:pt x="174" y="149"/>
                  <a:pt x="190" y="151"/>
                  <a:pt x="190" y="164"/>
                </a:cubicBezTo>
                <a:cubicBezTo>
                  <a:pt x="190" y="176"/>
                  <a:pt x="190" y="176"/>
                  <a:pt x="190" y="176"/>
                </a:cubicBezTo>
                <a:cubicBezTo>
                  <a:pt x="190" y="194"/>
                  <a:pt x="190" y="194"/>
                  <a:pt x="183" y="194"/>
                </a:cubicBezTo>
                <a:cubicBezTo>
                  <a:pt x="110" y="194"/>
                  <a:pt x="110" y="194"/>
                  <a:pt x="110" y="194"/>
                </a:cubicBezTo>
                <a:cubicBezTo>
                  <a:pt x="104" y="194"/>
                  <a:pt x="104" y="194"/>
                  <a:pt x="104" y="176"/>
                </a:cubicBezTo>
                <a:cubicBezTo>
                  <a:pt x="104" y="164"/>
                  <a:pt x="104" y="164"/>
                  <a:pt x="104" y="164"/>
                </a:cubicBezTo>
                <a:cubicBezTo>
                  <a:pt x="104" y="151"/>
                  <a:pt x="118" y="149"/>
                  <a:pt x="131" y="145"/>
                </a:cubicBezTo>
                <a:cubicBezTo>
                  <a:pt x="134" y="150"/>
                  <a:pt x="134" y="150"/>
                  <a:pt x="135" y="151"/>
                </a:cubicBezTo>
                <a:cubicBezTo>
                  <a:pt x="138" y="159"/>
                  <a:pt x="141" y="168"/>
                  <a:pt x="143" y="176"/>
                </a:cubicBezTo>
                <a:cubicBezTo>
                  <a:pt x="145" y="156"/>
                  <a:pt x="145" y="156"/>
                  <a:pt x="145" y="156"/>
                </a:cubicBezTo>
                <a:cubicBezTo>
                  <a:pt x="145" y="155"/>
                  <a:pt x="145" y="155"/>
                  <a:pt x="145" y="155"/>
                </a:cubicBezTo>
                <a:cubicBezTo>
                  <a:pt x="141" y="149"/>
                  <a:pt x="141" y="149"/>
                  <a:pt x="141" y="149"/>
                </a:cubicBezTo>
                <a:cubicBezTo>
                  <a:pt x="144" y="150"/>
                  <a:pt x="144" y="150"/>
                  <a:pt x="144" y="150"/>
                </a:cubicBezTo>
                <a:cubicBezTo>
                  <a:pt x="145" y="150"/>
                  <a:pt x="145" y="150"/>
                  <a:pt x="146" y="150"/>
                </a:cubicBezTo>
                <a:cubicBezTo>
                  <a:pt x="146" y="150"/>
                  <a:pt x="146" y="150"/>
                  <a:pt x="147" y="150"/>
                </a:cubicBezTo>
                <a:cubicBezTo>
                  <a:pt x="147" y="150"/>
                  <a:pt x="147" y="150"/>
                  <a:pt x="147" y="150"/>
                </a:cubicBezTo>
                <a:cubicBezTo>
                  <a:pt x="149" y="150"/>
                  <a:pt x="149" y="150"/>
                  <a:pt x="149" y="150"/>
                </a:cubicBezTo>
                <a:cubicBezTo>
                  <a:pt x="152" y="149"/>
                  <a:pt x="152" y="149"/>
                  <a:pt x="152" y="149"/>
                </a:cubicBezTo>
                <a:cubicBezTo>
                  <a:pt x="149" y="155"/>
                  <a:pt x="149" y="155"/>
                  <a:pt x="149" y="155"/>
                </a:cubicBezTo>
                <a:lnTo>
                  <a:pt x="148" y="156"/>
                </a:lnTo>
                <a:close/>
              </a:path>
            </a:pathLst>
          </a:custGeom>
          <a:solidFill>
            <a:srgbClr val="FFFFFF"/>
          </a:solidFill>
          <a:ln>
            <a:noFill/>
          </a:ln>
        </p:spPr>
        <p:txBody>
          <a:bodyPr vert="horz" wrap="square" lIns="0" tIns="40326" rIns="80653" bIns="40326" numCol="1" anchor="t" anchorCtr="0" compatLnSpc="1">
            <a:prstTxWarp prst="textNoShape">
              <a:avLst/>
            </a:prstTxWarp>
          </a:bodyPr>
          <a:lstStyle/>
          <a:p>
            <a:pPr algn="ctr" defTabSz="895834">
              <a:defRPr/>
            </a:pPr>
            <a:endParaRPr lang="en-US" sz="1567" kern="0" dirty="0">
              <a:gradFill>
                <a:gsLst>
                  <a:gs pos="1250">
                    <a:srgbClr val="FFFFFF"/>
                  </a:gs>
                  <a:gs pos="100000">
                    <a:srgbClr val="FFFFFF"/>
                  </a:gs>
                </a:gsLst>
                <a:lin ang="5400000" scaled="0"/>
              </a:gradFill>
              <a:ea typeface="MS PGothic" charset="0"/>
            </a:endParaRPr>
          </a:p>
        </p:txBody>
      </p:sp>
      <p:grpSp>
        <p:nvGrpSpPr>
          <p:cNvPr id="210" name="Group 209"/>
          <p:cNvGrpSpPr/>
          <p:nvPr/>
        </p:nvGrpSpPr>
        <p:grpSpPr>
          <a:xfrm>
            <a:off x="6295585" y="3903830"/>
            <a:ext cx="413034" cy="413034"/>
            <a:chOff x="7156450" y="28575"/>
            <a:chExt cx="325438" cy="325438"/>
          </a:xfrm>
          <a:solidFill>
            <a:srgbClr val="FFFFFF"/>
          </a:solidFill>
        </p:grpSpPr>
        <p:sp>
          <p:nvSpPr>
            <p:cNvPr id="211" name="Freeform 26"/>
            <p:cNvSpPr>
              <a:spLocks noEditPoints="1"/>
            </p:cNvSpPr>
            <p:nvPr/>
          </p:nvSpPr>
          <p:spPr bwMode="auto">
            <a:xfrm>
              <a:off x="7164388" y="88900"/>
              <a:ext cx="261938" cy="261938"/>
            </a:xfrm>
            <a:custGeom>
              <a:avLst/>
              <a:gdLst>
                <a:gd name="T0" fmla="*/ 70 w 70"/>
                <a:gd name="T1" fmla="*/ 17 h 70"/>
                <a:gd name="T2" fmla="*/ 57 w 70"/>
                <a:gd name="T3" fmla="*/ 29 h 70"/>
                <a:gd name="T4" fmla="*/ 49 w 70"/>
                <a:gd name="T5" fmla="*/ 21 h 70"/>
                <a:gd name="T6" fmla="*/ 55 w 70"/>
                <a:gd name="T7" fmla="*/ 14 h 70"/>
                <a:gd name="T8" fmla="*/ 55 w 70"/>
                <a:gd name="T9" fmla="*/ 11 h 70"/>
                <a:gd name="T10" fmla="*/ 55 w 70"/>
                <a:gd name="T11" fmla="*/ 11 h 70"/>
                <a:gd name="T12" fmla="*/ 51 w 70"/>
                <a:gd name="T13" fmla="*/ 11 h 70"/>
                <a:gd name="T14" fmla="*/ 45 w 70"/>
                <a:gd name="T15" fmla="*/ 17 h 70"/>
                <a:gd name="T16" fmla="*/ 40 w 70"/>
                <a:gd name="T17" fmla="*/ 12 h 70"/>
                <a:gd name="T18" fmla="*/ 53 w 70"/>
                <a:gd name="T19" fmla="*/ 0 h 70"/>
                <a:gd name="T20" fmla="*/ 70 w 70"/>
                <a:gd name="T21" fmla="*/ 17 h 70"/>
                <a:gd name="T22" fmla="*/ 43 w 70"/>
                <a:gd name="T23" fmla="*/ 44 h 70"/>
                <a:gd name="T24" fmla="*/ 34 w 70"/>
                <a:gd name="T25" fmla="*/ 35 h 70"/>
                <a:gd name="T26" fmla="*/ 19 w 70"/>
                <a:gd name="T27" fmla="*/ 50 h 70"/>
                <a:gd name="T28" fmla="*/ 15 w 70"/>
                <a:gd name="T29" fmla="*/ 50 h 70"/>
                <a:gd name="T30" fmla="*/ 15 w 70"/>
                <a:gd name="T31" fmla="*/ 50 h 70"/>
                <a:gd name="T32" fmla="*/ 15 w 70"/>
                <a:gd name="T33" fmla="*/ 47 h 70"/>
                <a:gd name="T34" fmla="*/ 31 w 70"/>
                <a:gd name="T35" fmla="*/ 31 h 70"/>
                <a:gd name="T36" fmla="*/ 26 w 70"/>
                <a:gd name="T37" fmla="*/ 27 h 70"/>
                <a:gd name="T38" fmla="*/ 7 w 70"/>
                <a:gd name="T39" fmla="*/ 46 h 70"/>
                <a:gd name="T40" fmla="*/ 0 w 70"/>
                <a:gd name="T41" fmla="*/ 70 h 70"/>
                <a:gd name="T42" fmla="*/ 24 w 70"/>
                <a:gd name="T43" fmla="*/ 63 h 70"/>
                <a:gd name="T44" fmla="*/ 43 w 70"/>
                <a:gd name="T45"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0">
                  <a:moveTo>
                    <a:pt x="70" y="17"/>
                  </a:moveTo>
                  <a:cubicBezTo>
                    <a:pt x="57" y="29"/>
                    <a:pt x="57" y="29"/>
                    <a:pt x="57" y="29"/>
                  </a:cubicBezTo>
                  <a:cubicBezTo>
                    <a:pt x="49" y="21"/>
                    <a:pt x="49" y="21"/>
                    <a:pt x="49" y="21"/>
                  </a:cubicBezTo>
                  <a:cubicBezTo>
                    <a:pt x="55" y="14"/>
                    <a:pt x="55" y="14"/>
                    <a:pt x="55" y="14"/>
                  </a:cubicBezTo>
                  <a:cubicBezTo>
                    <a:pt x="56" y="13"/>
                    <a:pt x="56" y="12"/>
                    <a:pt x="55" y="11"/>
                  </a:cubicBezTo>
                  <a:cubicBezTo>
                    <a:pt x="55" y="11"/>
                    <a:pt x="55" y="11"/>
                    <a:pt x="55" y="11"/>
                  </a:cubicBezTo>
                  <a:cubicBezTo>
                    <a:pt x="54" y="10"/>
                    <a:pt x="52" y="10"/>
                    <a:pt x="51" y="11"/>
                  </a:cubicBezTo>
                  <a:cubicBezTo>
                    <a:pt x="45" y="17"/>
                    <a:pt x="45" y="17"/>
                    <a:pt x="45" y="17"/>
                  </a:cubicBezTo>
                  <a:cubicBezTo>
                    <a:pt x="40" y="12"/>
                    <a:pt x="40" y="12"/>
                    <a:pt x="40" y="12"/>
                  </a:cubicBezTo>
                  <a:cubicBezTo>
                    <a:pt x="53" y="0"/>
                    <a:pt x="53" y="0"/>
                    <a:pt x="53" y="0"/>
                  </a:cubicBezTo>
                  <a:cubicBezTo>
                    <a:pt x="70" y="17"/>
                    <a:pt x="70" y="17"/>
                    <a:pt x="70" y="17"/>
                  </a:cubicBezTo>
                  <a:close/>
                  <a:moveTo>
                    <a:pt x="43" y="44"/>
                  </a:moveTo>
                  <a:cubicBezTo>
                    <a:pt x="34" y="35"/>
                    <a:pt x="34" y="35"/>
                    <a:pt x="34" y="35"/>
                  </a:cubicBezTo>
                  <a:cubicBezTo>
                    <a:pt x="19" y="50"/>
                    <a:pt x="19" y="50"/>
                    <a:pt x="19" y="50"/>
                  </a:cubicBezTo>
                  <a:cubicBezTo>
                    <a:pt x="18" y="51"/>
                    <a:pt x="16" y="51"/>
                    <a:pt x="15" y="50"/>
                  </a:cubicBezTo>
                  <a:cubicBezTo>
                    <a:pt x="15" y="50"/>
                    <a:pt x="15" y="50"/>
                    <a:pt x="15" y="50"/>
                  </a:cubicBezTo>
                  <a:cubicBezTo>
                    <a:pt x="14" y="49"/>
                    <a:pt x="14" y="48"/>
                    <a:pt x="15" y="47"/>
                  </a:cubicBezTo>
                  <a:cubicBezTo>
                    <a:pt x="31" y="31"/>
                    <a:pt x="31" y="31"/>
                    <a:pt x="31" y="31"/>
                  </a:cubicBezTo>
                  <a:cubicBezTo>
                    <a:pt x="26" y="27"/>
                    <a:pt x="26" y="27"/>
                    <a:pt x="26" y="27"/>
                  </a:cubicBezTo>
                  <a:cubicBezTo>
                    <a:pt x="7" y="46"/>
                    <a:pt x="7" y="46"/>
                    <a:pt x="7" y="46"/>
                  </a:cubicBezTo>
                  <a:cubicBezTo>
                    <a:pt x="0" y="70"/>
                    <a:pt x="0" y="70"/>
                    <a:pt x="0" y="70"/>
                  </a:cubicBezTo>
                  <a:cubicBezTo>
                    <a:pt x="24" y="63"/>
                    <a:pt x="24" y="63"/>
                    <a:pt x="24" y="63"/>
                  </a:cubicBezTo>
                  <a:lnTo>
                    <a:pt x="43" y="44"/>
                  </a:lnTo>
                  <a:close/>
                </a:path>
              </a:pathLst>
            </a:custGeom>
            <a:grpFill/>
            <a:ln>
              <a:noFill/>
            </a:ln>
          </p:spPr>
          <p:txBody>
            <a:bodyPr vert="horz" wrap="square" lIns="89604" tIns="44802" rIns="89604" bIns="44802" numCol="1" anchor="t" anchorCtr="0" compatLnSpc="1">
              <a:prstTxWarp prst="textNoShape">
                <a:avLst/>
              </a:prstTxWarp>
            </a:bodyPr>
            <a:lstStyle/>
            <a:p>
              <a:pPr defTabSz="895658">
                <a:defRPr/>
              </a:pPr>
              <a:endParaRPr lang="en-US" sz="1667" kern="0" dirty="0">
                <a:gradFill>
                  <a:gsLst>
                    <a:gs pos="1250">
                      <a:srgbClr val="FFFFFF"/>
                    </a:gs>
                    <a:gs pos="100000">
                      <a:srgbClr val="FFFFFF"/>
                    </a:gs>
                  </a:gsLst>
                  <a:lin ang="5400000" scaled="0"/>
                </a:gradFill>
                <a:ea typeface="MS PGothic" charset="0"/>
              </a:endParaRPr>
            </a:p>
          </p:txBody>
        </p:sp>
        <p:sp>
          <p:nvSpPr>
            <p:cNvPr id="212" name="Freeform 27"/>
            <p:cNvSpPr>
              <a:spLocks/>
            </p:cNvSpPr>
            <p:nvPr/>
          </p:nvSpPr>
          <p:spPr bwMode="auto">
            <a:xfrm>
              <a:off x="7377113" y="28575"/>
              <a:ext cx="104775" cy="107950"/>
            </a:xfrm>
            <a:custGeom>
              <a:avLst/>
              <a:gdLst>
                <a:gd name="T0" fmla="*/ 0 w 66"/>
                <a:gd name="T1" fmla="*/ 28 h 68"/>
                <a:gd name="T2" fmla="*/ 26 w 66"/>
                <a:gd name="T3" fmla="*/ 0 h 68"/>
                <a:gd name="T4" fmla="*/ 66 w 66"/>
                <a:gd name="T5" fmla="*/ 40 h 68"/>
                <a:gd name="T6" fmla="*/ 40 w 66"/>
                <a:gd name="T7" fmla="*/ 68 h 68"/>
                <a:gd name="T8" fmla="*/ 0 w 66"/>
                <a:gd name="T9" fmla="*/ 28 h 68"/>
              </a:gdLst>
              <a:ahLst/>
              <a:cxnLst>
                <a:cxn ang="0">
                  <a:pos x="T0" y="T1"/>
                </a:cxn>
                <a:cxn ang="0">
                  <a:pos x="T2" y="T3"/>
                </a:cxn>
                <a:cxn ang="0">
                  <a:pos x="T4" y="T5"/>
                </a:cxn>
                <a:cxn ang="0">
                  <a:pos x="T6" y="T7"/>
                </a:cxn>
                <a:cxn ang="0">
                  <a:pos x="T8" y="T9"/>
                </a:cxn>
              </a:cxnLst>
              <a:rect l="0" t="0" r="r" b="b"/>
              <a:pathLst>
                <a:path w="66" h="68">
                  <a:moveTo>
                    <a:pt x="0" y="28"/>
                  </a:moveTo>
                  <a:lnTo>
                    <a:pt x="26" y="0"/>
                  </a:lnTo>
                  <a:lnTo>
                    <a:pt x="66" y="40"/>
                  </a:lnTo>
                  <a:lnTo>
                    <a:pt x="40" y="68"/>
                  </a:lnTo>
                  <a:lnTo>
                    <a:pt x="0" y="28"/>
                  </a:lnTo>
                  <a:close/>
                </a:path>
              </a:pathLst>
            </a:custGeom>
            <a:grpFill/>
            <a:ln>
              <a:noFill/>
            </a:ln>
          </p:spPr>
          <p:txBody>
            <a:bodyPr vert="horz" wrap="square" lIns="89604" tIns="44802" rIns="89604" bIns="44802" numCol="1" anchor="t" anchorCtr="0" compatLnSpc="1">
              <a:prstTxWarp prst="textNoShape">
                <a:avLst/>
              </a:prstTxWarp>
            </a:bodyPr>
            <a:lstStyle/>
            <a:p>
              <a:pPr defTabSz="895658">
                <a:defRPr/>
              </a:pPr>
              <a:endParaRPr lang="en-US" sz="1667" kern="0" dirty="0">
                <a:gradFill>
                  <a:gsLst>
                    <a:gs pos="1250">
                      <a:srgbClr val="FFFFFF"/>
                    </a:gs>
                    <a:gs pos="100000">
                      <a:srgbClr val="FFFFFF"/>
                    </a:gs>
                  </a:gsLst>
                  <a:lin ang="5400000" scaled="0"/>
                </a:gradFill>
                <a:ea typeface="MS PGothic" charset="0"/>
              </a:endParaRPr>
            </a:p>
          </p:txBody>
        </p:sp>
        <p:sp>
          <p:nvSpPr>
            <p:cNvPr id="213" name="Freeform 28"/>
            <p:cNvSpPr>
              <a:spLocks/>
            </p:cNvSpPr>
            <p:nvPr/>
          </p:nvSpPr>
          <p:spPr bwMode="auto">
            <a:xfrm>
              <a:off x="7156450" y="28575"/>
              <a:ext cx="319088" cy="325438"/>
            </a:xfrm>
            <a:custGeom>
              <a:avLst/>
              <a:gdLst>
                <a:gd name="T0" fmla="*/ 85 w 85"/>
                <a:gd name="T1" fmla="*/ 69 h 87"/>
                <a:gd name="T2" fmla="*/ 84 w 85"/>
                <a:gd name="T3" fmla="*/ 74 h 87"/>
                <a:gd name="T4" fmla="*/ 80 w 85"/>
                <a:gd name="T5" fmla="*/ 71 h 87"/>
                <a:gd name="T6" fmla="*/ 70 w 85"/>
                <a:gd name="T7" fmla="*/ 62 h 87"/>
                <a:gd name="T8" fmla="*/ 60 w 85"/>
                <a:gd name="T9" fmla="*/ 73 h 87"/>
                <a:gd name="T10" fmla="*/ 66 w 85"/>
                <a:gd name="T11" fmla="*/ 82 h 87"/>
                <a:gd name="T12" fmla="*/ 67 w 85"/>
                <a:gd name="T13" fmla="*/ 87 h 87"/>
                <a:gd name="T14" fmla="*/ 67 w 85"/>
                <a:gd name="T15" fmla="*/ 87 h 87"/>
                <a:gd name="T16" fmla="*/ 49 w 85"/>
                <a:gd name="T17" fmla="*/ 69 h 87"/>
                <a:gd name="T18" fmla="*/ 50 w 85"/>
                <a:gd name="T19" fmla="*/ 62 h 87"/>
                <a:gd name="T20" fmla="*/ 23 w 85"/>
                <a:gd name="T21" fmla="*/ 36 h 87"/>
                <a:gd name="T22" fmla="*/ 18 w 85"/>
                <a:gd name="T23" fmla="*/ 36 h 87"/>
                <a:gd name="T24" fmla="*/ 0 w 85"/>
                <a:gd name="T25" fmla="*/ 18 h 87"/>
                <a:gd name="T26" fmla="*/ 1 w 85"/>
                <a:gd name="T27" fmla="*/ 13 h 87"/>
                <a:gd name="T28" fmla="*/ 4 w 85"/>
                <a:gd name="T29" fmla="*/ 16 h 87"/>
                <a:gd name="T30" fmla="*/ 15 w 85"/>
                <a:gd name="T31" fmla="*/ 25 h 87"/>
                <a:gd name="T32" fmla="*/ 25 w 85"/>
                <a:gd name="T33" fmla="*/ 15 h 87"/>
                <a:gd name="T34" fmla="*/ 19 w 85"/>
                <a:gd name="T35" fmla="*/ 5 h 87"/>
                <a:gd name="T36" fmla="*/ 18 w 85"/>
                <a:gd name="T37" fmla="*/ 0 h 87"/>
                <a:gd name="T38" fmla="*/ 18 w 85"/>
                <a:gd name="T39" fmla="*/ 0 h 87"/>
                <a:gd name="T40" fmla="*/ 36 w 85"/>
                <a:gd name="T41" fmla="*/ 18 h 87"/>
                <a:gd name="T42" fmla="*/ 35 w 85"/>
                <a:gd name="T43" fmla="*/ 25 h 87"/>
                <a:gd name="T44" fmla="*/ 62 w 85"/>
                <a:gd name="T45" fmla="*/ 51 h 87"/>
                <a:gd name="T46" fmla="*/ 66 w 85"/>
                <a:gd name="T47" fmla="*/ 51 h 87"/>
                <a:gd name="T48" fmla="*/ 85 w 85"/>
                <a:gd name="T49" fmla="*/ 6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87">
                  <a:moveTo>
                    <a:pt x="85" y="69"/>
                  </a:moveTo>
                  <a:cubicBezTo>
                    <a:pt x="85" y="71"/>
                    <a:pt x="84" y="73"/>
                    <a:pt x="84" y="74"/>
                  </a:cubicBezTo>
                  <a:cubicBezTo>
                    <a:pt x="80" y="71"/>
                    <a:pt x="80" y="71"/>
                    <a:pt x="80" y="71"/>
                  </a:cubicBezTo>
                  <a:cubicBezTo>
                    <a:pt x="80" y="66"/>
                    <a:pt x="75" y="62"/>
                    <a:pt x="70" y="62"/>
                  </a:cubicBezTo>
                  <a:cubicBezTo>
                    <a:pt x="64" y="62"/>
                    <a:pt x="60" y="67"/>
                    <a:pt x="60" y="73"/>
                  </a:cubicBezTo>
                  <a:cubicBezTo>
                    <a:pt x="60" y="77"/>
                    <a:pt x="62" y="80"/>
                    <a:pt x="66" y="82"/>
                  </a:cubicBezTo>
                  <a:cubicBezTo>
                    <a:pt x="67" y="87"/>
                    <a:pt x="67" y="87"/>
                    <a:pt x="67" y="87"/>
                  </a:cubicBezTo>
                  <a:cubicBezTo>
                    <a:pt x="67" y="87"/>
                    <a:pt x="67" y="87"/>
                    <a:pt x="67" y="87"/>
                  </a:cubicBezTo>
                  <a:cubicBezTo>
                    <a:pt x="57" y="87"/>
                    <a:pt x="49" y="79"/>
                    <a:pt x="49" y="69"/>
                  </a:cubicBezTo>
                  <a:cubicBezTo>
                    <a:pt x="49" y="67"/>
                    <a:pt x="49" y="64"/>
                    <a:pt x="50" y="62"/>
                  </a:cubicBezTo>
                  <a:cubicBezTo>
                    <a:pt x="23" y="36"/>
                    <a:pt x="23" y="36"/>
                    <a:pt x="23" y="36"/>
                  </a:cubicBezTo>
                  <a:cubicBezTo>
                    <a:pt x="22" y="36"/>
                    <a:pt x="20" y="36"/>
                    <a:pt x="18" y="36"/>
                  </a:cubicBezTo>
                  <a:cubicBezTo>
                    <a:pt x="9" y="36"/>
                    <a:pt x="0" y="28"/>
                    <a:pt x="0" y="18"/>
                  </a:cubicBezTo>
                  <a:cubicBezTo>
                    <a:pt x="0" y="17"/>
                    <a:pt x="1" y="15"/>
                    <a:pt x="1" y="13"/>
                  </a:cubicBezTo>
                  <a:cubicBezTo>
                    <a:pt x="4" y="16"/>
                    <a:pt x="4" y="16"/>
                    <a:pt x="4" y="16"/>
                  </a:cubicBezTo>
                  <a:cubicBezTo>
                    <a:pt x="5" y="21"/>
                    <a:pt x="10" y="25"/>
                    <a:pt x="15" y="25"/>
                  </a:cubicBezTo>
                  <a:cubicBezTo>
                    <a:pt x="21" y="25"/>
                    <a:pt x="25" y="20"/>
                    <a:pt x="25" y="15"/>
                  </a:cubicBezTo>
                  <a:cubicBezTo>
                    <a:pt x="25" y="11"/>
                    <a:pt x="23" y="7"/>
                    <a:pt x="19" y="5"/>
                  </a:cubicBezTo>
                  <a:cubicBezTo>
                    <a:pt x="18" y="0"/>
                    <a:pt x="18" y="0"/>
                    <a:pt x="18" y="0"/>
                  </a:cubicBezTo>
                  <a:cubicBezTo>
                    <a:pt x="18" y="0"/>
                    <a:pt x="18" y="0"/>
                    <a:pt x="18" y="0"/>
                  </a:cubicBezTo>
                  <a:cubicBezTo>
                    <a:pt x="28" y="0"/>
                    <a:pt x="36" y="8"/>
                    <a:pt x="36" y="18"/>
                  </a:cubicBezTo>
                  <a:cubicBezTo>
                    <a:pt x="36" y="20"/>
                    <a:pt x="36" y="23"/>
                    <a:pt x="35" y="25"/>
                  </a:cubicBezTo>
                  <a:cubicBezTo>
                    <a:pt x="62" y="51"/>
                    <a:pt x="62" y="51"/>
                    <a:pt x="62" y="51"/>
                  </a:cubicBezTo>
                  <a:cubicBezTo>
                    <a:pt x="64" y="51"/>
                    <a:pt x="65" y="51"/>
                    <a:pt x="66" y="51"/>
                  </a:cubicBezTo>
                  <a:cubicBezTo>
                    <a:pt x="76" y="51"/>
                    <a:pt x="84" y="59"/>
                    <a:pt x="85" y="69"/>
                  </a:cubicBezTo>
                  <a:close/>
                </a:path>
              </a:pathLst>
            </a:custGeom>
            <a:grpFill/>
            <a:ln>
              <a:noFill/>
            </a:ln>
          </p:spPr>
          <p:txBody>
            <a:bodyPr vert="horz" wrap="square" lIns="89604" tIns="44802" rIns="89604" bIns="44802" numCol="1" anchor="t" anchorCtr="0" compatLnSpc="1">
              <a:prstTxWarp prst="textNoShape">
                <a:avLst/>
              </a:prstTxWarp>
            </a:bodyPr>
            <a:lstStyle/>
            <a:p>
              <a:pPr defTabSz="895658">
                <a:defRPr/>
              </a:pPr>
              <a:endParaRPr lang="en-US" sz="1667" kern="0" dirty="0">
                <a:gradFill>
                  <a:gsLst>
                    <a:gs pos="1250">
                      <a:srgbClr val="FFFFFF"/>
                    </a:gs>
                    <a:gs pos="100000">
                      <a:srgbClr val="FFFFFF"/>
                    </a:gs>
                  </a:gsLst>
                  <a:lin ang="5400000" scaled="0"/>
                </a:gradFill>
                <a:ea typeface="MS PGothic" charset="0"/>
              </a:endParaRPr>
            </a:p>
          </p:txBody>
        </p:sp>
      </p:grpSp>
      <p:sp>
        <p:nvSpPr>
          <p:cNvPr id="73" name="Freeform 12"/>
          <p:cNvSpPr>
            <a:spLocks noChangeAspect="1" noEditPoints="1"/>
          </p:cNvSpPr>
          <p:nvPr/>
        </p:nvSpPr>
        <p:spPr bwMode="black">
          <a:xfrm>
            <a:off x="6281498" y="5423132"/>
            <a:ext cx="441592" cy="266561"/>
          </a:xfrm>
          <a:custGeom>
            <a:avLst/>
            <a:gdLst>
              <a:gd name="T0" fmla="*/ 292 w 349"/>
              <a:gd name="T1" fmla="*/ 160 h 211"/>
              <a:gd name="T2" fmla="*/ 230 w 349"/>
              <a:gd name="T3" fmla="*/ 131 h 211"/>
              <a:gd name="T4" fmla="*/ 227 w 349"/>
              <a:gd name="T5" fmla="*/ 136 h 211"/>
              <a:gd name="T6" fmla="*/ 265 w 349"/>
              <a:gd name="T7" fmla="*/ 177 h 211"/>
              <a:gd name="T8" fmla="*/ 204 w 349"/>
              <a:gd name="T9" fmla="*/ 147 h 211"/>
              <a:gd name="T10" fmla="*/ 200 w 349"/>
              <a:gd name="T11" fmla="*/ 152 h 211"/>
              <a:gd name="T12" fmla="*/ 238 w 349"/>
              <a:gd name="T13" fmla="*/ 193 h 211"/>
              <a:gd name="T14" fmla="*/ 191 w 349"/>
              <a:gd name="T15" fmla="*/ 174 h 211"/>
              <a:gd name="T16" fmla="*/ 188 w 349"/>
              <a:gd name="T17" fmla="*/ 178 h 211"/>
              <a:gd name="T18" fmla="*/ 208 w 349"/>
              <a:gd name="T19" fmla="*/ 205 h 211"/>
              <a:gd name="T20" fmla="*/ 172 w 349"/>
              <a:gd name="T21" fmla="*/ 194 h 211"/>
              <a:gd name="T22" fmla="*/ 176 w 349"/>
              <a:gd name="T23" fmla="*/ 172 h 211"/>
              <a:gd name="T24" fmla="*/ 154 w 349"/>
              <a:gd name="T25" fmla="*/ 146 h 211"/>
              <a:gd name="T26" fmla="*/ 133 w 349"/>
              <a:gd name="T27" fmla="*/ 127 h 211"/>
              <a:gd name="T28" fmla="*/ 114 w 349"/>
              <a:gd name="T29" fmla="*/ 130 h 211"/>
              <a:gd name="T30" fmla="*/ 101 w 349"/>
              <a:gd name="T31" fmla="*/ 124 h 211"/>
              <a:gd name="T32" fmla="*/ 72 w 349"/>
              <a:gd name="T33" fmla="*/ 121 h 211"/>
              <a:gd name="T34" fmla="*/ 48 w 349"/>
              <a:gd name="T35" fmla="*/ 135 h 211"/>
              <a:gd name="T36" fmla="*/ 71 w 349"/>
              <a:gd name="T37" fmla="*/ 27 h 211"/>
              <a:gd name="T38" fmla="*/ 75 w 349"/>
              <a:gd name="T39" fmla="*/ 46 h 211"/>
              <a:gd name="T40" fmla="*/ 101 w 349"/>
              <a:gd name="T41" fmla="*/ 79 h 211"/>
              <a:gd name="T42" fmla="*/ 118 w 349"/>
              <a:gd name="T43" fmla="*/ 76 h 211"/>
              <a:gd name="T44" fmla="*/ 158 w 349"/>
              <a:gd name="T45" fmla="*/ 53 h 211"/>
              <a:gd name="T46" fmla="*/ 289 w 349"/>
              <a:gd name="T47" fmla="*/ 140 h 211"/>
              <a:gd name="T48" fmla="*/ 242 w 349"/>
              <a:gd name="T49" fmla="*/ 37 h 211"/>
              <a:gd name="T50" fmla="*/ 148 w 349"/>
              <a:gd name="T51" fmla="*/ 4 h 211"/>
              <a:gd name="T52" fmla="*/ 94 w 349"/>
              <a:gd name="T53" fmla="*/ 33 h 211"/>
              <a:gd name="T54" fmla="*/ 102 w 349"/>
              <a:gd name="T55" fmla="*/ 70 h 211"/>
              <a:gd name="T56" fmla="*/ 113 w 349"/>
              <a:gd name="T57" fmla="*/ 67 h 211"/>
              <a:gd name="T58" fmla="*/ 188 w 349"/>
              <a:gd name="T59" fmla="*/ 56 h 211"/>
              <a:gd name="T60" fmla="*/ 294 w 349"/>
              <a:gd name="T61" fmla="*/ 133 h 211"/>
              <a:gd name="T62" fmla="*/ 314 w 349"/>
              <a:gd name="T63" fmla="*/ 130 h 211"/>
              <a:gd name="T64" fmla="*/ 253 w 349"/>
              <a:gd name="T65" fmla="*/ 41 h 211"/>
              <a:gd name="T66" fmla="*/ 139 w 349"/>
              <a:gd name="T67" fmla="*/ 164 h 211"/>
              <a:gd name="T68" fmla="*/ 130 w 349"/>
              <a:gd name="T69" fmla="*/ 137 h 211"/>
              <a:gd name="T70" fmla="*/ 112 w 349"/>
              <a:gd name="T71" fmla="*/ 149 h 211"/>
              <a:gd name="T72" fmla="*/ 84 w 349"/>
              <a:gd name="T73" fmla="*/ 143 h 211"/>
              <a:gd name="T74" fmla="*/ 67 w 349"/>
              <a:gd name="T75" fmla="*/ 131 h 211"/>
              <a:gd name="T76" fmla="*/ 59 w 349"/>
              <a:gd name="T77" fmla="*/ 168 h 211"/>
              <a:gd name="T78" fmla="*/ 76 w 349"/>
              <a:gd name="T79" fmla="*/ 178 h 211"/>
              <a:gd name="T80" fmla="*/ 90 w 349"/>
              <a:gd name="T81" fmla="*/ 188 h 211"/>
              <a:gd name="T82" fmla="*/ 106 w 349"/>
              <a:gd name="T83" fmla="*/ 181 h 211"/>
              <a:gd name="T84" fmla="*/ 116 w 349"/>
              <a:gd name="T85" fmla="*/ 200 h 211"/>
              <a:gd name="T86" fmla="*/ 131 w 349"/>
              <a:gd name="T87" fmla="*/ 193 h 211"/>
              <a:gd name="T88" fmla="*/ 145 w 349"/>
              <a:gd name="T89" fmla="*/ 209 h 211"/>
              <a:gd name="T90" fmla="*/ 166 w 349"/>
              <a:gd name="T91" fmla="*/ 174 h 211"/>
              <a:gd name="T92" fmla="*/ 349 w 349"/>
              <a:gd name="T93" fmla="*/ 124 h 211"/>
              <a:gd name="T94" fmla="*/ 326 w 349"/>
              <a:gd name="T95" fmla="*/ 22 h 211"/>
              <a:gd name="T96" fmla="*/ 323 w 349"/>
              <a:gd name="T97" fmla="*/ 135 h 211"/>
              <a:gd name="T98" fmla="*/ 349 w 349"/>
              <a:gd name="T99" fmla="*/ 124 h 211"/>
              <a:gd name="T100" fmla="*/ 47 w 349"/>
              <a:gd name="T101" fmla="*/ 11 h 211"/>
              <a:gd name="T102" fmla="*/ 3 w 349"/>
              <a:gd name="T103" fmla="*/ 118 h 211"/>
              <a:gd name="T104" fmla="*/ 35 w 349"/>
              <a:gd name="T105" fmla="*/ 13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9" h="211">
                <a:moveTo>
                  <a:pt x="289" y="140"/>
                </a:moveTo>
                <a:cubicBezTo>
                  <a:pt x="294" y="144"/>
                  <a:pt x="296" y="154"/>
                  <a:pt x="292" y="160"/>
                </a:cubicBezTo>
                <a:cubicBezTo>
                  <a:pt x="289" y="164"/>
                  <a:pt x="285" y="167"/>
                  <a:pt x="279" y="167"/>
                </a:cubicBezTo>
                <a:cubicBezTo>
                  <a:pt x="279" y="167"/>
                  <a:pt x="279" y="167"/>
                  <a:pt x="230" y="131"/>
                </a:cubicBezTo>
                <a:cubicBezTo>
                  <a:pt x="228" y="130"/>
                  <a:pt x="227" y="131"/>
                  <a:pt x="226" y="132"/>
                </a:cubicBezTo>
                <a:cubicBezTo>
                  <a:pt x="226" y="134"/>
                  <a:pt x="226" y="135"/>
                  <a:pt x="227" y="136"/>
                </a:cubicBezTo>
                <a:cubicBezTo>
                  <a:pt x="227" y="136"/>
                  <a:pt x="227" y="136"/>
                  <a:pt x="267" y="164"/>
                </a:cubicBezTo>
                <a:cubicBezTo>
                  <a:pt x="267" y="168"/>
                  <a:pt x="267" y="172"/>
                  <a:pt x="265" y="177"/>
                </a:cubicBezTo>
                <a:cubicBezTo>
                  <a:pt x="262" y="181"/>
                  <a:pt x="257" y="183"/>
                  <a:pt x="253" y="183"/>
                </a:cubicBezTo>
                <a:cubicBezTo>
                  <a:pt x="253" y="183"/>
                  <a:pt x="253" y="183"/>
                  <a:pt x="204" y="147"/>
                </a:cubicBezTo>
                <a:cubicBezTo>
                  <a:pt x="203" y="147"/>
                  <a:pt x="200" y="147"/>
                  <a:pt x="200" y="148"/>
                </a:cubicBezTo>
                <a:cubicBezTo>
                  <a:pt x="199" y="150"/>
                  <a:pt x="199" y="151"/>
                  <a:pt x="200" y="152"/>
                </a:cubicBezTo>
                <a:cubicBezTo>
                  <a:pt x="200" y="152"/>
                  <a:pt x="200" y="152"/>
                  <a:pt x="240" y="181"/>
                </a:cubicBezTo>
                <a:cubicBezTo>
                  <a:pt x="240" y="185"/>
                  <a:pt x="240" y="189"/>
                  <a:pt x="238" y="193"/>
                </a:cubicBezTo>
                <a:cubicBezTo>
                  <a:pt x="235" y="197"/>
                  <a:pt x="231" y="198"/>
                  <a:pt x="226" y="198"/>
                </a:cubicBezTo>
                <a:cubicBezTo>
                  <a:pt x="226" y="198"/>
                  <a:pt x="226" y="198"/>
                  <a:pt x="191" y="174"/>
                </a:cubicBezTo>
                <a:cubicBezTo>
                  <a:pt x="189" y="172"/>
                  <a:pt x="188" y="172"/>
                  <a:pt x="187" y="174"/>
                </a:cubicBezTo>
                <a:cubicBezTo>
                  <a:pt x="187" y="175"/>
                  <a:pt x="187" y="177"/>
                  <a:pt x="188" y="178"/>
                </a:cubicBezTo>
                <a:cubicBezTo>
                  <a:pt x="188" y="178"/>
                  <a:pt x="188" y="178"/>
                  <a:pt x="210" y="194"/>
                </a:cubicBezTo>
                <a:cubicBezTo>
                  <a:pt x="211" y="198"/>
                  <a:pt x="210" y="202"/>
                  <a:pt x="208" y="205"/>
                </a:cubicBezTo>
                <a:cubicBezTo>
                  <a:pt x="204" y="209"/>
                  <a:pt x="200" y="211"/>
                  <a:pt x="196" y="211"/>
                </a:cubicBezTo>
                <a:cubicBezTo>
                  <a:pt x="196" y="211"/>
                  <a:pt x="196" y="211"/>
                  <a:pt x="172" y="194"/>
                </a:cubicBezTo>
                <a:cubicBezTo>
                  <a:pt x="172" y="194"/>
                  <a:pt x="172" y="194"/>
                  <a:pt x="176" y="175"/>
                </a:cubicBezTo>
                <a:cubicBezTo>
                  <a:pt x="176" y="175"/>
                  <a:pt x="176" y="174"/>
                  <a:pt x="176" y="172"/>
                </a:cubicBezTo>
                <a:cubicBezTo>
                  <a:pt x="177" y="160"/>
                  <a:pt x="169" y="150"/>
                  <a:pt x="157" y="147"/>
                </a:cubicBezTo>
                <a:cubicBezTo>
                  <a:pt x="156" y="146"/>
                  <a:pt x="156" y="146"/>
                  <a:pt x="154" y="146"/>
                </a:cubicBezTo>
                <a:cubicBezTo>
                  <a:pt x="153" y="146"/>
                  <a:pt x="152" y="146"/>
                  <a:pt x="150" y="146"/>
                </a:cubicBezTo>
                <a:cubicBezTo>
                  <a:pt x="149" y="136"/>
                  <a:pt x="142" y="130"/>
                  <a:pt x="133" y="127"/>
                </a:cubicBezTo>
                <a:cubicBezTo>
                  <a:pt x="131" y="127"/>
                  <a:pt x="130" y="127"/>
                  <a:pt x="130" y="127"/>
                </a:cubicBezTo>
                <a:cubicBezTo>
                  <a:pt x="123" y="126"/>
                  <a:pt x="118" y="127"/>
                  <a:pt x="114" y="130"/>
                </a:cubicBezTo>
                <a:cubicBezTo>
                  <a:pt x="111" y="127"/>
                  <a:pt x="107" y="124"/>
                  <a:pt x="102" y="124"/>
                </a:cubicBezTo>
                <a:cubicBezTo>
                  <a:pt x="101" y="124"/>
                  <a:pt x="101" y="124"/>
                  <a:pt x="101" y="124"/>
                </a:cubicBezTo>
                <a:cubicBezTo>
                  <a:pt x="95" y="123"/>
                  <a:pt x="90" y="124"/>
                  <a:pt x="86" y="127"/>
                </a:cubicBezTo>
                <a:cubicBezTo>
                  <a:pt x="82" y="124"/>
                  <a:pt x="76" y="121"/>
                  <a:pt x="72" y="121"/>
                </a:cubicBezTo>
                <a:cubicBezTo>
                  <a:pt x="70" y="121"/>
                  <a:pt x="67" y="121"/>
                  <a:pt x="64" y="121"/>
                </a:cubicBezTo>
                <a:cubicBezTo>
                  <a:pt x="56" y="124"/>
                  <a:pt x="51" y="128"/>
                  <a:pt x="48" y="135"/>
                </a:cubicBezTo>
                <a:cubicBezTo>
                  <a:pt x="48" y="135"/>
                  <a:pt x="48" y="135"/>
                  <a:pt x="44" y="134"/>
                </a:cubicBezTo>
                <a:cubicBezTo>
                  <a:pt x="43" y="81"/>
                  <a:pt x="71" y="27"/>
                  <a:pt x="71" y="27"/>
                </a:cubicBezTo>
                <a:cubicBezTo>
                  <a:pt x="71" y="27"/>
                  <a:pt x="76" y="27"/>
                  <a:pt x="84" y="27"/>
                </a:cubicBezTo>
                <a:cubicBezTo>
                  <a:pt x="79" y="33"/>
                  <a:pt x="75" y="40"/>
                  <a:pt x="75" y="46"/>
                </a:cubicBezTo>
                <a:cubicBezTo>
                  <a:pt x="74" y="53"/>
                  <a:pt x="75" y="58"/>
                  <a:pt x="78" y="64"/>
                </a:cubicBezTo>
                <a:cubicBezTo>
                  <a:pt x="83" y="73"/>
                  <a:pt x="91" y="79"/>
                  <a:pt x="101" y="79"/>
                </a:cubicBezTo>
                <a:cubicBezTo>
                  <a:pt x="101" y="79"/>
                  <a:pt x="101" y="79"/>
                  <a:pt x="101" y="79"/>
                </a:cubicBezTo>
                <a:cubicBezTo>
                  <a:pt x="106" y="80"/>
                  <a:pt x="113" y="79"/>
                  <a:pt x="118" y="76"/>
                </a:cubicBezTo>
                <a:cubicBezTo>
                  <a:pt x="118" y="76"/>
                  <a:pt x="118" y="76"/>
                  <a:pt x="122" y="73"/>
                </a:cubicBezTo>
                <a:cubicBezTo>
                  <a:pt x="122" y="73"/>
                  <a:pt x="122" y="73"/>
                  <a:pt x="158" y="53"/>
                </a:cubicBezTo>
                <a:cubicBezTo>
                  <a:pt x="158" y="53"/>
                  <a:pt x="158" y="53"/>
                  <a:pt x="183" y="64"/>
                </a:cubicBezTo>
                <a:cubicBezTo>
                  <a:pt x="183" y="64"/>
                  <a:pt x="183" y="64"/>
                  <a:pt x="289" y="140"/>
                </a:cubicBezTo>
                <a:close/>
                <a:moveTo>
                  <a:pt x="253" y="41"/>
                </a:moveTo>
                <a:cubicBezTo>
                  <a:pt x="250" y="41"/>
                  <a:pt x="246" y="40"/>
                  <a:pt x="242" y="37"/>
                </a:cubicBezTo>
                <a:cubicBezTo>
                  <a:pt x="165" y="2"/>
                  <a:pt x="165" y="2"/>
                  <a:pt x="165" y="2"/>
                </a:cubicBezTo>
                <a:cubicBezTo>
                  <a:pt x="160" y="0"/>
                  <a:pt x="153" y="1"/>
                  <a:pt x="148" y="4"/>
                </a:cubicBezTo>
                <a:cubicBezTo>
                  <a:pt x="117" y="21"/>
                  <a:pt x="117" y="21"/>
                  <a:pt x="117" y="21"/>
                </a:cubicBezTo>
                <a:cubicBezTo>
                  <a:pt x="94" y="33"/>
                  <a:pt x="94" y="33"/>
                  <a:pt x="94" y="33"/>
                </a:cubicBezTo>
                <a:cubicBezTo>
                  <a:pt x="85" y="39"/>
                  <a:pt x="82" y="51"/>
                  <a:pt x="87" y="60"/>
                </a:cubicBezTo>
                <a:cubicBezTo>
                  <a:pt x="90" y="66"/>
                  <a:pt x="96" y="70"/>
                  <a:pt x="102" y="70"/>
                </a:cubicBezTo>
                <a:cubicBezTo>
                  <a:pt x="106" y="70"/>
                  <a:pt x="110" y="70"/>
                  <a:pt x="113" y="67"/>
                </a:cubicBezTo>
                <a:cubicBezTo>
                  <a:pt x="113" y="67"/>
                  <a:pt x="113" y="67"/>
                  <a:pt x="113" y="67"/>
                </a:cubicBezTo>
                <a:cubicBezTo>
                  <a:pt x="159" y="43"/>
                  <a:pt x="159" y="43"/>
                  <a:pt x="159" y="43"/>
                </a:cubicBezTo>
                <a:cubicBezTo>
                  <a:pt x="188" y="56"/>
                  <a:pt x="188" y="56"/>
                  <a:pt x="188" y="56"/>
                </a:cubicBezTo>
                <a:cubicBezTo>
                  <a:pt x="228" y="86"/>
                  <a:pt x="228" y="86"/>
                  <a:pt x="228" y="86"/>
                </a:cubicBezTo>
                <a:cubicBezTo>
                  <a:pt x="294" y="133"/>
                  <a:pt x="294" y="133"/>
                  <a:pt x="294" y="133"/>
                </a:cubicBezTo>
                <a:cubicBezTo>
                  <a:pt x="295" y="134"/>
                  <a:pt x="295" y="134"/>
                  <a:pt x="295" y="134"/>
                </a:cubicBezTo>
                <a:cubicBezTo>
                  <a:pt x="314" y="130"/>
                  <a:pt x="314" y="130"/>
                  <a:pt x="314" y="130"/>
                </a:cubicBezTo>
                <a:cubicBezTo>
                  <a:pt x="317" y="68"/>
                  <a:pt x="289" y="39"/>
                  <a:pt x="289" y="39"/>
                </a:cubicBezTo>
                <a:cubicBezTo>
                  <a:pt x="289" y="39"/>
                  <a:pt x="261" y="44"/>
                  <a:pt x="253" y="41"/>
                </a:cubicBezTo>
                <a:close/>
                <a:moveTo>
                  <a:pt x="155" y="157"/>
                </a:moveTo>
                <a:cubicBezTo>
                  <a:pt x="149" y="156"/>
                  <a:pt x="142" y="158"/>
                  <a:pt x="139" y="164"/>
                </a:cubicBezTo>
                <a:cubicBezTo>
                  <a:pt x="141" y="154"/>
                  <a:pt x="141" y="154"/>
                  <a:pt x="141" y="154"/>
                </a:cubicBezTo>
                <a:cubicBezTo>
                  <a:pt x="143" y="146"/>
                  <a:pt x="138" y="138"/>
                  <a:pt x="130" y="137"/>
                </a:cubicBezTo>
                <a:cubicBezTo>
                  <a:pt x="122" y="135"/>
                  <a:pt x="114" y="139"/>
                  <a:pt x="112" y="148"/>
                </a:cubicBezTo>
                <a:cubicBezTo>
                  <a:pt x="112" y="149"/>
                  <a:pt x="112" y="149"/>
                  <a:pt x="112" y="149"/>
                </a:cubicBezTo>
                <a:cubicBezTo>
                  <a:pt x="112" y="142"/>
                  <a:pt x="107" y="135"/>
                  <a:pt x="100" y="134"/>
                </a:cubicBezTo>
                <a:cubicBezTo>
                  <a:pt x="94" y="133"/>
                  <a:pt x="86" y="137"/>
                  <a:pt x="84" y="143"/>
                </a:cubicBezTo>
                <a:cubicBezTo>
                  <a:pt x="84" y="143"/>
                  <a:pt x="84" y="143"/>
                  <a:pt x="84" y="143"/>
                </a:cubicBezTo>
                <a:cubicBezTo>
                  <a:pt x="82" y="135"/>
                  <a:pt x="74" y="130"/>
                  <a:pt x="67" y="131"/>
                </a:cubicBezTo>
                <a:cubicBezTo>
                  <a:pt x="59" y="134"/>
                  <a:pt x="53" y="141"/>
                  <a:pt x="55" y="149"/>
                </a:cubicBezTo>
                <a:cubicBezTo>
                  <a:pt x="59" y="168"/>
                  <a:pt x="59" y="168"/>
                  <a:pt x="59" y="168"/>
                </a:cubicBezTo>
                <a:cubicBezTo>
                  <a:pt x="60" y="173"/>
                  <a:pt x="65" y="178"/>
                  <a:pt x="72" y="178"/>
                </a:cubicBezTo>
                <a:cubicBezTo>
                  <a:pt x="74" y="178"/>
                  <a:pt x="75" y="178"/>
                  <a:pt x="76" y="178"/>
                </a:cubicBezTo>
                <a:cubicBezTo>
                  <a:pt x="78" y="178"/>
                  <a:pt x="78" y="178"/>
                  <a:pt x="79" y="177"/>
                </a:cubicBezTo>
                <a:cubicBezTo>
                  <a:pt x="80" y="182"/>
                  <a:pt x="84" y="186"/>
                  <a:pt x="90" y="188"/>
                </a:cubicBezTo>
                <a:cubicBezTo>
                  <a:pt x="91" y="188"/>
                  <a:pt x="91" y="188"/>
                  <a:pt x="91" y="188"/>
                </a:cubicBezTo>
                <a:cubicBezTo>
                  <a:pt x="96" y="188"/>
                  <a:pt x="102" y="185"/>
                  <a:pt x="106" y="181"/>
                </a:cubicBezTo>
                <a:cubicBezTo>
                  <a:pt x="104" y="182"/>
                  <a:pt x="104" y="182"/>
                  <a:pt x="104" y="182"/>
                </a:cubicBezTo>
                <a:cubicBezTo>
                  <a:pt x="103" y="189"/>
                  <a:pt x="108" y="197"/>
                  <a:pt x="116" y="200"/>
                </a:cubicBezTo>
                <a:cubicBezTo>
                  <a:pt x="116" y="200"/>
                  <a:pt x="116" y="200"/>
                  <a:pt x="118" y="200"/>
                </a:cubicBezTo>
                <a:cubicBezTo>
                  <a:pt x="123" y="200"/>
                  <a:pt x="129" y="197"/>
                  <a:pt x="131" y="193"/>
                </a:cubicBezTo>
                <a:cubicBezTo>
                  <a:pt x="131" y="200"/>
                  <a:pt x="135" y="206"/>
                  <a:pt x="143" y="209"/>
                </a:cubicBezTo>
                <a:cubicBezTo>
                  <a:pt x="143" y="209"/>
                  <a:pt x="143" y="209"/>
                  <a:pt x="145" y="209"/>
                </a:cubicBezTo>
                <a:cubicBezTo>
                  <a:pt x="151" y="209"/>
                  <a:pt x="158" y="205"/>
                  <a:pt x="161" y="197"/>
                </a:cubicBezTo>
                <a:cubicBezTo>
                  <a:pt x="166" y="174"/>
                  <a:pt x="166" y="174"/>
                  <a:pt x="166" y="174"/>
                </a:cubicBezTo>
                <a:cubicBezTo>
                  <a:pt x="168" y="166"/>
                  <a:pt x="162" y="158"/>
                  <a:pt x="155" y="157"/>
                </a:cubicBezTo>
                <a:close/>
                <a:moveTo>
                  <a:pt x="349" y="124"/>
                </a:moveTo>
                <a:cubicBezTo>
                  <a:pt x="338" y="30"/>
                  <a:pt x="338" y="30"/>
                  <a:pt x="338" y="30"/>
                </a:cubicBezTo>
                <a:cubicBezTo>
                  <a:pt x="337" y="24"/>
                  <a:pt x="332" y="21"/>
                  <a:pt x="326" y="22"/>
                </a:cubicBezTo>
                <a:cubicBezTo>
                  <a:pt x="294" y="30"/>
                  <a:pt x="294" y="30"/>
                  <a:pt x="294" y="30"/>
                </a:cubicBezTo>
                <a:cubicBezTo>
                  <a:pt x="294" y="30"/>
                  <a:pt x="328" y="64"/>
                  <a:pt x="323" y="135"/>
                </a:cubicBezTo>
                <a:cubicBezTo>
                  <a:pt x="338" y="135"/>
                  <a:pt x="338" y="135"/>
                  <a:pt x="338" y="135"/>
                </a:cubicBezTo>
                <a:cubicBezTo>
                  <a:pt x="345" y="135"/>
                  <a:pt x="349" y="130"/>
                  <a:pt x="349" y="124"/>
                </a:cubicBezTo>
                <a:close/>
                <a:moveTo>
                  <a:pt x="63" y="21"/>
                </a:moveTo>
                <a:cubicBezTo>
                  <a:pt x="47" y="11"/>
                  <a:pt x="47" y="11"/>
                  <a:pt x="47" y="11"/>
                </a:cubicBezTo>
                <a:cubicBezTo>
                  <a:pt x="42" y="9"/>
                  <a:pt x="36" y="11"/>
                  <a:pt x="34" y="17"/>
                </a:cubicBezTo>
                <a:cubicBezTo>
                  <a:pt x="3" y="118"/>
                  <a:pt x="3" y="118"/>
                  <a:pt x="3" y="118"/>
                </a:cubicBezTo>
                <a:cubicBezTo>
                  <a:pt x="0" y="124"/>
                  <a:pt x="4" y="130"/>
                  <a:pt x="9" y="130"/>
                </a:cubicBezTo>
                <a:cubicBezTo>
                  <a:pt x="35" y="135"/>
                  <a:pt x="35" y="135"/>
                  <a:pt x="35" y="135"/>
                </a:cubicBezTo>
                <a:cubicBezTo>
                  <a:pt x="32" y="79"/>
                  <a:pt x="63" y="21"/>
                  <a:pt x="63"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endParaRPr lang="en-US" sz="2353" kern="0" dirty="0">
              <a:gradFill>
                <a:gsLst>
                  <a:gs pos="1250">
                    <a:srgbClr val="FFFFFF"/>
                  </a:gs>
                  <a:gs pos="100000">
                    <a:srgbClr val="FFFFFF"/>
                  </a:gs>
                </a:gsLst>
                <a:lin ang="5400000" scaled="0"/>
              </a:gradFill>
              <a:ea typeface="MS PGothic" charset="0"/>
            </a:endParaRPr>
          </a:p>
        </p:txBody>
      </p:sp>
      <p:sp>
        <p:nvSpPr>
          <p:cNvPr id="91" name="Rectangle 90"/>
          <p:cNvSpPr/>
          <p:nvPr/>
        </p:nvSpPr>
        <p:spPr bwMode="auto">
          <a:xfrm>
            <a:off x="3175392" y="3049817"/>
            <a:ext cx="2867339" cy="660128"/>
          </a:xfrm>
          <a:prstGeom prst="rect">
            <a:avLst/>
          </a:prstGeom>
          <a:solidFill>
            <a:schemeClr val="accent2"/>
          </a:solidFill>
          <a:ln w="10795" cap="flat" cmpd="sng" algn="ctr">
            <a:noFill/>
            <a:prstDash val="solid"/>
            <a:headEnd type="none" w="med" len="med"/>
            <a:tailEnd type="none" w="med" len="med"/>
          </a:ln>
          <a:effectLst/>
        </p:spPr>
        <p:txBody>
          <a:bodyPr rot="0" spcFirstLastPara="0" vertOverflow="overflow" horzOverflow="overflow" vert="horz" wrap="square" lIns="806439" tIns="45700" rIns="0" bIns="45700" numCol="1" spcCol="0" rtlCol="0" fromWordArt="0" anchor="ctr" anchorCtr="0" forceAA="0" compatLnSpc="1">
            <a:prstTxWarp prst="textNoShape">
              <a:avLst/>
            </a:prstTxWarp>
            <a:noAutofit/>
          </a:bodyPr>
          <a:lstStyle/>
          <a:p>
            <a:pPr defTabSz="913576">
              <a:lnSpc>
                <a:spcPct val="90000"/>
              </a:lnSpc>
              <a:defRPr/>
            </a:pPr>
            <a:r>
              <a:rPr lang="en-US" sz="1369" kern="0" dirty="0">
                <a:gradFill>
                  <a:gsLst>
                    <a:gs pos="1250">
                      <a:srgbClr val="FFFFFF"/>
                    </a:gs>
                    <a:gs pos="100000">
                      <a:srgbClr val="FFFFFF"/>
                    </a:gs>
                  </a:gsLst>
                  <a:lin ang="5400000" scaled="0"/>
                </a:gradFill>
                <a:ea typeface="MS PGothic" charset="0"/>
              </a:rPr>
              <a:t>Fraud detection</a:t>
            </a:r>
          </a:p>
        </p:txBody>
      </p:sp>
      <p:grpSp>
        <p:nvGrpSpPr>
          <p:cNvPr id="195" name="Group 194"/>
          <p:cNvGrpSpPr/>
          <p:nvPr/>
        </p:nvGrpSpPr>
        <p:grpSpPr>
          <a:xfrm>
            <a:off x="3376606" y="3248243"/>
            <a:ext cx="392861" cy="266561"/>
            <a:chOff x="1819275" y="3757613"/>
            <a:chExt cx="982663" cy="666750"/>
          </a:xfrm>
          <a:solidFill>
            <a:srgbClr val="FFFFFF"/>
          </a:solidFill>
        </p:grpSpPr>
        <p:sp>
          <p:nvSpPr>
            <p:cNvPr id="196" name="Freeform 24"/>
            <p:cNvSpPr>
              <a:spLocks noEditPoints="1"/>
            </p:cNvSpPr>
            <p:nvPr/>
          </p:nvSpPr>
          <p:spPr bwMode="auto">
            <a:xfrm>
              <a:off x="1819275" y="3757613"/>
              <a:ext cx="982663" cy="666750"/>
            </a:xfrm>
            <a:custGeom>
              <a:avLst/>
              <a:gdLst>
                <a:gd name="T0" fmla="*/ 231 w 262"/>
                <a:gd name="T1" fmla="*/ 51 h 178"/>
                <a:gd name="T2" fmla="*/ 196 w 262"/>
                <a:gd name="T3" fmla="*/ 35 h 178"/>
                <a:gd name="T4" fmla="*/ 183 w 262"/>
                <a:gd name="T5" fmla="*/ 15 h 178"/>
                <a:gd name="T6" fmla="*/ 163 w 262"/>
                <a:gd name="T7" fmla="*/ 0 h 178"/>
                <a:gd name="T8" fmla="*/ 141 w 262"/>
                <a:gd name="T9" fmla="*/ 29 h 178"/>
                <a:gd name="T10" fmla="*/ 141 w 262"/>
                <a:gd name="T11" fmla="*/ 30 h 178"/>
                <a:gd name="T12" fmla="*/ 121 w 262"/>
                <a:gd name="T13" fmla="*/ 30 h 178"/>
                <a:gd name="T14" fmla="*/ 121 w 262"/>
                <a:gd name="T15" fmla="*/ 29 h 178"/>
                <a:gd name="T16" fmla="*/ 99 w 262"/>
                <a:gd name="T17" fmla="*/ 0 h 178"/>
                <a:gd name="T18" fmla="*/ 79 w 262"/>
                <a:gd name="T19" fmla="*/ 15 h 178"/>
                <a:gd name="T20" fmla="*/ 66 w 262"/>
                <a:gd name="T21" fmla="*/ 35 h 178"/>
                <a:gd name="T22" fmla="*/ 31 w 262"/>
                <a:gd name="T23" fmla="*/ 51 h 178"/>
                <a:gd name="T24" fmla="*/ 0 w 262"/>
                <a:gd name="T25" fmla="*/ 119 h 178"/>
                <a:gd name="T26" fmla="*/ 60 w 262"/>
                <a:gd name="T27" fmla="*/ 178 h 178"/>
                <a:gd name="T28" fmla="*/ 118 w 262"/>
                <a:gd name="T29" fmla="*/ 134 h 178"/>
                <a:gd name="T30" fmla="*/ 144 w 262"/>
                <a:gd name="T31" fmla="*/ 134 h 178"/>
                <a:gd name="T32" fmla="*/ 202 w 262"/>
                <a:gd name="T33" fmla="*/ 178 h 178"/>
                <a:gd name="T34" fmla="*/ 262 w 262"/>
                <a:gd name="T35" fmla="*/ 119 h 178"/>
                <a:gd name="T36" fmla="*/ 231 w 262"/>
                <a:gd name="T37" fmla="*/ 51 h 178"/>
                <a:gd name="T38" fmla="*/ 60 w 262"/>
                <a:gd name="T39" fmla="*/ 160 h 178"/>
                <a:gd name="T40" fmla="*/ 18 w 262"/>
                <a:gd name="T41" fmla="*/ 119 h 178"/>
                <a:gd name="T42" fmla="*/ 60 w 262"/>
                <a:gd name="T43" fmla="*/ 77 h 178"/>
                <a:gd name="T44" fmla="*/ 102 w 262"/>
                <a:gd name="T45" fmla="*/ 119 h 178"/>
                <a:gd name="T46" fmla="*/ 60 w 262"/>
                <a:gd name="T47" fmla="*/ 160 h 178"/>
                <a:gd name="T48" fmla="*/ 202 w 262"/>
                <a:gd name="T49" fmla="*/ 160 h 178"/>
                <a:gd name="T50" fmla="*/ 160 w 262"/>
                <a:gd name="T51" fmla="*/ 119 h 178"/>
                <a:gd name="T52" fmla="*/ 202 w 262"/>
                <a:gd name="T53" fmla="*/ 77 h 178"/>
                <a:gd name="T54" fmla="*/ 244 w 262"/>
                <a:gd name="T55" fmla="*/ 119 h 178"/>
                <a:gd name="T56" fmla="*/ 202 w 262"/>
                <a:gd name="T57" fmla="*/ 16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2" h="178">
                  <a:moveTo>
                    <a:pt x="231" y="51"/>
                  </a:moveTo>
                  <a:cubicBezTo>
                    <a:pt x="220" y="41"/>
                    <a:pt x="209" y="35"/>
                    <a:pt x="196" y="35"/>
                  </a:cubicBezTo>
                  <a:cubicBezTo>
                    <a:pt x="183" y="15"/>
                    <a:pt x="183" y="15"/>
                    <a:pt x="183" y="15"/>
                  </a:cubicBezTo>
                  <a:cubicBezTo>
                    <a:pt x="177" y="8"/>
                    <a:pt x="174" y="0"/>
                    <a:pt x="163" y="0"/>
                  </a:cubicBezTo>
                  <a:cubicBezTo>
                    <a:pt x="140" y="0"/>
                    <a:pt x="141" y="29"/>
                    <a:pt x="141" y="29"/>
                  </a:cubicBezTo>
                  <a:cubicBezTo>
                    <a:pt x="141" y="29"/>
                    <a:pt x="141" y="30"/>
                    <a:pt x="141" y="30"/>
                  </a:cubicBezTo>
                  <a:cubicBezTo>
                    <a:pt x="121" y="30"/>
                    <a:pt x="121" y="30"/>
                    <a:pt x="121" y="30"/>
                  </a:cubicBezTo>
                  <a:cubicBezTo>
                    <a:pt x="121" y="30"/>
                    <a:pt x="121" y="29"/>
                    <a:pt x="121" y="29"/>
                  </a:cubicBezTo>
                  <a:cubicBezTo>
                    <a:pt x="121" y="29"/>
                    <a:pt x="122" y="0"/>
                    <a:pt x="99" y="0"/>
                  </a:cubicBezTo>
                  <a:cubicBezTo>
                    <a:pt x="88" y="0"/>
                    <a:pt x="85" y="8"/>
                    <a:pt x="79" y="15"/>
                  </a:cubicBezTo>
                  <a:cubicBezTo>
                    <a:pt x="66" y="35"/>
                    <a:pt x="66" y="35"/>
                    <a:pt x="66" y="35"/>
                  </a:cubicBezTo>
                  <a:cubicBezTo>
                    <a:pt x="53" y="35"/>
                    <a:pt x="42" y="41"/>
                    <a:pt x="31" y="51"/>
                  </a:cubicBezTo>
                  <a:cubicBezTo>
                    <a:pt x="31" y="51"/>
                    <a:pt x="0" y="84"/>
                    <a:pt x="0" y="119"/>
                  </a:cubicBezTo>
                  <a:cubicBezTo>
                    <a:pt x="0" y="151"/>
                    <a:pt x="27" y="178"/>
                    <a:pt x="60" y="178"/>
                  </a:cubicBezTo>
                  <a:cubicBezTo>
                    <a:pt x="88" y="178"/>
                    <a:pt x="112" y="159"/>
                    <a:pt x="118" y="134"/>
                  </a:cubicBezTo>
                  <a:cubicBezTo>
                    <a:pt x="144" y="134"/>
                    <a:pt x="144" y="134"/>
                    <a:pt x="144" y="134"/>
                  </a:cubicBezTo>
                  <a:cubicBezTo>
                    <a:pt x="150" y="159"/>
                    <a:pt x="174" y="178"/>
                    <a:pt x="202" y="178"/>
                  </a:cubicBezTo>
                  <a:cubicBezTo>
                    <a:pt x="235" y="178"/>
                    <a:pt x="262" y="151"/>
                    <a:pt x="262" y="119"/>
                  </a:cubicBezTo>
                  <a:cubicBezTo>
                    <a:pt x="262" y="84"/>
                    <a:pt x="231" y="51"/>
                    <a:pt x="231" y="51"/>
                  </a:cubicBezTo>
                  <a:close/>
                  <a:moveTo>
                    <a:pt x="60" y="160"/>
                  </a:moveTo>
                  <a:cubicBezTo>
                    <a:pt x="37" y="160"/>
                    <a:pt x="18" y="141"/>
                    <a:pt x="18" y="119"/>
                  </a:cubicBezTo>
                  <a:cubicBezTo>
                    <a:pt x="18" y="96"/>
                    <a:pt x="37" y="77"/>
                    <a:pt x="60" y="77"/>
                  </a:cubicBezTo>
                  <a:cubicBezTo>
                    <a:pt x="83" y="77"/>
                    <a:pt x="102" y="96"/>
                    <a:pt x="102" y="119"/>
                  </a:cubicBezTo>
                  <a:cubicBezTo>
                    <a:pt x="102" y="141"/>
                    <a:pt x="83" y="160"/>
                    <a:pt x="60" y="160"/>
                  </a:cubicBezTo>
                  <a:close/>
                  <a:moveTo>
                    <a:pt x="202" y="160"/>
                  </a:moveTo>
                  <a:cubicBezTo>
                    <a:pt x="179" y="160"/>
                    <a:pt x="160" y="141"/>
                    <a:pt x="160" y="119"/>
                  </a:cubicBezTo>
                  <a:cubicBezTo>
                    <a:pt x="160" y="96"/>
                    <a:pt x="179" y="77"/>
                    <a:pt x="202" y="77"/>
                  </a:cubicBezTo>
                  <a:cubicBezTo>
                    <a:pt x="225" y="77"/>
                    <a:pt x="244" y="96"/>
                    <a:pt x="244" y="119"/>
                  </a:cubicBezTo>
                  <a:cubicBezTo>
                    <a:pt x="244" y="141"/>
                    <a:pt x="225" y="160"/>
                    <a:pt x="202" y="160"/>
                  </a:cubicBezTo>
                  <a:close/>
                </a:path>
              </a:pathLst>
            </a:custGeom>
            <a:grpFill/>
            <a:ln>
              <a:noFill/>
            </a:ln>
          </p:spPr>
          <p:txBody>
            <a:bodyPr vert="horz" wrap="square" lIns="89604" tIns="44802" rIns="89604" bIns="44802" numCol="1" anchor="t" anchorCtr="0" compatLnSpc="1">
              <a:prstTxWarp prst="textNoShape">
                <a:avLst/>
              </a:prstTxWarp>
            </a:bodyPr>
            <a:lstStyle/>
            <a:p>
              <a:pPr defTabSz="895658">
                <a:defRPr/>
              </a:pPr>
              <a:endParaRPr lang="en-US" sz="1667" kern="0" dirty="0">
                <a:gradFill>
                  <a:gsLst>
                    <a:gs pos="1250">
                      <a:srgbClr val="FFFFFF"/>
                    </a:gs>
                    <a:gs pos="100000">
                      <a:srgbClr val="FFFFFF"/>
                    </a:gs>
                  </a:gsLst>
                  <a:lin ang="5400000" scaled="0"/>
                </a:gradFill>
                <a:ea typeface="MS PGothic" charset="0"/>
              </a:endParaRPr>
            </a:p>
          </p:txBody>
        </p:sp>
        <p:sp>
          <p:nvSpPr>
            <p:cNvPr id="197" name="Oval 25"/>
            <p:cNvSpPr>
              <a:spLocks noChangeArrowheads="1"/>
            </p:cNvSpPr>
            <p:nvPr/>
          </p:nvSpPr>
          <p:spPr bwMode="auto">
            <a:xfrm>
              <a:off x="2257425" y="3986213"/>
              <a:ext cx="104775" cy="104775"/>
            </a:xfrm>
            <a:prstGeom prst="ellipse">
              <a:avLst/>
            </a:prstGeom>
            <a:grpFill/>
            <a:ln>
              <a:noFill/>
            </a:ln>
          </p:spPr>
          <p:txBody>
            <a:bodyPr vert="horz" wrap="square" lIns="89604" tIns="44802" rIns="89604" bIns="44802" numCol="1" anchor="t" anchorCtr="0" compatLnSpc="1">
              <a:prstTxWarp prst="textNoShape">
                <a:avLst/>
              </a:prstTxWarp>
            </a:bodyPr>
            <a:lstStyle/>
            <a:p>
              <a:pPr defTabSz="895658">
                <a:defRPr/>
              </a:pPr>
              <a:endParaRPr lang="en-US" sz="1667" kern="0" dirty="0">
                <a:gradFill>
                  <a:gsLst>
                    <a:gs pos="1250">
                      <a:srgbClr val="FFFFFF"/>
                    </a:gs>
                    <a:gs pos="100000">
                      <a:srgbClr val="FFFFFF"/>
                    </a:gs>
                  </a:gsLst>
                  <a:lin ang="5400000" scaled="0"/>
                </a:gradFill>
                <a:ea typeface="MS PGothic" charset="0"/>
              </a:endParaRPr>
            </a:p>
          </p:txBody>
        </p:sp>
      </p:grpSp>
      <p:sp>
        <p:nvSpPr>
          <p:cNvPr id="222" name="Freeform 9"/>
          <p:cNvSpPr>
            <a:spLocks noEditPoints="1"/>
          </p:cNvSpPr>
          <p:nvPr/>
        </p:nvSpPr>
        <p:spPr bwMode="auto">
          <a:xfrm>
            <a:off x="3376606" y="3977576"/>
            <a:ext cx="412103" cy="265536"/>
          </a:xfrm>
          <a:custGeom>
            <a:avLst/>
            <a:gdLst>
              <a:gd name="T0" fmla="*/ 2219 w 2399"/>
              <a:gd name="T1" fmla="*/ 0 h 1545"/>
              <a:gd name="T2" fmla="*/ 179 w 2399"/>
              <a:gd name="T3" fmla="*/ 0 h 1545"/>
              <a:gd name="T4" fmla="*/ 0 w 2399"/>
              <a:gd name="T5" fmla="*/ 179 h 1545"/>
              <a:gd name="T6" fmla="*/ 0 w 2399"/>
              <a:gd name="T7" fmla="*/ 1365 h 1545"/>
              <a:gd name="T8" fmla="*/ 179 w 2399"/>
              <a:gd name="T9" fmla="*/ 1545 h 1545"/>
              <a:gd name="T10" fmla="*/ 2219 w 2399"/>
              <a:gd name="T11" fmla="*/ 1545 h 1545"/>
              <a:gd name="T12" fmla="*/ 2399 w 2399"/>
              <a:gd name="T13" fmla="*/ 1365 h 1545"/>
              <a:gd name="T14" fmla="*/ 2399 w 2399"/>
              <a:gd name="T15" fmla="*/ 179 h 1545"/>
              <a:gd name="T16" fmla="*/ 2219 w 2399"/>
              <a:gd name="T17" fmla="*/ 0 h 1545"/>
              <a:gd name="T18" fmla="*/ 179 w 2399"/>
              <a:gd name="T19" fmla="*/ 107 h 1545"/>
              <a:gd name="T20" fmla="*/ 2219 w 2399"/>
              <a:gd name="T21" fmla="*/ 107 h 1545"/>
              <a:gd name="T22" fmla="*/ 2291 w 2399"/>
              <a:gd name="T23" fmla="*/ 179 h 1545"/>
              <a:gd name="T24" fmla="*/ 2291 w 2399"/>
              <a:gd name="T25" fmla="*/ 377 h 1545"/>
              <a:gd name="T26" fmla="*/ 108 w 2399"/>
              <a:gd name="T27" fmla="*/ 377 h 1545"/>
              <a:gd name="T28" fmla="*/ 108 w 2399"/>
              <a:gd name="T29" fmla="*/ 179 h 1545"/>
              <a:gd name="T30" fmla="*/ 179 w 2399"/>
              <a:gd name="T31" fmla="*/ 107 h 1545"/>
              <a:gd name="T32" fmla="*/ 2219 w 2399"/>
              <a:gd name="T33" fmla="*/ 1437 h 1545"/>
              <a:gd name="T34" fmla="*/ 179 w 2399"/>
              <a:gd name="T35" fmla="*/ 1437 h 1545"/>
              <a:gd name="T36" fmla="*/ 108 w 2399"/>
              <a:gd name="T37" fmla="*/ 1365 h 1545"/>
              <a:gd name="T38" fmla="*/ 108 w 2399"/>
              <a:gd name="T39" fmla="*/ 772 h 1545"/>
              <a:gd name="T40" fmla="*/ 2291 w 2399"/>
              <a:gd name="T41" fmla="*/ 772 h 1545"/>
              <a:gd name="T42" fmla="*/ 2291 w 2399"/>
              <a:gd name="T43" fmla="*/ 1365 h 1545"/>
              <a:gd name="T44" fmla="*/ 2219 w 2399"/>
              <a:gd name="T45" fmla="*/ 1437 h 1545"/>
              <a:gd name="T46" fmla="*/ 196 w 2399"/>
              <a:gd name="T47" fmla="*/ 1159 h 1545"/>
              <a:gd name="T48" fmla="*/ 196 w 2399"/>
              <a:gd name="T49" fmla="*/ 1253 h 1545"/>
              <a:gd name="T50" fmla="*/ 488 w 2399"/>
              <a:gd name="T51" fmla="*/ 1253 h 1545"/>
              <a:gd name="T52" fmla="*/ 488 w 2399"/>
              <a:gd name="T53" fmla="*/ 1159 h 1545"/>
              <a:gd name="T54" fmla="*/ 196 w 2399"/>
              <a:gd name="T55" fmla="*/ 1159 h 1545"/>
              <a:gd name="T56" fmla="*/ 582 w 2399"/>
              <a:gd name="T57" fmla="*/ 1159 h 1545"/>
              <a:gd name="T58" fmla="*/ 582 w 2399"/>
              <a:gd name="T59" fmla="*/ 1253 h 1545"/>
              <a:gd name="T60" fmla="*/ 1199 w 2399"/>
              <a:gd name="T61" fmla="*/ 1253 h 1545"/>
              <a:gd name="T62" fmla="*/ 1199 w 2399"/>
              <a:gd name="T63" fmla="*/ 1159 h 1545"/>
              <a:gd name="T64" fmla="*/ 582 w 2399"/>
              <a:gd name="T65" fmla="*/ 1159 h 1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9" h="1545">
                <a:moveTo>
                  <a:pt x="2219" y="0"/>
                </a:moveTo>
                <a:cubicBezTo>
                  <a:pt x="179" y="0"/>
                  <a:pt x="179" y="0"/>
                  <a:pt x="179" y="0"/>
                </a:cubicBezTo>
                <a:cubicBezTo>
                  <a:pt x="78" y="0"/>
                  <a:pt x="0" y="83"/>
                  <a:pt x="0" y="179"/>
                </a:cubicBezTo>
                <a:cubicBezTo>
                  <a:pt x="0" y="1365"/>
                  <a:pt x="0" y="1365"/>
                  <a:pt x="0" y="1365"/>
                </a:cubicBezTo>
                <a:cubicBezTo>
                  <a:pt x="0" y="1461"/>
                  <a:pt x="78" y="1545"/>
                  <a:pt x="179" y="1545"/>
                </a:cubicBezTo>
                <a:cubicBezTo>
                  <a:pt x="2219" y="1545"/>
                  <a:pt x="2219" y="1545"/>
                  <a:pt x="2219" y="1545"/>
                </a:cubicBezTo>
                <a:cubicBezTo>
                  <a:pt x="2321" y="1545"/>
                  <a:pt x="2399" y="1461"/>
                  <a:pt x="2399" y="1365"/>
                </a:cubicBezTo>
                <a:cubicBezTo>
                  <a:pt x="2399" y="179"/>
                  <a:pt x="2399" y="179"/>
                  <a:pt x="2399" y="179"/>
                </a:cubicBezTo>
                <a:cubicBezTo>
                  <a:pt x="2399" y="83"/>
                  <a:pt x="2321" y="0"/>
                  <a:pt x="2219" y="0"/>
                </a:cubicBezTo>
                <a:close/>
                <a:moveTo>
                  <a:pt x="179" y="107"/>
                </a:moveTo>
                <a:cubicBezTo>
                  <a:pt x="2219" y="107"/>
                  <a:pt x="2219" y="107"/>
                  <a:pt x="2219" y="107"/>
                </a:cubicBezTo>
                <a:cubicBezTo>
                  <a:pt x="2261" y="107"/>
                  <a:pt x="2291" y="143"/>
                  <a:pt x="2291" y="179"/>
                </a:cubicBezTo>
                <a:cubicBezTo>
                  <a:pt x="2291" y="377"/>
                  <a:pt x="2291" y="377"/>
                  <a:pt x="2291" y="377"/>
                </a:cubicBezTo>
                <a:cubicBezTo>
                  <a:pt x="108" y="377"/>
                  <a:pt x="108" y="377"/>
                  <a:pt x="108" y="377"/>
                </a:cubicBezTo>
                <a:cubicBezTo>
                  <a:pt x="108" y="179"/>
                  <a:pt x="108" y="179"/>
                  <a:pt x="108" y="179"/>
                </a:cubicBezTo>
                <a:cubicBezTo>
                  <a:pt x="108" y="143"/>
                  <a:pt x="138" y="107"/>
                  <a:pt x="179" y="107"/>
                </a:cubicBezTo>
                <a:close/>
                <a:moveTo>
                  <a:pt x="2219" y="1437"/>
                </a:moveTo>
                <a:cubicBezTo>
                  <a:pt x="179" y="1437"/>
                  <a:pt x="179" y="1437"/>
                  <a:pt x="179" y="1437"/>
                </a:cubicBezTo>
                <a:cubicBezTo>
                  <a:pt x="138" y="1437"/>
                  <a:pt x="108" y="1401"/>
                  <a:pt x="108" y="1365"/>
                </a:cubicBezTo>
                <a:cubicBezTo>
                  <a:pt x="108" y="772"/>
                  <a:pt x="108" y="772"/>
                  <a:pt x="108" y="772"/>
                </a:cubicBezTo>
                <a:cubicBezTo>
                  <a:pt x="2291" y="772"/>
                  <a:pt x="2291" y="772"/>
                  <a:pt x="2291" y="772"/>
                </a:cubicBezTo>
                <a:cubicBezTo>
                  <a:pt x="2291" y="1365"/>
                  <a:pt x="2291" y="1365"/>
                  <a:pt x="2291" y="1365"/>
                </a:cubicBezTo>
                <a:cubicBezTo>
                  <a:pt x="2291" y="1401"/>
                  <a:pt x="2261" y="1437"/>
                  <a:pt x="2219" y="1437"/>
                </a:cubicBezTo>
                <a:close/>
                <a:moveTo>
                  <a:pt x="196" y="1159"/>
                </a:moveTo>
                <a:cubicBezTo>
                  <a:pt x="196" y="1253"/>
                  <a:pt x="196" y="1253"/>
                  <a:pt x="196" y="1253"/>
                </a:cubicBezTo>
                <a:cubicBezTo>
                  <a:pt x="488" y="1253"/>
                  <a:pt x="488" y="1253"/>
                  <a:pt x="488" y="1253"/>
                </a:cubicBezTo>
                <a:cubicBezTo>
                  <a:pt x="488" y="1159"/>
                  <a:pt x="488" y="1159"/>
                  <a:pt x="488" y="1159"/>
                </a:cubicBezTo>
                <a:cubicBezTo>
                  <a:pt x="196" y="1159"/>
                  <a:pt x="196" y="1159"/>
                  <a:pt x="196" y="1159"/>
                </a:cubicBezTo>
                <a:close/>
                <a:moveTo>
                  <a:pt x="582" y="1159"/>
                </a:moveTo>
                <a:cubicBezTo>
                  <a:pt x="582" y="1253"/>
                  <a:pt x="582" y="1253"/>
                  <a:pt x="582" y="1253"/>
                </a:cubicBezTo>
                <a:cubicBezTo>
                  <a:pt x="1199" y="1253"/>
                  <a:pt x="1199" y="1253"/>
                  <a:pt x="1199" y="1253"/>
                </a:cubicBezTo>
                <a:cubicBezTo>
                  <a:pt x="1199" y="1159"/>
                  <a:pt x="1199" y="1159"/>
                  <a:pt x="1199" y="1159"/>
                </a:cubicBezTo>
                <a:cubicBezTo>
                  <a:pt x="582" y="1159"/>
                  <a:pt x="582" y="1159"/>
                  <a:pt x="582" y="1159"/>
                </a:cubicBezTo>
                <a:close/>
              </a:path>
            </a:pathLst>
          </a:custGeom>
          <a:solidFill>
            <a:srgbClr val="FFFFFF"/>
          </a:solidFill>
          <a:ln>
            <a:noFill/>
          </a:ln>
        </p:spPr>
        <p:txBody>
          <a:bodyPr vert="horz" wrap="square" lIns="89604" tIns="44802" rIns="89604" bIns="44802" numCol="1" anchor="t" anchorCtr="0" compatLnSpc="1">
            <a:prstTxWarp prst="textNoShape">
              <a:avLst/>
            </a:prstTxWarp>
          </a:bodyPr>
          <a:lstStyle/>
          <a:p>
            <a:pPr defTabSz="913841">
              <a:defRPr/>
            </a:pPr>
            <a:endParaRPr lang="en-US" sz="2353" kern="0" dirty="0">
              <a:gradFill>
                <a:gsLst>
                  <a:gs pos="1250">
                    <a:srgbClr val="FFFFFF"/>
                  </a:gs>
                  <a:gs pos="100000">
                    <a:srgbClr val="FFFFFF"/>
                  </a:gs>
                </a:gsLst>
                <a:lin ang="5400000" scaled="0"/>
              </a:gradFill>
              <a:ea typeface="MS PGothic" charset="0"/>
            </a:endParaRPr>
          </a:p>
        </p:txBody>
      </p:sp>
      <p:grpSp>
        <p:nvGrpSpPr>
          <p:cNvPr id="79" name="Group 78"/>
          <p:cNvGrpSpPr/>
          <p:nvPr/>
        </p:nvGrpSpPr>
        <p:grpSpPr bwMode="black">
          <a:xfrm>
            <a:off x="3344870" y="4668162"/>
            <a:ext cx="455698" cy="370730"/>
            <a:chOff x="5184775" y="225425"/>
            <a:chExt cx="1500188" cy="1220788"/>
          </a:xfrm>
          <a:solidFill>
            <a:srgbClr val="FFFFFF"/>
          </a:solidFill>
        </p:grpSpPr>
        <p:sp>
          <p:nvSpPr>
            <p:cNvPr id="80"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2" rIns="89604" bIns="44802" numCol="1" anchor="t" anchorCtr="0" compatLnSpc="1">
              <a:prstTxWarp prst="textNoShape">
                <a:avLst/>
              </a:prstTxWarp>
            </a:bodyPr>
            <a:lstStyle/>
            <a:p>
              <a:pPr algn="ctr" defTabSz="895834">
                <a:defRPr/>
              </a:pPr>
              <a:endParaRPr lang="en-US" sz="1567" kern="0" dirty="0">
                <a:gradFill>
                  <a:gsLst>
                    <a:gs pos="1250">
                      <a:srgbClr val="FFFFFF"/>
                    </a:gs>
                    <a:gs pos="100000">
                      <a:srgbClr val="FFFFFF"/>
                    </a:gs>
                  </a:gsLst>
                  <a:lin ang="5400000" scaled="0"/>
                </a:gradFill>
                <a:ea typeface="MS PGothic" charset="0"/>
              </a:endParaRPr>
            </a:p>
          </p:txBody>
        </p:sp>
        <p:sp>
          <p:nvSpPr>
            <p:cNvPr id="81"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2" rIns="89604" bIns="44802" numCol="1" anchor="t" anchorCtr="0" compatLnSpc="1">
              <a:prstTxWarp prst="textNoShape">
                <a:avLst/>
              </a:prstTxWarp>
            </a:bodyPr>
            <a:lstStyle/>
            <a:p>
              <a:pPr algn="ctr" defTabSz="895834">
                <a:defRPr/>
              </a:pPr>
              <a:endParaRPr lang="en-US" sz="1567" kern="0" dirty="0">
                <a:gradFill>
                  <a:gsLst>
                    <a:gs pos="1250">
                      <a:srgbClr val="FFFFFF"/>
                    </a:gs>
                    <a:gs pos="100000">
                      <a:srgbClr val="FFFFFF"/>
                    </a:gs>
                  </a:gsLst>
                  <a:lin ang="5400000" scaled="0"/>
                </a:gradFill>
                <a:ea typeface="MS PGothic" charset="0"/>
              </a:endParaRPr>
            </a:p>
          </p:txBody>
        </p:sp>
        <p:sp>
          <p:nvSpPr>
            <p:cNvPr id="82"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2" rIns="89604" bIns="44802" numCol="1" anchor="t" anchorCtr="0" compatLnSpc="1">
              <a:prstTxWarp prst="textNoShape">
                <a:avLst/>
              </a:prstTxWarp>
            </a:bodyPr>
            <a:lstStyle/>
            <a:p>
              <a:pPr algn="ctr" defTabSz="895834">
                <a:defRPr/>
              </a:pPr>
              <a:endParaRPr lang="en-US" sz="1567" kern="0" dirty="0">
                <a:gradFill>
                  <a:gsLst>
                    <a:gs pos="1250">
                      <a:srgbClr val="FFFFFF"/>
                    </a:gs>
                    <a:gs pos="100000">
                      <a:srgbClr val="FFFFFF"/>
                    </a:gs>
                  </a:gsLst>
                  <a:lin ang="5400000" scaled="0"/>
                </a:gradFill>
                <a:ea typeface="MS PGothic" charset="0"/>
              </a:endParaRPr>
            </a:p>
          </p:txBody>
        </p:sp>
      </p:grpSp>
      <p:grpSp>
        <p:nvGrpSpPr>
          <p:cNvPr id="215" name="Group 537"/>
          <p:cNvGrpSpPr>
            <a:grpSpLocks noChangeAspect="1"/>
          </p:cNvGrpSpPr>
          <p:nvPr/>
        </p:nvGrpSpPr>
        <p:grpSpPr bwMode="auto">
          <a:xfrm>
            <a:off x="426117" y="4627689"/>
            <a:ext cx="422950" cy="422950"/>
            <a:chOff x="5688" y="5268"/>
            <a:chExt cx="949" cy="949"/>
          </a:xfrm>
          <a:solidFill>
            <a:srgbClr val="FFFFFF">
              <a:lumMod val="50000"/>
              <a:lumOff val="50000"/>
            </a:srgbClr>
          </a:solidFill>
        </p:grpSpPr>
        <p:sp>
          <p:nvSpPr>
            <p:cNvPr id="216" name="Freeform 538"/>
            <p:cNvSpPr>
              <a:spLocks/>
            </p:cNvSpPr>
            <p:nvPr/>
          </p:nvSpPr>
          <p:spPr bwMode="auto">
            <a:xfrm>
              <a:off x="6085" y="5665"/>
              <a:ext cx="552" cy="552"/>
            </a:xfrm>
            <a:custGeom>
              <a:avLst/>
              <a:gdLst>
                <a:gd name="T0" fmla="*/ 34 w 234"/>
                <a:gd name="T1" fmla="*/ 61 h 234"/>
                <a:gd name="T2" fmla="*/ 34 w 234"/>
                <a:gd name="T3" fmla="*/ 34 h 234"/>
                <a:gd name="T4" fmla="*/ 61 w 234"/>
                <a:gd name="T5" fmla="*/ 34 h 234"/>
                <a:gd name="T6" fmla="*/ 98 w 234"/>
                <a:gd name="T7" fmla="*/ 72 h 234"/>
                <a:gd name="T8" fmla="*/ 98 w 234"/>
                <a:gd name="T9" fmla="*/ 19 h 234"/>
                <a:gd name="T10" fmla="*/ 117 w 234"/>
                <a:gd name="T11" fmla="*/ 0 h 234"/>
                <a:gd name="T12" fmla="*/ 136 w 234"/>
                <a:gd name="T13" fmla="*/ 19 h 234"/>
                <a:gd name="T14" fmla="*/ 136 w 234"/>
                <a:gd name="T15" fmla="*/ 72 h 234"/>
                <a:gd name="T16" fmla="*/ 173 w 234"/>
                <a:gd name="T17" fmla="*/ 34 h 234"/>
                <a:gd name="T18" fmla="*/ 200 w 234"/>
                <a:gd name="T19" fmla="*/ 34 h 234"/>
                <a:gd name="T20" fmla="*/ 200 w 234"/>
                <a:gd name="T21" fmla="*/ 61 h 234"/>
                <a:gd name="T22" fmla="*/ 162 w 234"/>
                <a:gd name="T23" fmla="*/ 98 h 234"/>
                <a:gd name="T24" fmla="*/ 215 w 234"/>
                <a:gd name="T25" fmla="*/ 98 h 234"/>
                <a:gd name="T26" fmla="*/ 234 w 234"/>
                <a:gd name="T27" fmla="*/ 117 h 234"/>
                <a:gd name="T28" fmla="*/ 215 w 234"/>
                <a:gd name="T29" fmla="*/ 136 h 234"/>
                <a:gd name="T30" fmla="*/ 162 w 234"/>
                <a:gd name="T31" fmla="*/ 136 h 234"/>
                <a:gd name="T32" fmla="*/ 200 w 234"/>
                <a:gd name="T33" fmla="*/ 173 h 234"/>
                <a:gd name="T34" fmla="*/ 200 w 234"/>
                <a:gd name="T35" fmla="*/ 200 h 234"/>
                <a:gd name="T36" fmla="*/ 173 w 234"/>
                <a:gd name="T37" fmla="*/ 200 h 234"/>
                <a:gd name="T38" fmla="*/ 136 w 234"/>
                <a:gd name="T39" fmla="*/ 162 h 234"/>
                <a:gd name="T40" fmla="*/ 136 w 234"/>
                <a:gd name="T41" fmla="*/ 215 h 234"/>
                <a:gd name="T42" fmla="*/ 117 w 234"/>
                <a:gd name="T43" fmla="*/ 234 h 234"/>
                <a:gd name="T44" fmla="*/ 98 w 234"/>
                <a:gd name="T45" fmla="*/ 215 h 234"/>
                <a:gd name="T46" fmla="*/ 98 w 234"/>
                <a:gd name="T47" fmla="*/ 162 h 234"/>
                <a:gd name="T48" fmla="*/ 61 w 234"/>
                <a:gd name="T49" fmla="*/ 200 h 234"/>
                <a:gd name="T50" fmla="*/ 34 w 234"/>
                <a:gd name="T51" fmla="*/ 200 h 234"/>
                <a:gd name="T52" fmla="*/ 34 w 234"/>
                <a:gd name="T53" fmla="*/ 173 h 234"/>
                <a:gd name="T54" fmla="*/ 72 w 234"/>
                <a:gd name="T55" fmla="*/ 136 h 234"/>
                <a:gd name="T56" fmla="*/ 19 w 234"/>
                <a:gd name="T57" fmla="*/ 136 h 234"/>
                <a:gd name="T58" fmla="*/ 0 w 234"/>
                <a:gd name="T59" fmla="*/ 117 h 234"/>
                <a:gd name="T60" fmla="*/ 19 w 234"/>
                <a:gd name="T61" fmla="*/ 98 h 234"/>
                <a:gd name="T62" fmla="*/ 72 w 234"/>
                <a:gd name="T63" fmla="*/ 98 h 234"/>
                <a:gd name="T64" fmla="*/ 34 w 234"/>
                <a:gd name="T65" fmla="*/ 6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4" h="234">
                  <a:moveTo>
                    <a:pt x="34" y="61"/>
                  </a:moveTo>
                  <a:cubicBezTo>
                    <a:pt x="27" y="54"/>
                    <a:pt x="27" y="42"/>
                    <a:pt x="34" y="34"/>
                  </a:cubicBezTo>
                  <a:cubicBezTo>
                    <a:pt x="42" y="27"/>
                    <a:pt x="54" y="27"/>
                    <a:pt x="61" y="34"/>
                  </a:cubicBezTo>
                  <a:cubicBezTo>
                    <a:pt x="98" y="72"/>
                    <a:pt x="98" y="72"/>
                    <a:pt x="98" y="72"/>
                  </a:cubicBezTo>
                  <a:cubicBezTo>
                    <a:pt x="98" y="19"/>
                    <a:pt x="98" y="19"/>
                    <a:pt x="98" y="19"/>
                  </a:cubicBezTo>
                  <a:cubicBezTo>
                    <a:pt x="98" y="8"/>
                    <a:pt x="107" y="0"/>
                    <a:pt x="117" y="0"/>
                  </a:cubicBezTo>
                  <a:cubicBezTo>
                    <a:pt x="127" y="0"/>
                    <a:pt x="136" y="8"/>
                    <a:pt x="136" y="19"/>
                  </a:cubicBezTo>
                  <a:cubicBezTo>
                    <a:pt x="136" y="72"/>
                    <a:pt x="136" y="72"/>
                    <a:pt x="136" y="72"/>
                  </a:cubicBezTo>
                  <a:cubicBezTo>
                    <a:pt x="173" y="34"/>
                    <a:pt x="173" y="34"/>
                    <a:pt x="173" y="34"/>
                  </a:cubicBezTo>
                  <a:cubicBezTo>
                    <a:pt x="181" y="27"/>
                    <a:pt x="192" y="27"/>
                    <a:pt x="200" y="34"/>
                  </a:cubicBezTo>
                  <a:cubicBezTo>
                    <a:pt x="207" y="42"/>
                    <a:pt x="207" y="54"/>
                    <a:pt x="200" y="61"/>
                  </a:cubicBezTo>
                  <a:cubicBezTo>
                    <a:pt x="162" y="98"/>
                    <a:pt x="162" y="98"/>
                    <a:pt x="162" y="98"/>
                  </a:cubicBezTo>
                  <a:cubicBezTo>
                    <a:pt x="215" y="98"/>
                    <a:pt x="215" y="98"/>
                    <a:pt x="215" y="98"/>
                  </a:cubicBezTo>
                  <a:cubicBezTo>
                    <a:pt x="226" y="98"/>
                    <a:pt x="234" y="107"/>
                    <a:pt x="234" y="117"/>
                  </a:cubicBezTo>
                  <a:cubicBezTo>
                    <a:pt x="234" y="127"/>
                    <a:pt x="226" y="136"/>
                    <a:pt x="215" y="136"/>
                  </a:cubicBezTo>
                  <a:cubicBezTo>
                    <a:pt x="162" y="136"/>
                    <a:pt x="162" y="136"/>
                    <a:pt x="162" y="136"/>
                  </a:cubicBezTo>
                  <a:cubicBezTo>
                    <a:pt x="200" y="173"/>
                    <a:pt x="200" y="173"/>
                    <a:pt x="200" y="173"/>
                  </a:cubicBezTo>
                  <a:cubicBezTo>
                    <a:pt x="207" y="181"/>
                    <a:pt x="207" y="192"/>
                    <a:pt x="200" y="200"/>
                  </a:cubicBezTo>
                  <a:cubicBezTo>
                    <a:pt x="192" y="207"/>
                    <a:pt x="181" y="207"/>
                    <a:pt x="173" y="200"/>
                  </a:cubicBezTo>
                  <a:cubicBezTo>
                    <a:pt x="136" y="162"/>
                    <a:pt x="136" y="162"/>
                    <a:pt x="136" y="162"/>
                  </a:cubicBezTo>
                  <a:cubicBezTo>
                    <a:pt x="136" y="215"/>
                    <a:pt x="136" y="215"/>
                    <a:pt x="136" y="215"/>
                  </a:cubicBezTo>
                  <a:cubicBezTo>
                    <a:pt x="136" y="226"/>
                    <a:pt x="127" y="234"/>
                    <a:pt x="117" y="234"/>
                  </a:cubicBezTo>
                  <a:cubicBezTo>
                    <a:pt x="107" y="234"/>
                    <a:pt x="98" y="226"/>
                    <a:pt x="98" y="215"/>
                  </a:cubicBezTo>
                  <a:cubicBezTo>
                    <a:pt x="98" y="162"/>
                    <a:pt x="98" y="162"/>
                    <a:pt x="98" y="162"/>
                  </a:cubicBezTo>
                  <a:cubicBezTo>
                    <a:pt x="61" y="200"/>
                    <a:pt x="61" y="200"/>
                    <a:pt x="61" y="200"/>
                  </a:cubicBezTo>
                  <a:cubicBezTo>
                    <a:pt x="54" y="207"/>
                    <a:pt x="42" y="207"/>
                    <a:pt x="34" y="200"/>
                  </a:cubicBezTo>
                  <a:cubicBezTo>
                    <a:pt x="27" y="192"/>
                    <a:pt x="27" y="181"/>
                    <a:pt x="34" y="173"/>
                  </a:cubicBezTo>
                  <a:cubicBezTo>
                    <a:pt x="72" y="136"/>
                    <a:pt x="72" y="136"/>
                    <a:pt x="72" y="136"/>
                  </a:cubicBezTo>
                  <a:cubicBezTo>
                    <a:pt x="19" y="136"/>
                    <a:pt x="19" y="136"/>
                    <a:pt x="19" y="136"/>
                  </a:cubicBezTo>
                  <a:cubicBezTo>
                    <a:pt x="8" y="136"/>
                    <a:pt x="0" y="127"/>
                    <a:pt x="0" y="117"/>
                  </a:cubicBezTo>
                  <a:cubicBezTo>
                    <a:pt x="0" y="107"/>
                    <a:pt x="8" y="98"/>
                    <a:pt x="19" y="98"/>
                  </a:cubicBezTo>
                  <a:cubicBezTo>
                    <a:pt x="72" y="98"/>
                    <a:pt x="72" y="98"/>
                    <a:pt x="72" y="98"/>
                  </a:cubicBezTo>
                  <a:lnTo>
                    <a:pt x="34"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34">
                <a:defRPr/>
              </a:pPr>
              <a:endParaRPr lang="en-US" sz="1667" kern="0" dirty="0">
                <a:gradFill>
                  <a:gsLst>
                    <a:gs pos="1250">
                      <a:srgbClr val="FFFFFF"/>
                    </a:gs>
                    <a:gs pos="100000">
                      <a:srgbClr val="FFFFFF"/>
                    </a:gs>
                  </a:gsLst>
                  <a:lin ang="5400000" scaled="0"/>
                </a:gradFill>
                <a:ea typeface="MS PGothic" charset="0"/>
              </a:endParaRPr>
            </a:p>
          </p:txBody>
        </p:sp>
        <p:sp>
          <p:nvSpPr>
            <p:cNvPr id="217" name="Freeform 539"/>
            <p:cNvSpPr>
              <a:spLocks/>
            </p:cNvSpPr>
            <p:nvPr/>
          </p:nvSpPr>
          <p:spPr bwMode="auto">
            <a:xfrm>
              <a:off x="5688" y="5268"/>
              <a:ext cx="427" cy="427"/>
            </a:xfrm>
            <a:custGeom>
              <a:avLst/>
              <a:gdLst>
                <a:gd name="T0" fmla="*/ 181 w 181"/>
                <a:gd name="T1" fmla="*/ 40 h 181"/>
                <a:gd name="T2" fmla="*/ 163 w 181"/>
                <a:gd name="T3" fmla="*/ 21 h 181"/>
                <a:gd name="T4" fmla="*/ 144 w 181"/>
                <a:gd name="T5" fmla="*/ 40 h 181"/>
                <a:gd name="T6" fmla="*/ 144 w 181"/>
                <a:gd name="T7" fmla="*/ 117 h 181"/>
                <a:gd name="T8" fmla="*/ 34 w 181"/>
                <a:gd name="T9" fmla="*/ 8 h 181"/>
                <a:gd name="T10" fmla="*/ 8 w 181"/>
                <a:gd name="T11" fmla="*/ 8 h 181"/>
                <a:gd name="T12" fmla="*/ 8 w 181"/>
                <a:gd name="T13" fmla="*/ 34 h 181"/>
                <a:gd name="T14" fmla="*/ 117 w 181"/>
                <a:gd name="T15" fmla="*/ 144 h 181"/>
                <a:gd name="T16" fmla="*/ 40 w 181"/>
                <a:gd name="T17" fmla="*/ 144 h 181"/>
                <a:gd name="T18" fmla="*/ 21 w 181"/>
                <a:gd name="T19" fmla="*/ 163 h 181"/>
                <a:gd name="T20" fmla="*/ 40 w 181"/>
                <a:gd name="T21" fmla="*/ 181 h 181"/>
                <a:gd name="T22" fmla="*/ 162 w 181"/>
                <a:gd name="T23" fmla="*/ 181 h 181"/>
                <a:gd name="T24" fmla="*/ 176 w 181"/>
                <a:gd name="T25" fmla="*/ 176 h 181"/>
                <a:gd name="T26" fmla="*/ 181 w 181"/>
                <a:gd name="T27" fmla="*/ 163 h 181"/>
                <a:gd name="T28" fmla="*/ 181 w 181"/>
                <a:gd name="T29" fmla="*/ 4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1" h="181">
                  <a:moveTo>
                    <a:pt x="181" y="40"/>
                  </a:moveTo>
                  <a:cubicBezTo>
                    <a:pt x="181" y="29"/>
                    <a:pt x="173" y="21"/>
                    <a:pt x="163" y="21"/>
                  </a:cubicBezTo>
                  <a:cubicBezTo>
                    <a:pt x="152" y="21"/>
                    <a:pt x="144" y="29"/>
                    <a:pt x="144" y="40"/>
                  </a:cubicBezTo>
                  <a:cubicBezTo>
                    <a:pt x="144" y="117"/>
                    <a:pt x="144" y="117"/>
                    <a:pt x="144" y="117"/>
                  </a:cubicBezTo>
                  <a:cubicBezTo>
                    <a:pt x="34" y="8"/>
                    <a:pt x="34" y="8"/>
                    <a:pt x="34" y="8"/>
                  </a:cubicBezTo>
                  <a:cubicBezTo>
                    <a:pt x="27" y="0"/>
                    <a:pt x="15" y="0"/>
                    <a:pt x="8" y="8"/>
                  </a:cubicBezTo>
                  <a:cubicBezTo>
                    <a:pt x="0" y="15"/>
                    <a:pt x="0" y="27"/>
                    <a:pt x="8" y="34"/>
                  </a:cubicBezTo>
                  <a:cubicBezTo>
                    <a:pt x="117" y="144"/>
                    <a:pt x="117" y="144"/>
                    <a:pt x="117" y="144"/>
                  </a:cubicBezTo>
                  <a:cubicBezTo>
                    <a:pt x="40" y="144"/>
                    <a:pt x="40" y="144"/>
                    <a:pt x="40" y="144"/>
                  </a:cubicBezTo>
                  <a:cubicBezTo>
                    <a:pt x="29" y="144"/>
                    <a:pt x="21" y="152"/>
                    <a:pt x="21" y="163"/>
                  </a:cubicBezTo>
                  <a:cubicBezTo>
                    <a:pt x="21" y="173"/>
                    <a:pt x="29" y="181"/>
                    <a:pt x="40" y="181"/>
                  </a:cubicBezTo>
                  <a:cubicBezTo>
                    <a:pt x="162" y="181"/>
                    <a:pt x="162" y="181"/>
                    <a:pt x="162" y="181"/>
                  </a:cubicBezTo>
                  <a:cubicBezTo>
                    <a:pt x="167" y="181"/>
                    <a:pt x="172" y="179"/>
                    <a:pt x="176" y="176"/>
                  </a:cubicBezTo>
                  <a:cubicBezTo>
                    <a:pt x="179" y="172"/>
                    <a:pt x="181" y="167"/>
                    <a:pt x="181" y="163"/>
                  </a:cubicBezTo>
                  <a:lnTo>
                    <a:pt x="181"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34">
                <a:defRPr/>
              </a:pPr>
              <a:endParaRPr lang="en-US" sz="1667" kern="0" dirty="0">
                <a:gradFill>
                  <a:gsLst>
                    <a:gs pos="1250">
                      <a:srgbClr val="FFFFFF"/>
                    </a:gs>
                    <a:gs pos="100000">
                      <a:srgbClr val="FFFFFF"/>
                    </a:gs>
                  </a:gsLst>
                  <a:lin ang="5400000" scaled="0"/>
                </a:gradFill>
                <a:ea typeface="MS PGothic" charset="0"/>
              </a:endParaRPr>
            </a:p>
          </p:txBody>
        </p:sp>
      </p:grpSp>
      <p:sp>
        <p:nvSpPr>
          <p:cNvPr id="218" name="Freeform 12"/>
          <p:cNvSpPr>
            <a:spLocks noChangeAspect="1" noEditPoints="1"/>
          </p:cNvSpPr>
          <p:nvPr/>
        </p:nvSpPr>
        <p:spPr bwMode="black">
          <a:xfrm>
            <a:off x="426120" y="3248243"/>
            <a:ext cx="441592" cy="266561"/>
          </a:xfrm>
          <a:custGeom>
            <a:avLst/>
            <a:gdLst>
              <a:gd name="T0" fmla="*/ 292 w 349"/>
              <a:gd name="T1" fmla="*/ 160 h 211"/>
              <a:gd name="T2" fmla="*/ 230 w 349"/>
              <a:gd name="T3" fmla="*/ 131 h 211"/>
              <a:gd name="T4" fmla="*/ 227 w 349"/>
              <a:gd name="T5" fmla="*/ 136 h 211"/>
              <a:gd name="T6" fmla="*/ 265 w 349"/>
              <a:gd name="T7" fmla="*/ 177 h 211"/>
              <a:gd name="T8" fmla="*/ 204 w 349"/>
              <a:gd name="T9" fmla="*/ 147 h 211"/>
              <a:gd name="T10" fmla="*/ 200 w 349"/>
              <a:gd name="T11" fmla="*/ 152 h 211"/>
              <a:gd name="T12" fmla="*/ 238 w 349"/>
              <a:gd name="T13" fmla="*/ 193 h 211"/>
              <a:gd name="T14" fmla="*/ 191 w 349"/>
              <a:gd name="T15" fmla="*/ 174 h 211"/>
              <a:gd name="T16" fmla="*/ 188 w 349"/>
              <a:gd name="T17" fmla="*/ 178 h 211"/>
              <a:gd name="T18" fmla="*/ 208 w 349"/>
              <a:gd name="T19" fmla="*/ 205 h 211"/>
              <a:gd name="T20" fmla="*/ 172 w 349"/>
              <a:gd name="T21" fmla="*/ 194 h 211"/>
              <a:gd name="T22" fmla="*/ 176 w 349"/>
              <a:gd name="T23" fmla="*/ 172 h 211"/>
              <a:gd name="T24" fmla="*/ 154 w 349"/>
              <a:gd name="T25" fmla="*/ 146 h 211"/>
              <a:gd name="T26" fmla="*/ 133 w 349"/>
              <a:gd name="T27" fmla="*/ 127 h 211"/>
              <a:gd name="T28" fmla="*/ 114 w 349"/>
              <a:gd name="T29" fmla="*/ 130 h 211"/>
              <a:gd name="T30" fmla="*/ 101 w 349"/>
              <a:gd name="T31" fmla="*/ 124 h 211"/>
              <a:gd name="T32" fmla="*/ 72 w 349"/>
              <a:gd name="T33" fmla="*/ 121 h 211"/>
              <a:gd name="T34" fmla="*/ 48 w 349"/>
              <a:gd name="T35" fmla="*/ 135 h 211"/>
              <a:gd name="T36" fmla="*/ 71 w 349"/>
              <a:gd name="T37" fmla="*/ 27 h 211"/>
              <a:gd name="T38" fmla="*/ 75 w 349"/>
              <a:gd name="T39" fmla="*/ 46 h 211"/>
              <a:gd name="T40" fmla="*/ 101 w 349"/>
              <a:gd name="T41" fmla="*/ 79 h 211"/>
              <a:gd name="T42" fmla="*/ 118 w 349"/>
              <a:gd name="T43" fmla="*/ 76 h 211"/>
              <a:gd name="T44" fmla="*/ 158 w 349"/>
              <a:gd name="T45" fmla="*/ 53 h 211"/>
              <a:gd name="T46" fmla="*/ 289 w 349"/>
              <a:gd name="T47" fmla="*/ 140 h 211"/>
              <a:gd name="T48" fmla="*/ 242 w 349"/>
              <a:gd name="T49" fmla="*/ 37 h 211"/>
              <a:gd name="T50" fmla="*/ 148 w 349"/>
              <a:gd name="T51" fmla="*/ 4 h 211"/>
              <a:gd name="T52" fmla="*/ 94 w 349"/>
              <a:gd name="T53" fmla="*/ 33 h 211"/>
              <a:gd name="T54" fmla="*/ 102 w 349"/>
              <a:gd name="T55" fmla="*/ 70 h 211"/>
              <a:gd name="T56" fmla="*/ 113 w 349"/>
              <a:gd name="T57" fmla="*/ 67 h 211"/>
              <a:gd name="T58" fmla="*/ 188 w 349"/>
              <a:gd name="T59" fmla="*/ 56 h 211"/>
              <a:gd name="T60" fmla="*/ 294 w 349"/>
              <a:gd name="T61" fmla="*/ 133 h 211"/>
              <a:gd name="T62" fmla="*/ 314 w 349"/>
              <a:gd name="T63" fmla="*/ 130 h 211"/>
              <a:gd name="T64" fmla="*/ 253 w 349"/>
              <a:gd name="T65" fmla="*/ 41 h 211"/>
              <a:gd name="T66" fmla="*/ 139 w 349"/>
              <a:gd name="T67" fmla="*/ 164 h 211"/>
              <a:gd name="T68" fmla="*/ 130 w 349"/>
              <a:gd name="T69" fmla="*/ 137 h 211"/>
              <a:gd name="T70" fmla="*/ 112 w 349"/>
              <a:gd name="T71" fmla="*/ 149 h 211"/>
              <a:gd name="T72" fmla="*/ 84 w 349"/>
              <a:gd name="T73" fmla="*/ 143 h 211"/>
              <a:gd name="T74" fmla="*/ 67 w 349"/>
              <a:gd name="T75" fmla="*/ 131 h 211"/>
              <a:gd name="T76" fmla="*/ 59 w 349"/>
              <a:gd name="T77" fmla="*/ 168 h 211"/>
              <a:gd name="T78" fmla="*/ 76 w 349"/>
              <a:gd name="T79" fmla="*/ 178 h 211"/>
              <a:gd name="T80" fmla="*/ 90 w 349"/>
              <a:gd name="T81" fmla="*/ 188 h 211"/>
              <a:gd name="T82" fmla="*/ 106 w 349"/>
              <a:gd name="T83" fmla="*/ 181 h 211"/>
              <a:gd name="T84" fmla="*/ 116 w 349"/>
              <a:gd name="T85" fmla="*/ 200 h 211"/>
              <a:gd name="T86" fmla="*/ 131 w 349"/>
              <a:gd name="T87" fmla="*/ 193 h 211"/>
              <a:gd name="T88" fmla="*/ 145 w 349"/>
              <a:gd name="T89" fmla="*/ 209 h 211"/>
              <a:gd name="T90" fmla="*/ 166 w 349"/>
              <a:gd name="T91" fmla="*/ 174 h 211"/>
              <a:gd name="T92" fmla="*/ 349 w 349"/>
              <a:gd name="T93" fmla="*/ 124 h 211"/>
              <a:gd name="T94" fmla="*/ 326 w 349"/>
              <a:gd name="T95" fmla="*/ 22 h 211"/>
              <a:gd name="T96" fmla="*/ 323 w 349"/>
              <a:gd name="T97" fmla="*/ 135 h 211"/>
              <a:gd name="T98" fmla="*/ 349 w 349"/>
              <a:gd name="T99" fmla="*/ 124 h 211"/>
              <a:gd name="T100" fmla="*/ 47 w 349"/>
              <a:gd name="T101" fmla="*/ 11 h 211"/>
              <a:gd name="T102" fmla="*/ 3 w 349"/>
              <a:gd name="T103" fmla="*/ 118 h 211"/>
              <a:gd name="T104" fmla="*/ 35 w 349"/>
              <a:gd name="T105" fmla="*/ 13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9" h="211">
                <a:moveTo>
                  <a:pt x="289" y="140"/>
                </a:moveTo>
                <a:cubicBezTo>
                  <a:pt x="294" y="144"/>
                  <a:pt x="296" y="154"/>
                  <a:pt x="292" y="160"/>
                </a:cubicBezTo>
                <a:cubicBezTo>
                  <a:pt x="289" y="164"/>
                  <a:pt x="285" y="167"/>
                  <a:pt x="279" y="167"/>
                </a:cubicBezTo>
                <a:cubicBezTo>
                  <a:pt x="279" y="167"/>
                  <a:pt x="279" y="167"/>
                  <a:pt x="230" y="131"/>
                </a:cubicBezTo>
                <a:cubicBezTo>
                  <a:pt x="228" y="130"/>
                  <a:pt x="227" y="131"/>
                  <a:pt x="226" y="132"/>
                </a:cubicBezTo>
                <a:cubicBezTo>
                  <a:pt x="226" y="134"/>
                  <a:pt x="226" y="135"/>
                  <a:pt x="227" y="136"/>
                </a:cubicBezTo>
                <a:cubicBezTo>
                  <a:pt x="227" y="136"/>
                  <a:pt x="227" y="136"/>
                  <a:pt x="267" y="164"/>
                </a:cubicBezTo>
                <a:cubicBezTo>
                  <a:pt x="267" y="168"/>
                  <a:pt x="267" y="172"/>
                  <a:pt x="265" y="177"/>
                </a:cubicBezTo>
                <a:cubicBezTo>
                  <a:pt x="262" y="181"/>
                  <a:pt x="257" y="183"/>
                  <a:pt x="253" y="183"/>
                </a:cubicBezTo>
                <a:cubicBezTo>
                  <a:pt x="253" y="183"/>
                  <a:pt x="253" y="183"/>
                  <a:pt x="204" y="147"/>
                </a:cubicBezTo>
                <a:cubicBezTo>
                  <a:pt x="203" y="147"/>
                  <a:pt x="200" y="147"/>
                  <a:pt x="200" y="148"/>
                </a:cubicBezTo>
                <a:cubicBezTo>
                  <a:pt x="199" y="150"/>
                  <a:pt x="199" y="151"/>
                  <a:pt x="200" y="152"/>
                </a:cubicBezTo>
                <a:cubicBezTo>
                  <a:pt x="200" y="152"/>
                  <a:pt x="200" y="152"/>
                  <a:pt x="240" y="181"/>
                </a:cubicBezTo>
                <a:cubicBezTo>
                  <a:pt x="240" y="185"/>
                  <a:pt x="240" y="189"/>
                  <a:pt x="238" y="193"/>
                </a:cubicBezTo>
                <a:cubicBezTo>
                  <a:pt x="235" y="197"/>
                  <a:pt x="231" y="198"/>
                  <a:pt x="226" y="198"/>
                </a:cubicBezTo>
                <a:cubicBezTo>
                  <a:pt x="226" y="198"/>
                  <a:pt x="226" y="198"/>
                  <a:pt x="191" y="174"/>
                </a:cubicBezTo>
                <a:cubicBezTo>
                  <a:pt x="189" y="172"/>
                  <a:pt x="188" y="172"/>
                  <a:pt x="187" y="174"/>
                </a:cubicBezTo>
                <a:cubicBezTo>
                  <a:pt x="187" y="175"/>
                  <a:pt x="187" y="177"/>
                  <a:pt x="188" y="178"/>
                </a:cubicBezTo>
                <a:cubicBezTo>
                  <a:pt x="188" y="178"/>
                  <a:pt x="188" y="178"/>
                  <a:pt x="210" y="194"/>
                </a:cubicBezTo>
                <a:cubicBezTo>
                  <a:pt x="211" y="198"/>
                  <a:pt x="210" y="202"/>
                  <a:pt x="208" y="205"/>
                </a:cubicBezTo>
                <a:cubicBezTo>
                  <a:pt x="204" y="209"/>
                  <a:pt x="200" y="211"/>
                  <a:pt x="196" y="211"/>
                </a:cubicBezTo>
                <a:cubicBezTo>
                  <a:pt x="196" y="211"/>
                  <a:pt x="196" y="211"/>
                  <a:pt x="172" y="194"/>
                </a:cubicBezTo>
                <a:cubicBezTo>
                  <a:pt x="172" y="194"/>
                  <a:pt x="172" y="194"/>
                  <a:pt x="176" y="175"/>
                </a:cubicBezTo>
                <a:cubicBezTo>
                  <a:pt x="176" y="175"/>
                  <a:pt x="176" y="174"/>
                  <a:pt x="176" y="172"/>
                </a:cubicBezTo>
                <a:cubicBezTo>
                  <a:pt x="177" y="160"/>
                  <a:pt x="169" y="150"/>
                  <a:pt x="157" y="147"/>
                </a:cubicBezTo>
                <a:cubicBezTo>
                  <a:pt x="156" y="146"/>
                  <a:pt x="156" y="146"/>
                  <a:pt x="154" y="146"/>
                </a:cubicBezTo>
                <a:cubicBezTo>
                  <a:pt x="153" y="146"/>
                  <a:pt x="152" y="146"/>
                  <a:pt x="150" y="146"/>
                </a:cubicBezTo>
                <a:cubicBezTo>
                  <a:pt x="149" y="136"/>
                  <a:pt x="142" y="130"/>
                  <a:pt x="133" y="127"/>
                </a:cubicBezTo>
                <a:cubicBezTo>
                  <a:pt x="131" y="127"/>
                  <a:pt x="130" y="127"/>
                  <a:pt x="130" y="127"/>
                </a:cubicBezTo>
                <a:cubicBezTo>
                  <a:pt x="123" y="126"/>
                  <a:pt x="118" y="127"/>
                  <a:pt x="114" y="130"/>
                </a:cubicBezTo>
                <a:cubicBezTo>
                  <a:pt x="111" y="127"/>
                  <a:pt x="107" y="124"/>
                  <a:pt x="102" y="124"/>
                </a:cubicBezTo>
                <a:cubicBezTo>
                  <a:pt x="101" y="124"/>
                  <a:pt x="101" y="124"/>
                  <a:pt x="101" y="124"/>
                </a:cubicBezTo>
                <a:cubicBezTo>
                  <a:pt x="95" y="123"/>
                  <a:pt x="90" y="124"/>
                  <a:pt x="86" y="127"/>
                </a:cubicBezTo>
                <a:cubicBezTo>
                  <a:pt x="82" y="124"/>
                  <a:pt x="76" y="121"/>
                  <a:pt x="72" y="121"/>
                </a:cubicBezTo>
                <a:cubicBezTo>
                  <a:pt x="70" y="121"/>
                  <a:pt x="67" y="121"/>
                  <a:pt x="64" y="121"/>
                </a:cubicBezTo>
                <a:cubicBezTo>
                  <a:pt x="56" y="124"/>
                  <a:pt x="51" y="128"/>
                  <a:pt x="48" y="135"/>
                </a:cubicBezTo>
                <a:cubicBezTo>
                  <a:pt x="48" y="135"/>
                  <a:pt x="48" y="135"/>
                  <a:pt x="44" y="134"/>
                </a:cubicBezTo>
                <a:cubicBezTo>
                  <a:pt x="43" y="81"/>
                  <a:pt x="71" y="27"/>
                  <a:pt x="71" y="27"/>
                </a:cubicBezTo>
                <a:cubicBezTo>
                  <a:pt x="71" y="27"/>
                  <a:pt x="76" y="27"/>
                  <a:pt x="84" y="27"/>
                </a:cubicBezTo>
                <a:cubicBezTo>
                  <a:pt x="79" y="33"/>
                  <a:pt x="75" y="40"/>
                  <a:pt x="75" y="46"/>
                </a:cubicBezTo>
                <a:cubicBezTo>
                  <a:pt x="74" y="53"/>
                  <a:pt x="75" y="58"/>
                  <a:pt x="78" y="64"/>
                </a:cubicBezTo>
                <a:cubicBezTo>
                  <a:pt x="83" y="73"/>
                  <a:pt x="91" y="79"/>
                  <a:pt x="101" y="79"/>
                </a:cubicBezTo>
                <a:cubicBezTo>
                  <a:pt x="101" y="79"/>
                  <a:pt x="101" y="79"/>
                  <a:pt x="101" y="79"/>
                </a:cubicBezTo>
                <a:cubicBezTo>
                  <a:pt x="106" y="80"/>
                  <a:pt x="113" y="79"/>
                  <a:pt x="118" y="76"/>
                </a:cubicBezTo>
                <a:cubicBezTo>
                  <a:pt x="118" y="76"/>
                  <a:pt x="118" y="76"/>
                  <a:pt x="122" y="73"/>
                </a:cubicBezTo>
                <a:cubicBezTo>
                  <a:pt x="122" y="73"/>
                  <a:pt x="122" y="73"/>
                  <a:pt x="158" y="53"/>
                </a:cubicBezTo>
                <a:cubicBezTo>
                  <a:pt x="158" y="53"/>
                  <a:pt x="158" y="53"/>
                  <a:pt x="183" y="64"/>
                </a:cubicBezTo>
                <a:cubicBezTo>
                  <a:pt x="183" y="64"/>
                  <a:pt x="183" y="64"/>
                  <a:pt x="289" y="140"/>
                </a:cubicBezTo>
                <a:close/>
                <a:moveTo>
                  <a:pt x="253" y="41"/>
                </a:moveTo>
                <a:cubicBezTo>
                  <a:pt x="250" y="41"/>
                  <a:pt x="246" y="40"/>
                  <a:pt x="242" y="37"/>
                </a:cubicBezTo>
                <a:cubicBezTo>
                  <a:pt x="165" y="2"/>
                  <a:pt x="165" y="2"/>
                  <a:pt x="165" y="2"/>
                </a:cubicBezTo>
                <a:cubicBezTo>
                  <a:pt x="160" y="0"/>
                  <a:pt x="153" y="1"/>
                  <a:pt x="148" y="4"/>
                </a:cubicBezTo>
                <a:cubicBezTo>
                  <a:pt x="117" y="21"/>
                  <a:pt x="117" y="21"/>
                  <a:pt x="117" y="21"/>
                </a:cubicBezTo>
                <a:cubicBezTo>
                  <a:pt x="94" y="33"/>
                  <a:pt x="94" y="33"/>
                  <a:pt x="94" y="33"/>
                </a:cubicBezTo>
                <a:cubicBezTo>
                  <a:pt x="85" y="39"/>
                  <a:pt x="82" y="51"/>
                  <a:pt x="87" y="60"/>
                </a:cubicBezTo>
                <a:cubicBezTo>
                  <a:pt x="90" y="66"/>
                  <a:pt x="96" y="70"/>
                  <a:pt x="102" y="70"/>
                </a:cubicBezTo>
                <a:cubicBezTo>
                  <a:pt x="106" y="70"/>
                  <a:pt x="110" y="70"/>
                  <a:pt x="113" y="67"/>
                </a:cubicBezTo>
                <a:cubicBezTo>
                  <a:pt x="113" y="67"/>
                  <a:pt x="113" y="67"/>
                  <a:pt x="113" y="67"/>
                </a:cubicBezTo>
                <a:cubicBezTo>
                  <a:pt x="159" y="43"/>
                  <a:pt x="159" y="43"/>
                  <a:pt x="159" y="43"/>
                </a:cubicBezTo>
                <a:cubicBezTo>
                  <a:pt x="188" y="56"/>
                  <a:pt x="188" y="56"/>
                  <a:pt x="188" y="56"/>
                </a:cubicBezTo>
                <a:cubicBezTo>
                  <a:pt x="228" y="86"/>
                  <a:pt x="228" y="86"/>
                  <a:pt x="228" y="86"/>
                </a:cubicBezTo>
                <a:cubicBezTo>
                  <a:pt x="294" y="133"/>
                  <a:pt x="294" y="133"/>
                  <a:pt x="294" y="133"/>
                </a:cubicBezTo>
                <a:cubicBezTo>
                  <a:pt x="295" y="134"/>
                  <a:pt x="295" y="134"/>
                  <a:pt x="295" y="134"/>
                </a:cubicBezTo>
                <a:cubicBezTo>
                  <a:pt x="314" y="130"/>
                  <a:pt x="314" y="130"/>
                  <a:pt x="314" y="130"/>
                </a:cubicBezTo>
                <a:cubicBezTo>
                  <a:pt x="317" y="68"/>
                  <a:pt x="289" y="39"/>
                  <a:pt x="289" y="39"/>
                </a:cubicBezTo>
                <a:cubicBezTo>
                  <a:pt x="289" y="39"/>
                  <a:pt x="261" y="44"/>
                  <a:pt x="253" y="41"/>
                </a:cubicBezTo>
                <a:close/>
                <a:moveTo>
                  <a:pt x="155" y="157"/>
                </a:moveTo>
                <a:cubicBezTo>
                  <a:pt x="149" y="156"/>
                  <a:pt x="142" y="158"/>
                  <a:pt x="139" y="164"/>
                </a:cubicBezTo>
                <a:cubicBezTo>
                  <a:pt x="141" y="154"/>
                  <a:pt x="141" y="154"/>
                  <a:pt x="141" y="154"/>
                </a:cubicBezTo>
                <a:cubicBezTo>
                  <a:pt x="143" y="146"/>
                  <a:pt x="138" y="138"/>
                  <a:pt x="130" y="137"/>
                </a:cubicBezTo>
                <a:cubicBezTo>
                  <a:pt x="122" y="135"/>
                  <a:pt x="114" y="139"/>
                  <a:pt x="112" y="148"/>
                </a:cubicBezTo>
                <a:cubicBezTo>
                  <a:pt x="112" y="149"/>
                  <a:pt x="112" y="149"/>
                  <a:pt x="112" y="149"/>
                </a:cubicBezTo>
                <a:cubicBezTo>
                  <a:pt x="112" y="142"/>
                  <a:pt x="107" y="135"/>
                  <a:pt x="100" y="134"/>
                </a:cubicBezTo>
                <a:cubicBezTo>
                  <a:pt x="94" y="133"/>
                  <a:pt x="86" y="137"/>
                  <a:pt x="84" y="143"/>
                </a:cubicBezTo>
                <a:cubicBezTo>
                  <a:pt x="84" y="143"/>
                  <a:pt x="84" y="143"/>
                  <a:pt x="84" y="143"/>
                </a:cubicBezTo>
                <a:cubicBezTo>
                  <a:pt x="82" y="135"/>
                  <a:pt x="74" y="130"/>
                  <a:pt x="67" y="131"/>
                </a:cubicBezTo>
                <a:cubicBezTo>
                  <a:pt x="59" y="134"/>
                  <a:pt x="53" y="141"/>
                  <a:pt x="55" y="149"/>
                </a:cubicBezTo>
                <a:cubicBezTo>
                  <a:pt x="59" y="168"/>
                  <a:pt x="59" y="168"/>
                  <a:pt x="59" y="168"/>
                </a:cubicBezTo>
                <a:cubicBezTo>
                  <a:pt x="60" y="173"/>
                  <a:pt x="65" y="178"/>
                  <a:pt x="72" y="178"/>
                </a:cubicBezTo>
                <a:cubicBezTo>
                  <a:pt x="74" y="178"/>
                  <a:pt x="75" y="178"/>
                  <a:pt x="76" y="178"/>
                </a:cubicBezTo>
                <a:cubicBezTo>
                  <a:pt x="78" y="178"/>
                  <a:pt x="78" y="178"/>
                  <a:pt x="79" y="177"/>
                </a:cubicBezTo>
                <a:cubicBezTo>
                  <a:pt x="80" y="182"/>
                  <a:pt x="84" y="186"/>
                  <a:pt x="90" y="188"/>
                </a:cubicBezTo>
                <a:cubicBezTo>
                  <a:pt x="91" y="188"/>
                  <a:pt x="91" y="188"/>
                  <a:pt x="91" y="188"/>
                </a:cubicBezTo>
                <a:cubicBezTo>
                  <a:pt x="96" y="188"/>
                  <a:pt x="102" y="185"/>
                  <a:pt x="106" y="181"/>
                </a:cubicBezTo>
                <a:cubicBezTo>
                  <a:pt x="104" y="182"/>
                  <a:pt x="104" y="182"/>
                  <a:pt x="104" y="182"/>
                </a:cubicBezTo>
                <a:cubicBezTo>
                  <a:pt x="103" y="189"/>
                  <a:pt x="108" y="197"/>
                  <a:pt x="116" y="200"/>
                </a:cubicBezTo>
                <a:cubicBezTo>
                  <a:pt x="116" y="200"/>
                  <a:pt x="116" y="200"/>
                  <a:pt x="118" y="200"/>
                </a:cubicBezTo>
                <a:cubicBezTo>
                  <a:pt x="123" y="200"/>
                  <a:pt x="129" y="197"/>
                  <a:pt x="131" y="193"/>
                </a:cubicBezTo>
                <a:cubicBezTo>
                  <a:pt x="131" y="200"/>
                  <a:pt x="135" y="206"/>
                  <a:pt x="143" y="209"/>
                </a:cubicBezTo>
                <a:cubicBezTo>
                  <a:pt x="143" y="209"/>
                  <a:pt x="143" y="209"/>
                  <a:pt x="145" y="209"/>
                </a:cubicBezTo>
                <a:cubicBezTo>
                  <a:pt x="151" y="209"/>
                  <a:pt x="158" y="205"/>
                  <a:pt x="161" y="197"/>
                </a:cubicBezTo>
                <a:cubicBezTo>
                  <a:pt x="166" y="174"/>
                  <a:pt x="166" y="174"/>
                  <a:pt x="166" y="174"/>
                </a:cubicBezTo>
                <a:cubicBezTo>
                  <a:pt x="168" y="166"/>
                  <a:pt x="162" y="158"/>
                  <a:pt x="155" y="157"/>
                </a:cubicBezTo>
                <a:close/>
                <a:moveTo>
                  <a:pt x="349" y="124"/>
                </a:moveTo>
                <a:cubicBezTo>
                  <a:pt x="338" y="30"/>
                  <a:pt x="338" y="30"/>
                  <a:pt x="338" y="30"/>
                </a:cubicBezTo>
                <a:cubicBezTo>
                  <a:pt x="337" y="24"/>
                  <a:pt x="332" y="21"/>
                  <a:pt x="326" y="22"/>
                </a:cubicBezTo>
                <a:cubicBezTo>
                  <a:pt x="294" y="30"/>
                  <a:pt x="294" y="30"/>
                  <a:pt x="294" y="30"/>
                </a:cubicBezTo>
                <a:cubicBezTo>
                  <a:pt x="294" y="30"/>
                  <a:pt x="328" y="64"/>
                  <a:pt x="323" y="135"/>
                </a:cubicBezTo>
                <a:cubicBezTo>
                  <a:pt x="338" y="135"/>
                  <a:pt x="338" y="135"/>
                  <a:pt x="338" y="135"/>
                </a:cubicBezTo>
                <a:cubicBezTo>
                  <a:pt x="345" y="135"/>
                  <a:pt x="349" y="130"/>
                  <a:pt x="349" y="124"/>
                </a:cubicBezTo>
                <a:close/>
                <a:moveTo>
                  <a:pt x="63" y="21"/>
                </a:moveTo>
                <a:cubicBezTo>
                  <a:pt x="47" y="11"/>
                  <a:pt x="47" y="11"/>
                  <a:pt x="47" y="11"/>
                </a:cubicBezTo>
                <a:cubicBezTo>
                  <a:pt x="42" y="9"/>
                  <a:pt x="36" y="11"/>
                  <a:pt x="34" y="17"/>
                </a:cubicBezTo>
                <a:cubicBezTo>
                  <a:pt x="3" y="118"/>
                  <a:pt x="3" y="118"/>
                  <a:pt x="3" y="118"/>
                </a:cubicBezTo>
                <a:cubicBezTo>
                  <a:pt x="0" y="124"/>
                  <a:pt x="4" y="130"/>
                  <a:pt x="9" y="130"/>
                </a:cubicBezTo>
                <a:cubicBezTo>
                  <a:pt x="35" y="135"/>
                  <a:pt x="35" y="135"/>
                  <a:pt x="35" y="135"/>
                </a:cubicBezTo>
                <a:cubicBezTo>
                  <a:pt x="32" y="79"/>
                  <a:pt x="63" y="21"/>
                  <a:pt x="63"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endParaRPr lang="en-US" sz="2353" kern="0" dirty="0">
              <a:gradFill>
                <a:gsLst>
                  <a:gs pos="1250">
                    <a:srgbClr val="FFFFFF"/>
                  </a:gs>
                  <a:gs pos="100000">
                    <a:srgbClr val="FFFFFF"/>
                  </a:gs>
                </a:gsLst>
                <a:lin ang="5400000" scaled="0"/>
              </a:gradFill>
              <a:ea typeface="MS PGothic" charset="0"/>
            </a:endParaRPr>
          </a:p>
        </p:txBody>
      </p:sp>
      <p:sp>
        <p:nvSpPr>
          <p:cNvPr id="219" name="Freeform 22"/>
          <p:cNvSpPr>
            <a:spLocks noChangeAspect="1" noEditPoints="1"/>
          </p:cNvSpPr>
          <p:nvPr/>
        </p:nvSpPr>
        <p:spPr bwMode="black">
          <a:xfrm>
            <a:off x="426118" y="5382371"/>
            <a:ext cx="371326" cy="371228"/>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53" tIns="40326" rIns="80653" bIns="40326" numCol="1" anchor="t" anchorCtr="0" compatLnSpc="1">
            <a:prstTxWarp prst="textNoShape">
              <a:avLst/>
            </a:prstTxWarp>
          </a:bodyPr>
          <a:lstStyle/>
          <a:p>
            <a:pPr defTabSz="913841"/>
            <a:endParaRPr lang="en-US" sz="1567" kern="0" dirty="0">
              <a:gradFill>
                <a:gsLst>
                  <a:gs pos="1250">
                    <a:srgbClr val="FFFFFF"/>
                  </a:gs>
                  <a:gs pos="100000">
                    <a:srgbClr val="FFFFFF"/>
                  </a:gs>
                </a:gsLst>
                <a:lin ang="5400000" scaled="0"/>
              </a:gradFill>
              <a:ea typeface="MS PGothic" charset="0"/>
            </a:endParaRPr>
          </a:p>
        </p:txBody>
      </p:sp>
      <p:sp>
        <p:nvSpPr>
          <p:cNvPr id="220" name="Freeform 90"/>
          <p:cNvSpPr>
            <a:spLocks noChangeAspect="1" noEditPoints="1"/>
          </p:cNvSpPr>
          <p:nvPr/>
        </p:nvSpPr>
        <p:spPr bwMode="black">
          <a:xfrm>
            <a:off x="426120" y="3925774"/>
            <a:ext cx="336457" cy="369139"/>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53" tIns="40326" rIns="80653" bIns="40326" numCol="1" anchor="t" anchorCtr="0" compatLnSpc="1">
            <a:prstTxWarp prst="textNoShape">
              <a:avLst/>
            </a:prstTxWarp>
          </a:bodyPr>
          <a:lstStyle/>
          <a:p>
            <a:pPr defTabSz="913841"/>
            <a:endParaRPr lang="en-US" sz="1567" kern="0" dirty="0">
              <a:gradFill>
                <a:gsLst>
                  <a:gs pos="1250">
                    <a:srgbClr val="FFFFFF"/>
                  </a:gs>
                  <a:gs pos="100000">
                    <a:srgbClr val="FFFFFF"/>
                  </a:gs>
                </a:gsLst>
                <a:lin ang="5400000" scaled="0"/>
              </a:gradFill>
              <a:ea typeface="MS PGothic" charset="0"/>
            </a:endParaRPr>
          </a:p>
        </p:txBody>
      </p:sp>
    </p:spTree>
    <p:extLst>
      <p:ext uri="{BB962C8B-B14F-4D97-AF65-F5344CB8AC3E}">
        <p14:creationId xmlns:p14="http://schemas.microsoft.com/office/powerpoint/2010/main" val="1409135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991" y="2518603"/>
            <a:ext cx="3150702" cy="1325563"/>
          </a:xfrm>
        </p:spPr>
        <p:txBody>
          <a:bodyPr/>
          <a:lstStyle/>
          <a:p>
            <a:r>
              <a:rPr lang="en-US" dirty="0"/>
              <a:t>Data Lab – </a:t>
            </a:r>
            <a:br>
              <a:rPr lang="en-US" dirty="0"/>
            </a:br>
            <a:r>
              <a:rPr lang="en-US" dirty="0"/>
              <a:t>Architecture</a:t>
            </a:r>
          </a:p>
        </p:txBody>
      </p:sp>
      <p:pic>
        <p:nvPicPr>
          <p:cNvPr id="3" name="Picture 2"/>
          <p:cNvPicPr>
            <a:picLocks noChangeAspect="1"/>
          </p:cNvPicPr>
          <p:nvPr/>
        </p:nvPicPr>
        <p:blipFill>
          <a:blip r:embed="rId2"/>
          <a:stretch>
            <a:fillRect/>
          </a:stretch>
        </p:blipFill>
        <p:spPr>
          <a:xfrm>
            <a:off x="3419059" y="189887"/>
            <a:ext cx="8374949" cy="6469330"/>
          </a:xfrm>
          <a:prstGeom prst="rect">
            <a:avLst/>
          </a:prstGeom>
        </p:spPr>
      </p:pic>
    </p:spTree>
    <p:extLst>
      <p:ext uri="{BB962C8B-B14F-4D97-AF65-F5344CB8AC3E}">
        <p14:creationId xmlns:p14="http://schemas.microsoft.com/office/powerpoint/2010/main" val="40811559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1 – Ingestion – Architecture</a:t>
            </a:r>
          </a:p>
        </p:txBody>
      </p:sp>
      <p:pic>
        <p:nvPicPr>
          <p:cNvPr id="4" name="Picture 3"/>
          <p:cNvPicPr>
            <a:picLocks noChangeAspect="1"/>
          </p:cNvPicPr>
          <p:nvPr/>
        </p:nvPicPr>
        <p:blipFill>
          <a:blip r:embed="rId2"/>
          <a:stretch>
            <a:fillRect/>
          </a:stretch>
        </p:blipFill>
        <p:spPr>
          <a:xfrm>
            <a:off x="387626" y="1612281"/>
            <a:ext cx="11416748" cy="4864938"/>
          </a:xfrm>
          <a:prstGeom prst="rect">
            <a:avLst/>
          </a:prstGeom>
        </p:spPr>
      </p:pic>
    </p:spTree>
    <p:extLst>
      <p:ext uri="{BB962C8B-B14F-4D97-AF65-F5344CB8AC3E}">
        <p14:creationId xmlns:p14="http://schemas.microsoft.com/office/powerpoint/2010/main" val="37628870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lumMod val="60000"/>
                    <a:lumOff val="40000"/>
                  </a:schemeClr>
                </a:solidFill>
              </a:rPr>
              <a:t>Module 1 – Ingestion - Overview</a:t>
            </a:r>
            <a:endParaRPr lang="en-US" b="1" dirty="0">
              <a:solidFill>
                <a:schemeClr val="accent2">
                  <a:lumMod val="60000"/>
                  <a:lumOff val="40000"/>
                </a:schemeClr>
              </a:solidFill>
            </a:endParaRPr>
          </a:p>
        </p:txBody>
      </p:sp>
      <p:sp>
        <p:nvSpPr>
          <p:cNvPr id="4" name="TextBox 3"/>
          <p:cNvSpPr txBox="1"/>
          <p:nvPr/>
        </p:nvSpPr>
        <p:spPr>
          <a:xfrm>
            <a:off x="616035" y="1391650"/>
            <a:ext cx="10851835" cy="5219891"/>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3200" dirty="0">
                <a:solidFill>
                  <a:schemeClr val="bg1"/>
                </a:solidFill>
              </a:rPr>
              <a:t>The website has recently been modified to use the </a:t>
            </a:r>
            <a:r>
              <a:rPr lang="en-US" sz="3200" b="1" dirty="0" err="1">
                <a:solidFill>
                  <a:schemeClr val="bg1"/>
                </a:solidFill>
              </a:rPr>
              <a:t>IoTHubs</a:t>
            </a:r>
            <a:r>
              <a:rPr lang="en-US" sz="3200" dirty="0">
                <a:solidFill>
                  <a:schemeClr val="bg1"/>
                </a:solidFill>
              </a:rPr>
              <a:t> SDK to </a:t>
            </a:r>
            <a:r>
              <a:rPr lang="en-US" sz="3200" b="1" dirty="0">
                <a:solidFill>
                  <a:schemeClr val="bg1"/>
                </a:solidFill>
              </a:rPr>
              <a:t>stream click data </a:t>
            </a:r>
            <a:r>
              <a:rPr lang="en-US" sz="3200" dirty="0">
                <a:solidFill>
                  <a:schemeClr val="bg1"/>
                </a:solidFill>
              </a:rPr>
              <a:t>to Microsoft Azure as it happens. We will mimic this click stream data using a C# console application.</a:t>
            </a:r>
          </a:p>
          <a:p>
            <a:pPr marL="457200" indent="-457200">
              <a:buFont typeface="Arial" panose="020B0604020202020204" pitchFamily="34" charset="0"/>
              <a:buChar char="•"/>
            </a:pPr>
            <a:endParaRPr lang="en-US" sz="3200" dirty="0">
              <a:solidFill>
                <a:schemeClr val="bg1"/>
              </a:solidFill>
            </a:endParaRPr>
          </a:p>
          <a:p>
            <a:pPr marL="457200" indent="-457200">
              <a:buFont typeface="Arial" panose="020B0604020202020204" pitchFamily="34" charset="0"/>
              <a:buChar char="•"/>
            </a:pPr>
            <a:r>
              <a:rPr lang="en-US" sz="3200" dirty="0">
                <a:solidFill>
                  <a:schemeClr val="bg1"/>
                </a:solidFill>
              </a:rPr>
              <a:t>We will use </a:t>
            </a:r>
            <a:r>
              <a:rPr lang="en-US" sz="3200" b="1" dirty="0">
                <a:solidFill>
                  <a:schemeClr val="bg1"/>
                </a:solidFill>
              </a:rPr>
              <a:t>DocumentDB (NoSQL)</a:t>
            </a:r>
            <a:r>
              <a:rPr lang="en-US" sz="3200" dirty="0">
                <a:solidFill>
                  <a:schemeClr val="bg1"/>
                </a:solidFill>
              </a:rPr>
              <a:t> to store our </a:t>
            </a:r>
            <a:r>
              <a:rPr lang="en-US" sz="3200" dirty="0" err="1">
                <a:solidFill>
                  <a:schemeClr val="bg1"/>
                </a:solidFill>
              </a:rPr>
              <a:t>IoTHubs</a:t>
            </a:r>
            <a:r>
              <a:rPr lang="en-US" sz="3200" dirty="0">
                <a:solidFill>
                  <a:schemeClr val="bg1"/>
                </a:solidFill>
              </a:rPr>
              <a:t> device data.</a:t>
            </a:r>
          </a:p>
          <a:p>
            <a:pPr marL="457200" indent="-457200">
              <a:buFont typeface="Arial" panose="020B0604020202020204" pitchFamily="34" charset="0"/>
              <a:buChar char="•"/>
            </a:pPr>
            <a:endParaRPr lang="en-US" sz="3200" b="1" dirty="0">
              <a:solidFill>
                <a:schemeClr val="bg1"/>
              </a:solidFill>
            </a:endParaRPr>
          </a:p>
          <a:p>
            <a:pPr marL="457200" indent="-457200">
              <a:buFont typeface="Arial" panose="020B0604020202020204" pitchFamily="34" charset="0"/>
              <a:buChar char="•"/>
            </a:pPr>
            <a:r>
              <a:rPr lang="en-US" sz="3200" dirty="0">
                <a:solidFill>
                  <a:schemeClr val="bg1"/>
                </a:solidFill>
              </a:rPr>
              <a:t>Th click stream includes data on product-interactions such as which products are being </a:t>
            </a:r>
            <a:r>
              <a:rPr lang="en-US" sz="3200" b="1" dirty="0">
                <a:solidFill>
                  <a:schemeClr val="bg1"/>
                </a:solidFill>
              </a:rPr>
              <a:t>viewed, bought, etc.</a:t>
            </a:r>
            <a:endParaRPr lang="en-US" sz="3200" dirty="0">
              <a:solidFill>
                <a:schemeClr val="bg1"/>
              </a:solidFill>
            </a:endParaRPr>
          </a:p>
        </p:txBody>
      </p:sp>
    </p:spTree>
    <p:extLst>
      <p:ext uri="{BB962C8B-B14F-4D97-AF65-F5344CB8AC3E}">
        <p14:creationId xmlns:p14="http://schemas.microsoft.com/office/powerpoint/2010/main" val="339236486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lumMod val="60000"/>
                    <a:lumOff val="40000"/>
                  </a:schemeClr>
                </a:solidFill>
              </a:rPr>
              <a:t>Module 1 – Ingestion - Overview</a:t>
            </a:r>
            <a:endParaRPr lang="en-US" b="1" dirty="0">
              <a:solidFill>
                <a:schemeClr val="accent2">
                  <a:lumMod val="60000"/>
                  <a:lumOff val="40000"/>
                </a:schemeClr>
              </a:solidFill>
            </a:endParaRPr>
          </a:p>
        </p:txBody>
      </p:sp>
      <p:sp>
        <p:nvSpPr>
          <p:cNvPr id="4" name="TextBox 3"/>
          <p:cNvSpPr txBox="1"/>
          <p:nvPr/>
        </p:nvSpPr>
        <p:spPr>
          <a:xfrm>
            <a:off x="609504" y="1145667"/>
            <a:ext cx="10851835" cy="5712333"/>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3200" dirty="0">
                <a:solidFill>
                  <a:schemeClr val="bg1"/>
                </a:solidFill>
              </a:rPr>
              <a:t>We will be using </a:t>
            </a:r>
            <a:r>
              <a:rPr lang="en-US" sz="3200" b="1" dirty="0">
                <a:solidFill>
                  <a:schemeClr val="bg1"/>
                </a:solidFill>
              </a:rPr>
              <a:t>Azure Stream Analytics </a:t>
            </a:r>
            <a:r>
              <a:rPr lang="en-US" sz="3200" dirty="0">
                <a:solidFill>
                  <a:schemeClr val="bg1"/>
                </a:solidFill>
              </a:rPr>
              <a:t>to process the data in Near-real time and understand which products are </a:t>
            </a:r>
            <a:r>
              <a:rPr lang="en-US" sz="3200" b="1" dirty="0">
                <a:solidFill>
                  <a:schemeClr val="bg1"/>
                </a:solidFill>
              </a:rPr>
              <a:t>top-selling</a:t>
            </a:r>
            <a:r>
              <a:rPr lang="en-US" sz="3200" dirty="0">
                <a:solidFill>
                  <a:schemeClr val="bg1"/>
                </a:solidFill>
              </a:rPr>
              <a:t>.</a:t>
            </a:r>
          </a:p>
          <a:p>
            <a:pPr marL="457200" indent="-457200">
              <a:buFont typeface="Arial" panose="020B0604020202020204" pitchFamily="34" charset="0"/>
              <a:buChar char="•"/>
            </a:pPr>
            <a:endParaRPr lang="en-US" sz="3200" dirty="0">
              <a:solidFill>
                <a:schemeClr val="bg1"/>
              </a:solidFill>
            </a:endParaRPr>
          </a:p>
          <a:p>
            <a:pPr marL="457200" indent="-457200">
              <a:buFont typeface="Arial" panose="020B0604020202020204" pitchFamily="34" charset="0"/>
              <a:buChar char="•"/>
            </a:pPr>
            <a:r>
              <a:rPr lang="en-US" sz="3200" dirty="0">
                <a:solidFill>
                  <a:schemeClr val="bg1"/>
                </a:solidFill>
              </a:rPr>
              <a:t>We will also use Stream Analytics to understand which products are </a:t>
            </a:r>
            <a:r>
              <a:rPr lang="en-US" sz="3200" b="1" dirty="0">
                <a:solidFill>
                  <a:schemeClr val="bg1"/>
                </a:solidFill>
              </a:rPr>
              <a:t>added to carts, but not bought</a:t>
            </a:r>
            <a:r>
              <a:rPr lang="en-US" sz="3200" dirty="0">
                <a:solidFill>
                  <a:schemeClr val="bg1"/>
                </a:solidFill>
              </a:rPr>
              <a:t>. This will help the </a:t>
            </a:r>
            <a:r>
              <a:rPr lang="en-US" sz="3200" dirty="0" err="1">
                <a:solidFill>
                  <a:schemeClr val="bg1"/>
                </a:solidFill>
              </a:rPr>
              <a:t>Partsunlimited</a:t>
            </a:r>
            <a:r>
              <a:rPr lang="en-US" sz="3200" dirty="0">
                <a:solidFill>
                  <a:schemeClr val="bg1"/>
                </a:solidFill>
              </a:rPr>
              <a:t> Leadership team understand which products are not competitively priced.</a:t>
            </a:r>
          </a:p>
          <a:p>
            <a:pPr marL="457200" indent="-457200">
              <a:buFont typeface="Arial" panose="020B0604020202020204" pitchFamily="34" charset="0"/>
              <a:buChar char="•"/>
            </a:pPr>
            <a:endParaRPr lang="en-US" sz="3200" dirty="0">
              <a:solidFill>
                <a:schemeClr val="bg1"/>
              </a:solidFill>
            </a:endParaRPr>
          </a:p>
          <a:p>
            <a:pPr marL="457200" indent="-457200">
              <a:buFont typeface="Arial" panose="020B0604020202020204" pitchFamily="34" charset="0"/>
              <a:buChar char="•"/>
            </a:pPr>
            <a:r>
              <a:rPr lang="en-US" sz="3200" dirty="0">
                <a:solidFill>
                  <a:schemeClr val="bg1"/>
                </a:solidFill>
              </a:rPr>
              <a:t>We will use </a:t>
            </a:r>
            <a:r>
              <a:rPr lang="en-US" sz="3200" b="1" dirty="0">
                <a:solidFill>
                  <a:schemeClr val="bg1"/>
                </a:solidFill>
              </a:rPr>
              <a:t>Power BI </a:t>
            </a:r>
            <a:r>
              <a:rPr lang="en-US" sz="3200" dirty="0">
                <a:solidFill>
                  <a:schemeClr val="bg1"/>
                </a:solidFill>
              </a:rPr>
              <a:t>to serve this data in the form of charts and reports.</a:t>
            </a:r>
          </a:p>
        </p:txBody>
      </p:sp>
    </p:spTree>
    <p:extLst>
      <p:ext uri="{BB962C8B-B14F-4D97-AF65-F5344CB8AC3E}">
        <p14:creationId xmlns:p14="http://schemas.microsoft.com/office/powerpoint/2010/main" val="186309718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315" y="2265770"/>
            <a:ext cx="2638697" cy="1325563"/>
          </a:xfrm>
        </p:spPr>
        <p:txBody>
          <a:bodyPr>
            <a:normAutofit/>
          </a:bodyPr>
          <a:lstStyle/>
          <a:p>
            <a:r>
              <a:rPr lang="en-US" sz="3600" dirty="0"/>
              <a:t>Module 2 – </a:t>
            </a:r>
            <a:br>
              <a:rPr lang="en-US" sz="3600" dirty="0"/>
            </a:br>
            <a:r>
              <a:rPr lang="en-US" sz="3600" dirty="0"/>
              <a:t>Architecture</a:t>
            </a:r>
          </a:p>
        </p:txBody>
      </p:sp>
      <p:pic>
        <p:nvPicPr>
          <p:cNvPr id="4" name="Picture 3"/>
          <p:cNvPicPr>
            <a:picLocks noChangeAspect="1"/>
          </p:cNvPicPr>
          <p:nvPr/>
        </p:nvPicPr>
        <p:blipFill>
          <a:blip r:embed="rId2"/>
          <a:stretch>
            <a:fillRect/>
          </a:stretch>
        </p:blipFill>
        <p:spPr>
          <a:xfrm>
            <a:off x="2418522" y="0"/>
            <a:ext cx="9704412" cy="6799610"/>
          </a:xfrm>
          <a:prstGeom prst="rect">
            <a:avLst/>
          </a:prstGeom>
        </p:spPr>
      </p:pic>
    </p:spTree>
    <p:extLst>
      <p:ext uri="{BB962C8B-B14F-4D97-AF65-F5344CB8AC3E}">
        <p14:creationId xmlns:p14="http://schemas.microsoft.com/office/powerpoint/2010/main" val="10268301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lumMod val="60000"/>
                    <a:lumOff val="40000"/>
                  </a:schemeClr>
                </a:solidFill>
              </a:rPr>
              <a:t>Module 2 – Processing &amp; Staging - Overview</a:t>
            </a:r>
            <a:endParaRPr lang="en-US" b="1" dirty="0">
              <a:solidFill>
                <a:schemeClr val="accent2">
                  <a:lumMod val="60000"/>
                  <a:lumOff val="40000"/>
                </a:schemeClr>
              </a:solidFill>
            </a:endParaRPr>
          </a:p>
        </p:txBody>
      </p:sp>
      <p:sp>
        <p:nvSpPr>
          <p:cNvPr id="4" name="TextBox 3"/>
          <p:cNvSpPr txBox="1"/>
          <p:nvPr/>
        </p:nvSpPr>
        <p:spPr>
          <a:xfrm>
            <a:off x="609504" y="1145667"/>
            <a:ext cx="10851835" cy="5466112"/>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2800" dirty="0">
                <a:solidFill>
                  <a:schemeClr val="bg1"/>
                </a:solidFill>
              </a:rPr>
              <a:t>Not all processing can be performed in Near-real time. Companies find it very useful to compute </a:t>
            </a:r>
            <a:r>
              <a:rPr lang="en-US" sz="2800" b="1" dirty="0">
                <a:solidFill>
                  <a:schemeClr val="bg1"/>
                </a:solidFill>
              </a:rPr>
              <a:t>longer-term trends </a:t>
            </a:r>
            <a:r>
              <a:rPr lang="en-US" sz="2800" dirty="0">
                <a:solidFill>
                  <a:schemeClr val="bg1"/>
                </a:solidFill>
              </a:rPr>
              <a:t>on their data to understand patterns.</a:t>
            </a:r>
          </a:p>
          <a:p>
            <a:pPr marL="457200" indent="-457200">
              <a:buFont typeface="Arial" panose="020B0604020202020204" pitchFamily="34" charset="0"/>
              <a:buChar char="•"/>
            </a:pPr>
            <a:endParaRPr lang="en-US" sz="2800" dirty="0">
              <a:solidFill>
                <a:schemeClr val="bg1"/>
              </a:solidFill>
            </a:endParaRPr>
          </a:p>
          <a:p>
            <a:pPr marL="457200" indent="-457200">
              <a:buFont typeface="Arial" panose="020B0604020202020204" pitchFamily="34" charset="0"/>
              <a:buChar char="•"/>
            </a:pPr>
            <a:r>
              <a:rPr lang="en-US" sz="2800" dirty="0">
                <a:solidFill>
                  <a:schemeClr val="bg1"/>
                </a:solidFill>
              </a:rPr>
              <a:t>Since there is a lot of </a:t>
            </a:r>
            <a:r>
              <a:rPr lang="en-US" sz="2800" b="1" dirty="0">
                <a:solidFill>
                  <a:schemeClr val="bg1"/>
                </a:solidFill>
              </a:rPr>
              <a:t>NoSQL</a:t>
            </a:r>
            <a:r>
              <a:rPr lang="en-US" sz="2800" dirty="0">
                <a:solidFill>
                  <a:schemeClr val="bg1"/>
                </a:solidFill>
              </a:rPr>
              <a:t> data being generated, we used </a:t>
            </a:r>
            <a:r>
              <a:rPr lang="en-US" sz="2800" b="1" dirty="0">
                <a:solidFill>
                  <a:schemeClr val="bg1"/>
                </a:solidFill>
              </a:rPr>
              <a:t>Blob Storage</a:t>
            </a:r>
            <a:r>
              <a:rPr lang="en-US" sz="2800" dirty="0">
                <a:solidFill>
                  <a:schemeClr val="bg1"/>
                </a:solidFill>
              </a:rPr>
              <a:t> to store the data for longer term processing.</a:t>
            </a:r>
          </a:p>
          <a:p>
            <a:pPr marL="457200" indent="-457200">
              <a:buFont typeface="Arial" panose="020B0604020202020204" pitchFamily="34" charset="0"/>
              <a:buChar char="•"/>
            </a:pPr>
            <a:endParaRPr lang="en-US" sz="2800" dirty="0">
              <a:solidFill>
                <a:schemeClr val="bg1"/>
              </a:solidFill>
            </a:endParaRPr>
          </a:p>
          <a:p>
            <a:pPr marL="457200" indent="-457200">
              <a:buFont typeface="Arial" panose="020B0604020202020204" pitchFamily="34" charset="0"/>
              <a:buChar char="•"/>
            </a:pPr>
            <a:r>
              <a:rPr lang="en-US" sz="2800" dirty="0">
                <a:solidFill>
                  <a:schemeClr val="bg1"/>
                </a:solidFill>
              </a:rPr>
              <a:t>We will demonstrate using </a:t>
            </a:r>
            <a:r>
              <a:rPr lang="en-US" sz="2800" b="1" dirty="0">
                <a:solidFill>
                  <a:schemeClr val="bg1"/>
                </a:solidFill>
              </a:rPr>
              <a:t>HDInsight (Hadoop on Azure) </a:t>
            </a:r>
            <a:r>
              <a:rPr lang="en-US" sz="2800" dirty="0">
                <a:solidFill>
                  <a:schemeClr val="bg1"/>
                </a:solidFill>
              </a:rPr>
              <a:t>to </a:t>
            </a:r>
            <a:r>
              <a:rPr lang="en-US" sz="2800" b="1" dirty="0">
                <a:solidFill>
                  <a:schemeClr val="bg1"/>
                </a:solidFill>
              </a:rPr>
              <a:t>pre-process</a:t>
            </a:r>
            <a:r>
              <a:rPr lang="en-US" sz="2800" dirty="0">
                <a:solidFill>
                  <a:schemeClr val="bg1"/>
                </a:solidFill>
              </a:rPr>
              <a:t> our data &amp; parse the JSON files and </a:t>
            </a:r>
            <a:r>
              <a:rPr lang="en-US" sz="2800" b="1" dirty="0">
                <a:solidFill>
                  <a:schemeClr val="bg1"/>
                </a:solidFill>
              </a:rPr>
              <a:t>provide structure</a:t>
            </a:r>
            <a:r>
              <a:rPr lang="en-US" sz="2800" dirty="0">
                <a:solidFill>
                  <a:schemeClr val="bg1"/>
                </a:solidFill>
              </a:rPr>
              <a:t> to the data. We will also use HDInsight to perform </a:t>
            </a:r>
            <a:r>
              <a:rPr lang="en-US" sz="2800" b="1" dirty="0">
                <a:solidFill>
                  <a:schemeClr val="bg1"/>
                </a:solidFill>
              </a:rPr>
              <a:t>complex queries </a:t>
            </a:r>
            <a:r>
              <a:rPr lang="en-US" sz="2800" dirty="0">
                <a:solidFill>
                  <a:schemeClr val="bg1"/>
                </a:solidFill>
              </a:rPr>
              <a:t>that can easily be performed in a NoSQL engine like Hadoop.</a:t>
            </a:r>
          </a:p>
        </p:txBody>
      </p:sp>
    </p:spTree>
    <p:extLst>
      <p:ext uri="{BB962C8B-B14F-4D97-AF65-F5344CB8AC3E}">
        <p14:creationId xmlns:p14="http://schemas.microsoft.com/office/powerpoint/2010/main" val="119220648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lumMod val="60000"/>
                    <a:lumOff val="40000"/>
                  </a:schemeClr>
                </a:solidFill>
              </a:rPr>
              <a:t>Module 2 – Processing &amp; Staging - Overview</a:t>
            </a:r>
            <a:endParaRPr lang="en-US" b="1" dirty="0">
              <a:solidFill>
                <a:schemeClr val="accent2">
                  <a:lumMod val="60000"/>
                  <a:lumOff val="40000"/>
                </a:schemeClr>
              </a:solidFill>
            </a:endParaRPr>
          </a:p>
        </p:txBody>
      </p:sp>
      <p:sp>
        <p:nvSpPr>
          <p:cNvPr id="4" name="TextBox 3"/>
          <p:cNvSpPr txBox="1"/>
          <p:nvPr/>
        </p:nvSpPr>
        <p:spPr>
          <a:xfrm>
            <a:off x="609504" y="1302422"/>
            <a:ext cx="10851835" cy="5035225"/>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2800" dirty="0">
                <a:solidFill>
                  <a:schemeClr val="bg1"/>
                </a:solidFill>
              </a:rPr>
              <a:t>We will then move our data into a </a:t>
            </a:r>
            <a:r>
              <a:rPr lang="en-US" sz="2800" b="1" dirty="0">
                <a:solidFill>
                  <a:schemeClr val="bg1"/>
                </a:solidFill>
              </a:rPr>
              <a:t>Processing &amp; Staging</a:t>
            </a:r>
            <a:r>
              <a:rPr lang="en-US" sz="2800" dirty="0">
                <a:solidFill>
                  <a:schemeClr val="bg1"/>
                </a:solidFill>
              </a:rPr>
              <a:t> environment, which is SQL Data Warehouse</a:t>
            </a:r>
          </a:p>
          <a:p>
            <a:pPr marL="457200" indent="-457200">
              <a:buFont typeface="Arial" panose="020B0604020202020204" pitchFamily="34" charset="0"/>
              <a:buChar char="•"/>
            </a:pPr>
            <a:endParaRPr lang="en-US" sz="2800" dirty="0">
              <a:solidFill>
                <a:schemeClr val="bg1"/>
              </a:solidFill>
            </a:endParaRPr>
          </a:p>
          <a:p>
            <a:pPr marL="457200" indent="-457200">
              <a:buFont typeface="Arial" panose="020B0604020202020204" pitchFamily="34" charset="0"/>
              <a:buChar char="•"/>
            </a:pPr>
            <a:r>
              <a:rPr lang="en-US" sz="2800" dirty="0">
                <a:solidFill>
                  <a:schemeClr val="bg1"/>
                </a:solidFill>
              </a:rPr>
              <a:t>We will store our high-valued data into the SQL Data Warehouse and use the power of Distributed computing to perform aggregations on our data. This will include execution of a </a:t>
            </a:r>
            <a:r>
              <a:rPr lang="en-US" sz="2800" b="1" dirty="0">
                <a:solidFill>
                  <a:schemeClr val="bg1"/>
                </a:solidFill>
              </a:rPr>
              <a:t>Stored Procedure</a:t>
            </a:r>
            <a:r>
              <a:rPr lang="en-US" sz="2800" dirty="0">
                <a:solidFill>
                  <a:schemeClr val="bg1"/>
                </a:solidFill>
              </a:rPr>
              <a:t>.</a:t>
            </a:r>
          </a:p>
          <a:p>
            <a:pPr marL="457200" indent="-457200">
              <a:buFont typeface="Arial" panose="020B0604020202020204" pitchFamily="34" charset="0"/>
              <a:buChar char="•"/>
            </a:pPr>
            <a:endParaRPr lang="en-US" sz="2800" dirty="0">
              <a:solidFill>
                <a:schemeClr val="bg1"/>
              </a:solidFill>
            </a:endParaRPr>
          </a:p>
          <a:p>
            <a:pPr marL="457200" indent="-457200">
              <a:buFont typeface="Arial" panose="020B0604020202020204" pitchFamily="34" charset="0"/>
              <a:buChar char="•"/>
            </a:pPr>
            <a:r>
              <a:rPr lang="en-US" sz="2800" dirty="0">
                <a:solidFill>
                  <a:schemeClr val="bg1"/>
                </a:solidFill>
              </a:rPr>
              <a:t>We will demonstrate how to </a:t>
            </a:r>
            <a:r>
              <a:rPr lang="en-US" sz="2800" b="1" dirty="0">
                <a:solidFill>
                  <a:schemeClr val="bg1"/>
                </a:solidFill>
              </a:rPr>
              <a:t>compute Statistics </a:t>
            </a:r>
            <a:r>
              <a:rPr lang="en-US" sz="2800" dirty="0">
                <a:solidFill>
                  <a:schemeClr val="bg1"/>
                </a:solidFill>
              </a:rPr>
              <a:t>on your data and how that helps SQL Data Warehouse </a:t>
            </a:r>
            <a:r>
              <a:rPr lang="en-US" sz="2800" b="1" dirty="0">
                <a:solidFill>
                  <a:schemeClr val="bg1"/>
                </a:solidFill>
              </a:rPr>
              <a:t>optimize your queries</a:t>
            </a:r>
            <a:r>
              <a:rPr lang="en-US" sz="2800" dirty="0">
                <a:solidFill>
                  <a:schemeClr val="bg1"/>
                </a:solidFill>
              </a:rPr>
              <a:t>.</a:t>
            </a:r>
          </a:p>
        </p:txBody>
      </p:sp>
    </p:spTree>
    <p:extLst>
      <p:ext uri="{BB962C8B-B14F-4D97-AF65-F5344CB8AC3E}">
        <p14:creationId xmlns:p14="http://schemas.microsoft.com/office/powerpoint/2010/main" val="66200339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lumMod val="60000"/>
                    <a:lumOff val="40000"/>
                  </a:schemeClr>
                </a:solidFill>
              </a:rPr>
              <a:t>Module 2 – Processing &amp; Staging - Overview</a:t>
            </a:r>
            <a:endParaRPr lang="en-US" b="1" dirty="0">
              <a:solidFill>
                <a:schemeClr val="accent2">
                  <a:lumMod val="60000"/>
                  <a:lumOff val="40000"/>
                </a:schemeClr>
              </a:solidFill>
            </a:endParaRPr>
          </a:p>
        </p:txBody>
      </p:sp>
      <p:sp>
        <p:nvSpPr>
          <p:cNvPr id="4" name="TextBox 3"/>
          <p:cNvSpPr txBox="1"/>
          <p:nvPr/>
        </p:nvSpPr>
        <p:spPr>
          <a:xfrm>
            <a:off x="746664" y="1720432"/>
            <a:ext cx="10851835" cy="3742563"/>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2800" dirty="0">
                <a:solidFill>
                  <a:schemeClr val="bg1"/>
                </a:solidFill>
              </a:rPr>
              <a:t>Finally, we will use Azure Data Factory for the end-to-end </a:t>
            </a:r>
            <a:r>
              <a:rPr lang="en-US" sz="2800" b="1" dirty="0">
                <a:solidFill>
                  <a:schemeClr val="bg1"/>
                </a:solidFill>
              </a:rPr>
              <a:t>orchestration and automation</a:t>
            </a:r>
            <a:r>
              <a:rPr lang="en-US" sz="2800" dirty="0">
                <a:solidFill>
                  <a:schemeClr val="bg1"/>
                </a:solidFill>
              </a:rPr>
              <a:t> of our data pipeline.</a:t>
            </a:r>
          </a:p>
          <a:p>
            <a:pPr marL="457200" indent="-457200">
              <a:buFont typeface="Arial" panose="020B0604020202020204" pitchFamily="34" charset="0"/>
              <a:buChar char="•"/>
            </a:pPr>
            <a:endParaRPr lang="en-US" sz="2800" dirty="0">
              <a:solidFill>
                <a:schemeClr val="bg1"/>
              </a:solidFill>
            </a:endParaRPr>
          </a:p>
          <a:p>
            <a:pPr marL="457200" indent="-457200">
              <a:buFont typeface="Arial" panose="020B0604020202020204" pitchFamily="34" charset="0"/>
              <a:buChar char="•"/>
            </a:pPr>
            <a:r>
              <a:rPr lang="en-US" sz="2800" dirty="0">
                <a:solidFill>
                  <a:schemeClr val="bg1"/>
                </a:solidFill>
              </a:rPr>
              <a:t>We will demonstrate how to </a:t>
            </a:r>
            <a:r>
              <a:rPr lang="en-US" sz="2800" b="1" dirty="0">
                <a:solidFill>
                  <a:schemeClr val="bg1"/>
                </a:solidFill>
              </a:rPr>
              <a:t>monitor</a:t>
            </a:r>
            <a:r>
              <a:rPr lang="en-US" sz="2800" dirty="0">
                <a:solidFill>
                  <a:schemeClr val="bg1"/>
                </a:solidFill>
              </a:rPr>
              <a:t> your pipelines using Azure Data Factory.</a:t>
            </a:r>
          </a:p>
          <a:p>
            <a:pPr marL="457200" indent="-457200">
              <a:buFont typeface="Arial" panose="020B0604020202020204" pitchFamily="34" charset="0"/>
              <a:buChar char="•"/>
            </a:pPr>
            <a:endParaRPr lang="en-US" sz="2800" dirty="0">
              <a:solidFill>
                <a:schemeClr val="bg1"/>
              </a:solidFill>
            </a:endParaRPr>
          </a:p>
          <a:p>
            <a:pPr marL="457200" indent="-457200">
              <a:buFont typeface="Arial" panose="020B0604020202020204" pitchFamily="34" charset="0"/>
              <a:buChar char="•"/>
            </a:pPr>
            <a:r>
              <a:rPr lang="en-US" sz="2800" dirty="0">
                <a:solidFill>
                  <a:schemeClr val="bg1"/>
                </a:solidFill>
              </a:rPr>
              <a:t>We will use Power BI to </a:t>
            </a:r>
            <a:r>
              <a:rPr lang="en-US" sz="2800" b="1" dirty="0">
                <a:solidFill>
                  <a:schemeClr val="bg1"/>
                </a:solidFill>
              </a:rPr>
              <a:t>consume our data </a:t>
            </a:r>
            <a:r>
              <a:rPr lang="en-US" sz="2800" dirty="0">
                <a:solidFill>
                  <a:schemeClr val="bg1"/>
                </a:solidFill>
              </a:rPr>
              <a:t>and create </a:t>
            </a:r>
            <a:r>
              <a:rPr lang="en-US" sz="2800" b="1" dirty="0">
                <a:solidFill>
                  <a:schemeClr val="bg1"/>
                </a:solidFill>
              </a:rPr>
              <a:t>interactive reports and dashboard</a:t>
            </a:r>
            <a:r>
              <a:rPr lang="en-US" sz="2800" dirty="0">
                <a:solidFill>
                  <a:schemeClr val="bg1"/>
                </a:solidFill>
              </a:rPr>
              <a:t>.</a:t>
            </a:r>
          </a:p>
        </p:txBody>
      </p:sp>
    </p:spTree>
    <p:extLst>
      <p:ext uri="{BB962C8B-B14F-4D97-AF65-F5344CB8AC3E}">
        <p14:creationId xmlns:p14="http://schemas.microsoft.com/office/powerpoint/2010/main" val="399833324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lumMod val="60000"/>
                    <a:lumOff val="40000"/>
                  </a:schemeClr>
                </a:solidFill>
              </a:rPr>
              <a:t>Module 3 – Security - Overview</a:t>
            </a:r>
            <a:endParaRPr lang="en-US" b="1" dirty="0">
              <a:solidFill>
                <a:schemeClr val="accent2">
                  <a:lumMod val="60000"/>
                  <a:lumOff val="40000"/>
                </a:schemeClr>
              </a:solidFill>
            </a:endParaRPr>
          </a:p>
        </p:txBody>
      </p:sp>
      <p:sp>
        <p:nvSpPr>
          <p:cNvPr id="4" name="TextBox 3"/>
          <p:cNvSpPr txBox="1"/>
          <p:nvPr/>
        </p:nvSpPr>
        <p:spPr>
          <a:xfrm>
            <a:off x="550721" y="1661650"/>
            <a:ext cx="10851835" cy="4173450"/>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2800" b="1" dirty="0" err="1">
                <a:solidFill>
                  <a:schemeClr val="bg1"/>
                </a:solidFill>
              </a:rPr>
              <a:t>Partsunlimited</a:t>
            </a:r>
            <a:r>
              <a:rPr lang="en-US" sz="2800" dirty="0">
                <a:solidFill>
                  <a:schemeClr val="bg1"/>
                </a:solidFill>
              </a:rPr>
              <a:t> is a multi-tenant company that has different vendors selling different types of products on its website.</a:t>
            </a:r>
          </a:p>
          <a:p>
            <a:pPr marL="457200" indent="-457200">
              <a:buFont typeface="Arial" panose="020B0604020202020204" pitchFamily="34" charset="0"/>
              <a:buChar char="•"/>
            </a:pPr>
            <a:endParaRPr lang="en-US" sz="2800" dirty="0">
              <a:solidFill>
                <a:schemeClr val="bg1"/>
              </a:solidFill>
            </a:endParaRPr>
          </a:p>
          <a:p>
            <a:pPr marL="457200" indent="-457200">
              <a:buFont typeface="Arial" panose="020B0604020202020204" pitchFamily="34" charset="0"/>
              <a:buChar char="•"/>
            </a:pPr>
            <a:r>
              <a:rPr lang="en-US" sz="2800" dirty="0">
                <a:solidFill>
                  <a:schemeClr val="bg1"/>
                </a:solidFill>
              </a:rPr>
              <a:t>These vendors require access to this new data model. However, </a:t>
            </a:r>
            <a:r>
              <a:rPr lang="en-US" sz="2800" dirty="0" err="1">
                <a:solidFill>
                  <a:schemeClr val="bg1"/>
                </a:solidFill>
              </a:rPr>
              <a:t>Partsunlimited</a:t>
            </a:r>
            <a:r>
              <a:rPr lang="en-US" sz="2800" dirty="0">
                <a:solidFill>
                  <a:schemeClr val="bg1"/>
                </a:solidFill>
              </a:rPr>
              <a:t> would like to give the vendors </a:t>
            </a:r>
            <a:r>
              <a:rPr lang="en-US" sz="2800" b="1" dirty="0">
                <a:solidFill>
                  <a:schemeClr val="bg1"/>
                </a:solidFill>
              </a:rPr>
              <a:t>access to only the data that pertains to them</a:t>
            </a:r>
            <a:r>
              <a:rPr lang="en-US" sz="2800" dirty="0">
                <a:solidFill>
                  <a:schemeClr val="bg1"/>
                </a:solidFill>
              </a:rPr>
              <a:t>.</a:t>
            </a:r>
          </a:p>
          <a:p>
            <a:pPr marL="457200" indent="-457200">
              <a:buFont typeface="Arial" panose="020B0604020202020204" pitchFamily="34" charset="0"/>
              <a:buChar char="•"/>
            </a:pPr>
            <a:endParaRPr lang="en-US" sz="2800" dirty="0">
              <a:solidFill>
                <a:schemeClr val="bg1"/>
              </a:solidFill>
            </a:endParaRPr>
          </a:p>
          <a:p>
            <a:pPr marL="457200" indent="-457200">
              <a:buFont typeface="Arial" panose="020B0604020202020204" pitchFamily="34" charset="0"/>
              <a:buChar char="•"/>
            </a:pPr>
            <a:r>
              <a:rPr lang="en-US" sz="2800" dirty="0" err="1">
                <a:solidFill>
                  <a:schemeClr val="bg1"/>
                </a:solidFill>
              </a:rPr>
              <a:t>Partsunlimited</a:t>
            </a:r>
            <a:r>
              <a:rPr lang="en-US" sz="2800" dirty="0">
                <a:solidFill>
                  <a:schemeClr val="bg1"/>
                </a:solidFill>
              </a:rPr>
              <a:t> also has some compliance requirements around </a:t>
            </a:r>
            <a:r>
              <a:rPr lang="en-US" sz="2800" b="1" dirty="0">
                <a:solidFill>
                  <a:schemeClr val="bg1"/>
                </a:solidFill>
              </a:rPr>
              <a:t>encryption of data at rest</a:t>
            </a:r>
            <a:r>
              <a:rPr lang="en-US" sz="2800" dirty="0">
                <a:solidFill>
                  <a:schemeClr val="bg1"/>
                </a:solidFill>
              </a:rPr>
              <a:t>, which needs to be addressed.</a:t>
            </a:r>
          </a:p>
        </p:txBody>
      </p:sp>
    </p:spTree>
    <p:extLst>
      <p:ext uri="{BB962C8B-B14F-4D97-AF65-F5344CB8AC3E}">
        <p14:creationId xmlns:p14="http://schemas.microsoft.com/office/powerpoint/2010/main" val="84614037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4 – Consumption - Architecture</a:t>
            </a:r>
          </a:p>
        </p:txBody>
      </p:sp>
      <p:pic>
        <p:nvPicPr>
          <p:cNvPr id="4" name="Picture 3"/>
          <p:cNvPicPr>
            <a:picLocks noChangeAspect="1"/>
          </p:cNvPicPr>
          <p:nvPr/>
        </p:nvPicPr>
        <p:blipFill>
          <a:blip r:embed="rId2"/>
          <a:stretch>
            <a:fillRect/>
          </a:stretch>
        </p:blipFill>
        <p:spPr>
          <a:xfrm>
            <a:off x="1046920" y="1489860"/>
            <a:ext cx="9674087" cy="4920387"/>
          </a:xfrm>
          <a:prstGeom prst="rect">
            <a:avLst/>
          </a:prstGeom>
        </p:spPr>
      </p:pic>
    </p:spTree>
    <p:extLst>
      <p:ext uri="{BB962C8B-B14F-4D97-AF65-F5344CB8AC3E}">
        <p14:creationId xmlns:p14="http://schemas.microsoft.com/office/powerpoint/2010/main" val="3511005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04246" y="202772"/>
            <a:ext cx="10515600" cy="1325563"/>
          </a:xfrm>
        </p:spPr>
        <p:txBody>
          <a:bodyPr/>
          <a:lstStyle/>
          <a:p>
            <a:r>
              <a:rPr lang="en-US" sz="4705" dirty="0"/>
              <a:t>Evolving approaches to analytics</a:t>
            </a:r>
          </a:p>
        </p:txBody>
      </p:sp>
      <p:grpSp>
        <p:nvGrpSpPr>
          <p:cNvPr id="412" name="Group 411"/>
          <p:cNvGrpSpPr/>
          <p:nvPr/>
        </p:nvGrpSpPr>
        <p:grpSpPr>
          <a:xfrm>
            <a:off x="464818" y="2078139"/>
            <a:ext cx="2330732" cy="1059404"/>
            <a:chOff x="274638" y="2119313"/>
            <a:chExt cx="2377468" cy="1080647"/>
          </a:xfrm>
        </p:grpSpPr>
        <p:sp>
          <p:nvSpPr>
            <p:cNvPr id="413" name="Freeform 30"/>
            <p:cNvSpPr>
              <a:spLocks noEditPoints="1"/>
            </p:cNvSpPr>
            <p:nvPr/>
          </p:nvSpPr>
          <p:spPr bwMode="auto">
            <a:xfrm>
              <a:off x="564817" y="2571266"/>
              <a:ext cx="276072" cy="305257"/>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505050"/>
            </a:solidFill>
            <a:ln>
              <a:noFill/>
            </a:ln>
            <a:extLst/>
          </p:spPr>
          <p:txBody>
            <a:bodyPr vert="horz" wrap="square" lIns="89642" tIns="44821" rIns="89642" bIns="44821" numCol="1" anchor="t" anchorCtr="0" compatLnSpc="1">
              <a:prstTxWarp prst="textNoShape">
                <a:avLst/>
              </a:prstTxWarp>
            </a:bodyPr>
            <a:lstStyle/>
            <a:p>
              <a:pPr defTabSz="896175" fontAlgn="base">
                <a:spcBef>
                  <a:spcPct val="0"/>
                </a:spcBef>
                <a:spcAft>
                  <a:spcPct val="0"/>
                </a:spcAft>
                <a:defRPr/>
              </a:pPr>
              <a:endParaRPr lang="en-US" sz="1667" kern="0">
                <a:solidFill>
                  <a:srgbClr val="000000"/>
                </a:solidFill>
                <a:ea typeface="MS PGothic" charset="0"/>
              </a:endParaRPr>
            </a:p>
          </p:txBody>
        </p:sp>
        <p:sp>
          <p:nvSpPr>
            <p:cNvPr id="420" name="Freeform 30"/>
            <p:cNvSpPr>
              <a:spLocks noEditPoints="1"/>
            </p:cNvSpPr>
            <p:nvPr/>
          </p:nvSpPr>
          <p:spPr bwMode="auto">
            <a:xfrm>
              <a:off x="938462" y="2571266"/>
              <a:ext cx="276072" cy="305257"/>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505050"/>
            </a:solidFill>
            <a:ln>
              <a:noFill/>
            </a:ln>
            <a:extLst/>
          </p:spPr>
          <p:txBody>
            <a:bodyPr vert="horz" wrap="square" lIns="89642" tIns="44821" rIns="89642" bIns="44821" numCol="1" anchor="t" anchorCtr="0" compatLnSpc="1">
              <a:prstTxWarp prst="textNoShape">
                <a:avLst/>
              </a:prstTxWarp>
            </a:bodyPr>
            <a:lstStyle/>
            <a:p>
              <a:pPr defTabSz="896175" fontAlgn="base">
                <a:spcBef>
                  <a:spcPct val="0"/>
                </a:spcBef>
                <a:spcAft>
                  <a:spcPct val="0"/>
                </a:spcAft>
                <a:defRPr/>
              </a:pPr>
              <a:endParaRPr lang="en-US" sz="1667" kern="0">
                <a:solidFill>
                  <a:srgbClr val="000000"/>
                </a:solidFill>
                <a:ea typeface="MS PGothic" charset="0"/>
              </a:endParaRPr>
            </a:p>
          </p:txBody>
        </p:sp>
        <p:sp>
          <p:nvSpPr>
            <p:cNvPr id="421" name="Freeform 30"/>
            <p:cNvSpPr>
              <a:spLocks noEditPoints="1"/>
            </p:cNvSpPr>
            <p:nvPr/>
          </p:nvSpPr>
          <p:spPr bwMode="auto">
            <a:xfrm>
              <a:off x="1312107" y="2571266"/>
              <a:ext cx="276072" cy="305257"/>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505050"/>
            </a:solidFill>
            <a:ln>
              <a:noFill/>
            </a:ln>
            <a:extLst/>
          </p:spPr>
          <p:txBody>
            <a:bodyPr vert="horz" wrap="square" lIns="89642" tIns="44821" rIns="89642" bIns="44821" numCol="1" anchor="t" anchorCtr="0" compatLnSpc="1">
              <a:prstTxWarp prst="textNoShape">
                <a:avLst/>
              </a:prstTxWarp>
            </a:bodyPr>
            <a:lstStyle/>
            <a:p>
              <a:pPr defTabSz="896175" fontAlgn="base">
                <a:spcBef>
                  <a:spcPct val="0"/>
                </a:spcBef>
                <a:spcAft>
                  <a:spcPct val="0"/>
                </a:spcAft>
                <a:defRPr/>
              </a:pPr>
              <a:endParaRPr lang="en-US" sz="1667" kern="0">
                <a:solidFill>
                  <a:srgbClr val="000000"/>
                </a:solidFill>
                <a:ea typeface="MS PGothic" charset="0"/>
              </a:endParaRPr>
            </a:p>
          </p:txBody>
        </p:sp>
        <p:sp>
          <p:nvSpPr>
            <p:cNvPr id="422" name="Rectangle 421"/>
            <p:cNvSpPr/>
            <p:nvPr/>
          </p:nvSpPr>
          <p:spPr bwMode="auto">
            <a:xfrm>
              <a:off x="274638" y="2119313"/>
              <a:ext cx="2377468" cy="10806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372" kern="0" dirty="0">
                  <a:gradFill>
                    <a:gsLst>
                      <a:gs pos="7080">
                        <a:srgbClr val="505050"/>
                      </a:gs>
                      <a:gs pos="41000">
                        <a:srgbClr val="505050"/>
                      </a:gs>
                    </a:gsLst>
                    <a:lin ang="5400000" scaled="0"/>
                  </a:gradFill>
                  <a:latin typeface="Segoe UI"/>
                  <a:ea typeface="Segoe UI" pitchFamily="34" charset="0"/>
                  <a:cs typeface="Segoe UI" pitchFamily="34" charset="0"/>
                </a:rPr>
                <a:t>OLTP, ERP, LOB, ...</a:t>
              </a:r>
            </a:p>
          </p:txBody>
        </p:sp>
        <p:pic>
          <p:nvPicPr>
            <p:cNvPr id="423" name="Picture 21"/>
            <p:cNvPicPr>
              <a:picLocks noChangeAspect="1"/>
            </p:cNvPicPr>
            <p:nvPr/>
          </p:nvPicPr>
          <p:blipFill>
            <a:blip r:embed="rId5">
              <a:lum bright="-9000"/>
              <a:extLst>
                <a:ext uri="{28A0092B-C50C-407E-A947-70E740481C1C}">
                  <a14:useLocalDpi xmlns:a14="http://schemas.microsoft.com/office/drawing/2010/main" val="0"/>
                </a:ext>
              </a:extLst>
            </a:blip>
            <a:srcRect/>
            <a:stretch>
              <a:fillRect/>
            </a:stretch>
          </p:blipFill>
          <p:spPr bwMode="auto">
            <a:xfrm>
              <a:off x="1685753" y="2575063"/>
              <a:ext cx="300551" cy="29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4" name="Group 423"/>
          <p:cNvGrpSpPr/>
          <p:nvPr/>
        </p:nvGrpSpPr>
        <p:grpSpPr>
          <a:xfrm>
            <a:off x="464818" y="4453678"/>
            <a:ext cx="2710130" cy="1505476"/>
            <a:chOff x="274638" y="4542487"/>
            <a:chExt cx="2764474" cy="1535664"/>
          </a:xfrm>
        </p:grpSpPr>
        <p:sp>
          <p:nvSpPr>
            <p:cNvPr id="425" name="Rectangle 424"/>
            <p:cNvSpPr/>
            <p:nvPr/>
          </p:nvSpPr>
          <p:spPr bwMode="auto">
            <a:xfrm>
              <a:off x="274638" y="4542487"/>
              <a:ext cx="2764474" cy="138256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372" kern="0" dirty="0">
                  <a:gradFill>
                    <a:gsLst>
                      <a:gs pos="7080">
                        <a:srgbClr val="505050"/>
                      </a:gs>
                      <a:gs pos="41000">
                        <a:srgbClr val="505050"/>
                      </a:gs>
                    </a:gsLst>
                    <a:lin ang="5400000" scaled="0"/>
                  </a:gradFill>
                  <a:latin typeface="Segoe UI"/>
                  <a:ea typeface="Segoe UI" pitchFamily="34" charset="0"/>
                  <a:cs typeface="Segoe UI" pitchFamily="34" charset="0"/>
                </a:rPr>
                <a:t>Devices, social, </a:t>
              </a:r>
              <a:br>
                <a:rPr lang="en-US" sz="1372" kern="0" dirty="0">
                  <a:gradFill>
                    <a:gsLst>
                      <a:gs pos="7080">
                        <a:srgbClr val="505050"/>
                      </a:gs>
                      <a:gs pos="41000">
                        <a:srgbClr val="505050"/>
                      </a:gs>
                    </a:gsLst>
                    <a:lin ang="5400000" scaled="0"/>
                  </a:gradFill>
                  <a:latin typeface="Segoe UI"/>
                  <a:ea typeface="Segoe UI" pitchFamily="34" charset="0"/>
                  <a:cs typeface="Segoe UI" pitchFamily="34" charset="0"/>
                </a:rPr>
              </a:br>
              <a:r>
                <a:rPr lang="en-US" sz="1372" kern="0" dirty="0">
                  <a:gradFill>
                    <a:gsLst>
                      <a:gs pos="7080">
                        <a:srgbClr val="505050"/>
                      </a:gs>
                      <a:gs pos="41000">
                        <a:srgbClr val="505050"/>
                      </a:gs>
                    </a:gsLst>
                    <a:lin ang="5400000" scaled="0"/>
                  </a:gradFill>
                  <a:latin typeface="Segoe UI"/>
                  <a:ea typeface="Segoe UI" pitchFamily="34" charset="0"/>
                  <a:cs typeface="Segoe UI" pitchFamily="34" charset="0"/>
                </a:rPr>
                <a:t>sensors, web</a:t>
              </a:r>
            </a:p>
          </p:txBody>
        </p:sp>
        <p:grpSp>
          <p:nvGrpSpPr>
            <p:cNvPr id="426" name="Group 425"/>
            <p:cNvGrpSpPr/>
            <p:nvPr/>
          </p:nvGrpSpPr>
          <p:grpSpPr>
            <a:xfrm>
              <a:off x="529356" y="5195406"/>
              <a:ext cx="421292" cy="313340"/>
              <a:chOff x="9485090" y="5484905"/>
              <a:chExt cx="895228" cy="665833"/>
            </a:xfrm>
            <a:solidFill>
              <a:srgbClr val="505050"/>
            </a:solidFill>
          </p:grpSpPr>
          <p:sp>
            <p:nvSpPr>
              <p:cNvPr id="446" name="Freeform 549"/>
              <p:cNvSpPr>
                <a:spLocks noChangeAspect="1" noEditPoints="1"/>
              </p:cNvSpPr>
              <p:nvPr/>
            </p:nvSpPr>
            <p:spPr bwMode="auto">
              <a:xfrm>
                <a:off x="9527588" y="5484905"/>
                <a:ext cx="655538" cy="543038"/>
              </a:xfrm>
              <a:custGeom>
                <a:avLst/>
                <a:gdLst>
                  <a:gd name="T0" fmla="*/ 251 w 400"/>
                  <a:gd name="T1" fmla="*/ 312 h 331"/>
                  <a:gd name="T2" fmla="*/ 246 w 400"/>
                  <a:gd name="T3" fmla="*/ 306 h 331"/>
                  <a:gd name="T4" fmla="*/ 245 w 400"/>
                  <a:gd name="T5" fmla="*/ 285 h 331"/>
                  <a:gd name="T6" fmla="*/ 212 w 400"/>
                  <a:gd name="T7" fmla="*/ 285 h 331"/>
                  <a:gd name="T8" fmla="*/ 190 w 400"/>
                  <a:gd name="T9" fmla="*/ 285 h 331"/>
                  <a:gd name="T10" fmla="*/ 156 w 400"/>
                  <a:gd name="T11" fmla="*/ 285 h 331"/>
                  <a:gd name="T12" fmla="*/ 155 w 400"/>
                  <a:gd name="T13" fmla="*/ 306 h 331"/>
                  <a:gd name="T14" fmla="*/ 150 w 400"/>
                  <a:gd name="T15" fmla="*/ 312 h 331"/>
                  <a:gd name="T16" fmla="*/ 132 w 400"/>
                  <a:gd name="T17" fmla="*/ 328 h 331"/>
                  <a:gd name="T18" fmla="*/ 135 w 400"/>
                  <a:gd name="T19" fmla="*/ 331 h 331"/>
                  <a:gd name="T20" fmla="*/ 190 w 400"/>
                  <a:gd name="T21" fmla="*/ 331 h 331"/>
                  <a:gd name="T22" fmla="*/ 212 w 400"/>
                  <a:gd name="T23" fmla="*/ 331 h 331"/>
                  <a:gd name="T24" fmla="*/ 266 w 400"/>
                  <a:gd name="T25" fmla="*/ 331 h 331"/>
                  <a:gd name="T26" fmla="*/ 269 w 400"/>
                  <a:gd name="T27" fmla="*/ 328 h 331"/>
                  <a:gd name="T28" fmla="*/ 251 w 400"/>
                  <a:gd name="T29" fmla="*/ 312 h 331"/>
                  <a:gd name="T30" fmla="*/ 388 w 400"/>
                  <a:gd name="T31" fmla="*/ 0 h 331"/>
                  <a:gd name="T32" fmla="*/ 12 w 400"/>
                  <a:gd name="T33" fmla="*/ 0 h 331"/>
                  <a:gd name="T34" fmla="*/ 0 w 400"/>
                  <a:gd name="T35" fmla="*/ 12 h 331"/>
                  <a:gd name="T36" fmla="*/ 0 w 400"/>
                  <a:gd name="T37" fmla="*/ 265 h 331"/>
                  <a:gd name="T38" fmla="*/ 12 w 400"/>
                  <a:gd name="T39" fmla="*/ 277 h 331"/>
                  <a:gd name="T40" fmla="*/ 388 w 400"/>
                  <a:gd name="T41" fmla="*/ 277 h 331"/>
                  <a:gd name="T42" fmla="*/ 400 w 400"/>
                  <a:gd name="T43" fmla="*/ 265 h 331"/>
                  <a:gd name="T44" fmla="*/ 400 w 400"/>
                  <a:gd name="T45" fmla="*/ 12 h 331"/>
                  <a:gd name="T46" fmla="*/ 388 w 400"/>
                  <a:gd name="T47" fmla="*/ 0 h 331"/>
                  <a:gd name="T48" fmla="*/ 381 w 400"/>
                  <a:gd name="T49" fmla="*/ 227 h 331"/>
                  <a:gd name="T50" fmla="*/ 19 w 400"/>
                  <a:gd name="T51" fmla="*/ 227 h 331"/>
                  <a:gd name="T52" fmla="*/ 19 w 400"/>
                  <a:gd name="T53" fmla="*/ 20 h 331"/>
                  <a:gd name="T54" fmla="*/ 381 w 400"/>
                  <a:gd name="T55" fmla="*/ 20 h 331"/>
                  <a:gd name="T56" fmla="*/ 381 w 400"/>
                  <a:gd name="T57" fmla="*/ 22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331">
                    <a:moveTo>
                      <a:pt x="251" y="312"/>
                    </a:moveTo>
                    <a:cubicBezTo>
                      <a:pt x="251" y="312"/>
                      <a:pt x="247" y="308"/>
                      <a:pt x="246" y="306"/>
                    </a:cubicBezTo>
                    <a:cubicBezTo>
                      <a:pt x="245" y="302"/>
                      <a:pt x="245" y="290"/>
                      <a:pt x="245" y="285"/>
                    </a:cubicBezTo>
                    <a:cubicBezTo>
                      <a:pt x="212" y="285"/>
                      <a:pt x="212" y="285"/>
                      <a:pt x="212" y="285"/>
                    </a:cubicBezTo>
                    <a:cubicBezTo>
                      <a:pt x="190" y="285"/>
                      <a:pt x="190" y="285"/>
                      <a:pt x="190" y="285"/>
                    </a:cubicBezTo>
                    <a:cubicBezTo>
                      <a:pt x="156" y="285"/>
                      <a:pt x="156" y="285"/>
                      <a:pt x="156" y="285"/>
                    </a:cubicBezTo>
                    <a:cubicBezTo>
                      <a:pt x="156" y="290"/>
                      <a:pt x="157" y="302"/>
                      <a:pt x="155" y="306"/>
                    </a:cubicBezTo>
                    <a:cubicBezTo>
                      <a:pt x="154" y="308"/>
                      <a:pt x="150" y="312"/>
                      <a:pt x="150" y="312"/>
                    </a:cubicBezTo>
                    <a:cubicBezTo>
                      <a:pt x="132" y="328"/>
                      <a:pt x="132" y="328"/>
                      <a:pt x="132" y="328"/>
                    </a:cubicBezTo>
                    <a:cubicBezTo>
                      <a:pt x="132" y="330"/>
                      <a:pt x="134" y="331"/>
                      <a:pt x="135" y="331"/>
                    </a:cubicBezTo>
                    <a:cubicBezTo>
                      <a:pt x="190" y="331"/>
                      <a:pt x="190" y="331"/>
                      <a:pt x="190" y="331"/>
                    </a:cubicBezTo>
                    <a:cubicBezTo>
                      <a:pt x="212" y="331"/>
                      <a:pt x="212" y="331"/>
                      <a:pt x="212" y="331"/>
                    </a:cubicBezTo>
                    <a:cubicBezTo>
                      <a:pt x="266" y="331"/>
                      <a:pt x="266" y="331"/>
                      <a:pt x="266" y="331"/>
                    </a:cubicBezTo>
                    <a:cubicBezTo>
                      <a:pt x="267" y="331"/>
                      <a:pt x="269" y="330"/>
                      <a:pt x="269" y="328"/>
                    </a:cubicBezTo>
                    <a:lnTo>
                      <a:pt x="251" y="312"/>
                    </a:lnTo>
                    <a:close/>
                    <a:moveTo>
                      <a:pt x="388" y="0"/>
                    </a:moveTo>
                    <a:cubicBezTo>
                      <a:pt x="12" y="0"/>
                      <a:pt x="12" y="0"/>
                      <a:pt x="12" y="0"/>
                    </a:cubicBezTo>
                    <a:cubicBezTo>
                      <a:pt x="5" y="0"/>
                      <a:pt x="0" y="5"/>
                      <a:pt x="0" y="12"/>
                    </a:cubicBezTo>
                    <a:cubicBezTo>
                      <a:pt x="0" y="265"/>
                      <a:pt x="0" y="265"/>
                      <a:pt x="0" y="265"/>
                    </a:cubicBezTo>
                    <a:cubicBezTo>
                      <a:pt x="0" y="272"/>
                      <a:pt x="5" y="277"/>
                      <a:pt x="12" y="277"/>
                    </a:cubicBezTo>
                    <a:cubicBezTo>
                      <a:pt x="388" y="277"/>
                      <a:pt x="388" y="277"/>
                      <a:pt x="388" y="277"/>
                    </a:cubicBezTo>
                    <a:cubicBezTo>
                      <a:pt x="395" y="277"/>
                      <a:pt x="400" y="272"/>
                      <a:pt x="400" y="265"/>
                    </a:cubicBezTo>
                    <a:cubicBezTo>
                      <a:pt x="400" y="12"/>
                      <a:pt x="400" y="12"/>
                      <a:pt x="400" y="12"/>
                    </a:cubicBezTo>
                    <a:cubicBezTo>
                      <a:pt x="400" y="5"/>
                      <a:pt x="395" y="0"/>
                      <a:pt x="388" y="0"/>
                    </a:cubicBezTo>
                    <a:close/>
                    <a:moveTo>
                      <a:pt x="381" y="227"/>
                    </a:moveTo>
                    <a:cubicBezTo>
                      <a:pt x="19" y="227"/>
                      <a:pt x="19" y="227"/>
                      <a:pt x="19" y="227"/>
                    </a:cubicBezTo>
                    <a:cubicBezTo>
                      <a:pt x="19" y="20"/>
                      <a:pt x="19" y="20"/>
                      <a:pt x="19" y="20"/>
                    </a:cubicBezTo>
                    <a:cubicBezTo>
                      <a:pt x="381" y="20"/>
                      <a:pt x="381" y="20"/>
                      <a:pt x="381" y="20"/>
                    </a:cubicBezTo>
                    <a:lnTo>
                      <a:pt x="381" y="227"/>
                    </a:lnTo>
                    <a:close/>
                  </a:path>
                </a:pathLst>
              </a:custGeom>
              <a:grpFill/>
              <a:ln>
                <a:noFill/>
              </a:ln>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defRPr/>
                </a:pPr>
                <a:endParaRPr lang="en-US" sz="2353" kern="0">
                  <a:solidFill>
                    <a:srgbClr val="000000"/>
                  </a:solidFill>
                  <a:ea typeface="MS PGothic" charset="0"/>
                </a:endParaRPr>
              </a:p>
            </p:txBody>
          </p:sp>
          <p:sp>
            <p:nvSpPr>
              <p:cNvPr id="447" name="Rectangle 446"/>
              <p:cNvSpPr/>
              <p:nvPr/>
            </p:nvSpPr>
            <p:spPr bwMode="auto">
              <a:xfrm>
                <a:off x="9926815" y="5821286"/>
                <a:ext cx="440132" cy="287426"/>
              </a:xfrm>
              <a:prstGeom prst="rect">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sp>
            <p:nvSpPr>
              <p:cNvPr id="448" name="Freeform 5"/>
              <p:cNvSpPr>
                <a:spLocks noChangeAspect="1" noEditPoints="1"/>
              </p:cNvSpPr>
              <p:nvPr/>
            </p:nvSpPr>
            <p:spPr bwMode="auto">
              <a:xfrm>
                <a:off x="9916137" y="5804843"/>
                <a:ext cx="464181" cy="345895"/>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grpFill/>
              <a:ln>
                <a:noFill/>
              </a:ln>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defRPr/>
                </a:pPr>
                <a:endParaRPr lang="en-US" sz="2353" kern="0">
                  <a:solidFill>
                    <a:srgbClr val="000000"/>
                  </a:solidFill>
                  <a:ea typeface="MS PGothic" charset="0"/>
                </a:endParaRPr>
              </a:p>
            </p:txBody>
          </p:sp>
          <p:sp>
            <p:nvSpPr>
              <p:cNvPr id="449" name="Rectangle 448"/>
              <p:cNvSpPr/>
              <p:nvPr/>
            </p:nvSpPr>
            <p:spPr bwMode="auto">
              <a:xfrm>
                <a:off x="9485090" y="5877126"/>
                <a:ext cx="142699" cy="252597"/>
              </a:xfrm>
              <a:prstGeom prst="rect">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sp>
            <p:nvSpPr>
              <p:cNvPr id="450" name="Freeform 5"/>
              <p:cNvSpPr>
                <a:spLocks noChangeAspect="1" noEditPoints="1"/>
              </p:cNvSpPr>
              <p:nvPr/>
            </p:nvSpPr>
            <p:spPr bwMode="auto">
              <a:xfrm>
                <a:off x="9485090" y="5877128"/>
                <a:ext cx="142699" cy="273610"/>
              </a:xfrm>
              <a:custGeom>
                <a:avLst/>
                <a:gdLst>
                  <a:gd name="T0" fmla="*/ 179 w 192"/>
                  <a:gd name="T1" fmla="*/ 0 h 370"/>
                  <a:gd name="T2" fmla="*/ 12 w 192"/>
                  <a:gd name="T3" fmla="*/ 0 h 370"/>
                  <a:gd name="T4" fmla="*/ 0 w 192"/>
                  <a:gd name="T5" fmla="*/ 13 h 370"/>
                  <a:gd name="T6" fmla="*/ 0 w 192"/>
                  <a:gd name="T7" fmla="*/ 358 h 370"/>
                  <a:gd name="T8" fmla="*/ 12 w 192"/>
                  <a:gd name="T9" fmla="*/ 370 h 370"/>
                  <a:gd name="T10" fmla="*/ 179 w 192"/>
                  <a:gd name="T11" fmla="*/ 370 h 370"/>
                  <a:gd name="T12" fmla="*/ 192 w 192"/>
                  <a:gd name="T13" fmla="*/ 358 h 370"/>
                  <a:gd name="T14" fmla="*/ 192 w 192"/>
                  <a:gd name="T15" fmla="*/ 13 h 370"/>
                  <a:gd name="T16" fmla="*/ 179 w 192"/>
                  <a:gd name="T17" fmla="*/ 0 h 370"/>
                  <a:gd name="T18" fmla="*/ 94 w 192"/>
                  <a:gd name="T19" fmla="*/ 353 h 370"/>
                  <a:gd name="T20" fmla="*/ 86 w 192"/>
                  <a:gd name="T21" fmla="*/ 352 h 370"/>
                  <a:gd name="T22" fmla="*/ 86 w 192"/>
                  <a:gd name="T23" fmla="*/ 345 h 370"/>
                  <a:gd name="T24" fmla="*/ 94 w 192"/>
                  <a:gd name="T25" fmla="*/ 345 h 370"/>
                  <a:gd name="T26" fmla="*/ 94 w 192"/>
                  <a:gd name="T27" fmla="*/ 353 h 370"/>
                  <a:gd name="T28" fmla="*/ 94 w 192"/>
                  <a:gd name="T29" fmla="*/ 344 h 370"/>
                  <a:gd name="T30" fmla="*/ 86 w 192"/>
                  <a:gd name="T31" fmla="*/ 344 h 370"/>
                  <a:gd name="T32" fmla="*/ 86 w 192"/>
                  <a:gd name="T33" fmla="*/ 337 h 370"/>
                  <a:gd name="T34" fmla="*/ 94 w 192"/>
                  <a:gd name="T35" fmla="*/ 336 h 370"/>
                  <a:gd name="T36" fmla="*/ 94 w 192"/>
                  <a:gd name="T37" fmla="*/ 344 h 370"/>
                  <a:gd name="T38" fmla="*/ 106 w 192"/>
                  <a:gd name="T39" fmla="*/ 355 h 370"/>
                  <a:gd name="T40" fmla="*/ 95 w 192"/>
                  <a:gd name="T41" fmla="*/ 353 h 370"/>
                  <a:gd name="T42" fmla="*/ 95 w 192"/>
                  <a:gd name="T43" fmla="*/ 345 h 370"/>
                  <a:gd name="T44" fmla="*/ 106 w 192"/>
                  <a:gd name="T45" fmla="*/ 345 h 370"/>
                  <a:gd name="T46" fmla="*/ 106 w 192"/>
                  <a:gd name="T47" fmla="*/ 355 h 370"/>
                  <a:gd name="T48" fmla="*/ 106 w 192"/>
                  <a:gd name="T49" fmla="*/ 344 h 370"/>
                  <a:gd name="T50" fmla="*/ 95 w 192"/>
                  <a:gd name="T51" fmla="*/ 344 h 370"/>
                  <a:gd name="T52" fmla="*/ 95 w 192"/>
                  <a:gd name="T53" fmla="*/ 336 h 370"/>
                  <a:gd name="T54" fmla="*/ 106 w 192"/>
                  <a:gd name="T55" fmla="*/ 334 h 370"/>
                  <a:gd name="T56" fmla="*/ 106 w 192"/>
                  <a:gd name="T57" fmla="*/ 344 h 370"/>
                  <a:gd name="T58" fmla="*/ 175 w 192"/>
                  <a:gd name="T59" fmla="*/ 320 h 370"/>
                  <a:gd name="T60" fmla="*/ 18 w 192"/>
                  <a:gd name="T61" fmla="*/ 320 h 370"/>
                  <a:gd name="T62" fmla="*/ 18 w 192"/>
                  <a:gd name="T63" fmla="*/ 30 h 370"/>
                  <a:gd name="T64" fmla="*/ 175 w 192"/>
                  <a:gd name="T65" fmla="*/ 30 h 370"/>
                  <a:gd name="T66" fmla="*/ 175 w 192"/>
                  <a:gd name="T67" fmla="*/ 32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2" h="370">
                    <a:moveTo>
                      <a:pt x="179" y="0"/>
                    </a:moveTo>
                    <a:cubicBezTo>
                      <a:pt x="12" y="0"/>
                      <a:pt x="12" y="0"/>
                      <a:pt x="12" y="0"/>
                    </a:cubicBezTo>
                    <a:cubicBezTo>
                      <a:pt x="5" y="0"/>
                      <a:pt x="0" y="6"/>
                      <a:pt x="0" y="13"/>
                    </a:cubicBezTo>
                    <a:cubicBezTo>
                      <a:pt x="0" y="358"/>
                      <a:pt x="0" y="358"/>
                      <a:pt x="0" y="358"/>
                    </a:cubicBezTo>
                    <a:cubicBezTo>
                      <a:pt x="0" y="364"/>
                      <a:pt x="5" y="370"/>
                      <a:pt x="12" y="370"/>
                    </a:cubicBezTo>
                    <a:cubicBezTo>
                      <a:pt x="179" y="370"/>
                      <a:pt x="179" y="370"/>
                      <a:pt x="179" y="370"/>
                    </a:cubicBezTo>
                    <a:cubicBezTo>
                      <a:pt x="187" y="370"/>
                      <a:pt x="192" y="364"/>
                      <a:pt x="192" y="358"/>
                    </a:cubicBezTo>
                    <a:cubicBezTo>
                      <a:pt x="192" y="13"/>
                      <a:pt x="192" y="13"/>
                      <a:pt x="192" y="13"/>
                    </a:cubicBezTo>
                    <a:cubicBezTo>
                      <a:pt x="192" y="6"/>
                      <a:pt x="187" y="0"/>
                      <a:pt x="179" y="0"/>
                    </a:cubicBezTo>
                    <a:close/>
                    <a:moveTo>
                      <a:pt x="94" y="353"/>
                    </a:moveTo>
                    <a:cubicBezTo>
                      <a:pt x="86" y="352"/>
                      <a:pt x="86" y="352"/>
                      <a:pt x="86" y="352"/>
                    </a:cubicBezTo>
                    <a:cubicBezTo>
                      <a:pt x="86" y="345"/>
                      <a:pt x="86" y="345"/>
                      <a:pt x="86" y="345"/>
                    </a:cubicBezTo>
                    <a:cubicBezTo>
                      <a:pt x="94" y="345"/>
                      <a:pt x="94" y="345"/>
                      <a:pt x="94" y="345"/>
                    </a:cubicBezTo>
                    <a:lnTo>
                      <a:pt x="94" y="353"/>
                    </a:lnTo>
                    <a:close/>
                    <a:moveTo>
                      <a:pt x="94" y="344"/>
                    </a:moveTo>
                    <a:cubicBezTo>
                      <a:pt x="86" y="344"/>
                      <a:pt x="86" y="344"/>
                      <a:pt x="86" y="344"/>
                    </a:cubicBezTo>
                    <a:cubicBezTo>
                      <a:pt x="86" y="337"/>
                      <a:pt x="86" y="337"/>
                      <a:pt x="86" y="337"/>
                    </a:cubicBezTo>
                    <a:cubicBezTo>
                      <a:pt x="94" y="336"/>
                      <a:pt x="94" y="336"/>
                      <a:pt x="94" y="336"/>
                    </a:cubicBezTo>
                    <a:lnTo>
                      <a:pt x="94" y="344"/>
                    </a:lnTo>
                    <a:close/>
                    <a:moveTo>
                      <a:pt x="106" y="355"/>
                    </a:moveTo>
                    <a:cubicBezTo>
                      <a:pt x="95" y="353"/>
                      <a:pt x="95" y="353"/>
                      <a:pt x="95" y="353"/>
                    </a:cubicBezTo>
                    <a:cubicBezTo>
                      <a:pt x="95" y="345"/>
                      <a:pt x="95" y="345"/>
                      <a:pt x="95" y="345"/>
                    </a:cubicBezTo>
                    <a:cubicBezTo>
                      <a:pt x="106" y="345"/>
                      <a:pt x="106" y="345"/>
                      <a:pt x="106" y="345"/>
                    </a:cubicBezTo>
                    <a:lnTo>
                      <a:pt x="106" y="355"/>
                    </a:lnTo>
                    <a:close/>
                    <a:moveTo>
                      <a:pt x="106" y="344"/>
                    </a:moveTo>
                    <a:cubicBezTo>
                      <a:pt x="95" y="344"/>
                      <a:pt x="95" y="344"/>
                      <a:pt x="95" y="344"/>
                    </a:cubicBezTo>
                    <a:cubicBezTo>
                      <a:pt x="95" y="336"/>
                      <a:pt x="95" y="336"/>
                      <a:pt x="95" y="336"/>
                    </a:cubicBezTo>
                    <a:cubicBezTo>
                      <a:pt x="106" y="334"/>
                      <a:pt x="106" y="334"/>
                      <a:pt x="106" y="334"/>
                    </a:cubicBezTo>
                    <a:lnTo>
                      <a:pt x="106" y="344"/>
                    </a:lnTo>
                    <a:close/>
                    <a:moveTo>
                      <a:pt x="175" y="320"/>
                    </a:moveTo>
                    <a:cubicBezTo>
                      <a:pt x="18" y="320"/>
                      <a:pt x="18" y="320"/>
                      <a:pt x="18" y="320"/>
                    </a:cubicBezTo>
                    <a:cubicBezTo>
                      <a:pt x="18" y="58"/>
                      <a:pt x="18" y="30"/>
                      <a:pt x="18" y="30"/>
                    </a:cubicBezTo>
                    <a:cubicBezTo>
                      <a:pt x="175" y="30"/>
                      <a:pt x="175" y="30"/>
                      <a:pt x="175" y="30"/>
                    </a:cubicBezTo>
                    <a:lnTo>
                      <a:pt x="175" y="320"/>
                    </a:lnTo>
                    <a:close/>
                  </a:path>
                </a:pathLst>
              </a:custGeom>
              <a:grpFill/>
              <a:ln>
                <a:noFill/>
              </a:ln>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defRPr/>
                </a:pPr>
                <a:endParaRPr lang="en-US" sz="2353" kern="0">
                  <a:solidFill>
                    <a:srgbClr val="000000"/>
                  </a:solidFill>
                  <a:ea typeface="MS PGothic" charset="0"/>
                </a:endParaRPr>
              </a:p>
            </p:txBody>
          </p:sp>
        </p:grpSp>
        <p:sp>
          <p:nvSpPr>
            <p:cNvPr id="427" name="Freeform 5"/>
            <p:cNvSpPr>
              <a:spLocks noEditPoints="1"/>
            </p:cNvSpPr>
            <p:nvPr/>
          </p:nvSpPr>
          <p:spPr bwMode="auto">
            <a:xfrm>
              <a:off x="558741" y="5564021"/>
              <a:ext cx="256322" cy="256323"/>
            </a:xfrm>
            <a:custGeom>
              <a:avLst/>
              <a:gdLst>
                <a:gd name="T0" fmla="*/ 812 w 1624"/>
                <a:gd name="T1" fmla="*/ 1624 h 1624"/>
                <a:gd name="T2" fmla="*/ 812 w 1624"/>
                <a:gd name="T3" fmla="*/ 0 h 1624"/>
                <a:gd name="T4" fmla="*/ 390 w 1624"/>
                <a:gd name="T5" fmla="*/ 772 h 1624"/>
                <a:gd name="T6" fmla="*/ 175 w 1624"/>
                <a:gd name="T7" fmla="*/ 451 h 1624"/>
                <a:gd name="T8" fmla="*/ 390 w 1624"/>
                <a:gd name="T9" fmla="*/ 772 h 1624"/>
                <a:gd name="T10" fmla="*/ 772 w 1624"/>
                <a:gd name="T11" fmla="*/ 451 h 1624"/>
                <a:gd name="T12" fmla="*/ 471 w 1624"/>
                <a:gd name="T13" fmla="*/ 772 h 1624"/>
                <a:gd name="T14" fmla="*/ 772 w 1624"/>
                <a:gd name="T15" fmla="*/ 451 h 1624"/>
                <a:gd name="T16" fmla="*/ 564 w 1624"/>
                <a:gd name="T17" fmla="*/ 370 h 1624"/>
                <a:gd name="T18" fmla="*/ 772 w 1624"/>
                <a:gd name="T19" fmla="*/ 81 h 1624"/>
                <a:gd name="T20" fmla="*/ 227 w 1624"/>
                <a:gd name="T21" fmla="*/ 370 h 1624"/>
                <a:gd name="T22" fmla="*/ 642 w 1624"/>
                <a:gd name="T23" fmla="*/ 97 h 1624"/>
                <a:gd name="T24" fmla="*/ 1543 w 1624"/>
                <a:gd name="T25" fmla="*/ 772 h 1624"/>
                <a:gd name="T26" fmla="*/ 1178 w 1624"/>
                <a:gd name="T27" fmla="*/ 451 h 1624"/>
                <a:gd name="T28" fmla="*/ 1543 w 1624"/>
                <a:gd name="T29" fmla="*/ 772 h 1624"/>
                <a:gd name="T30" fmla="*/ 853 w 1624"/>
                <a:gd name="T31" fmla="*/ 772 h 1624"/>
                <a:gd name="T32" fmla="*/ 1092 w 1624"/>
                <a:gd name="T33" fmla="*/ 451 h 1624"/>
                <a:gd name="T34" fmla="*/ 853 w 1624"/>
                <a:gd name="T35" fmla="*/ 772 h 1624"/>
                <a:gd name="T36" fmla="*/ 853 w 1624"/>
                <a:gd name="T37" fmla="*/ 370 h 1624"/>
                <a:gd name="T38" fmla="*/ 853 w 1624"/>
                <a:gd name="T39" fmla="*/ 81 h 1624"/>
                <a:gd name="T40" fmla="*/ 853 w 1624"/>
                <a:gd name="T41" fmla="*/ 370 h 1624"/>
                <a:gd name="T42" fmla="*/ 1149 w 1624"/>
                <a:gd name="T43" fmla="*/ 370 h 1624"/>
                <a:gd name="T44" fmla="*/ 983 w 1624"/>
                <a:gd name="T45" fmla="*/ 97 h 1624"/>
                <a:gd name="T46" fmla="*/ 175 w 1624"/>
                <a:gd name="T47" fmla="*/ 1174 h 1624"/>
                <a:gd name="T48" fmla="*/ 390 w 1624"/>
                <a:gd name="T49" fmla="*/ 853 h 1624"/>
                <a:gd name="T50" fmla="*/ 772 w 1624"/>
                <a:gd name="T51" fmla="*/ 853 h 1624"/>
                <a:gd name="T52" fmla="*/ 532 w 1624"/>
                <a:gd name="T53" fmla="*/ 1174 h 1624"/>
                <a:gd name="T54" fmla="*/ 772 w 1624"/>
                <a:gd name="T55" fmla="*/ 853 h 1624"/>
                <a:gd name="T56" fmla="*/ 772 w 1624"/>
                <a:gd name="T57" fmla="*/ 1255 h 1624"/>
                <a:gd name="T58" fmla="*/ 772 w 1624"/>
                <a:gd name="T59" fmla="*/ 1543 h 1624"/>
                <a:gd name="T60" fmla="*/ 642 w 1624"/>
                <a:gd name="T61" fmla="*/ 1527 h 1624"/>
                <a:gd name="T62" fmla="*/ 227 w 1624"/>
                <a:gd name="T63" fmla="*/ 1255 h 1624"/>
                <a:gd name="T64" fmla="*/ 1235 w 1624"/>
                <a:gd name="T65" fmla="*/ 853 h 1624"/>
                <a:gd name="T66" fmla="*/ 1450 w 1624"/>
                <a:gd name="T67" fmla="*/ 1174 h 1624"/>
                <a:gd name="T68" fmla="*/ 1235 w 1624"/>
                <a:gd name="T69" fmla="*/ 853 h 1624"/>
                <a:gd name="T70" fmla="*/ 1092 w 1624"/>
                <a:gd name="T71" fmla="*/ 1174 h 1624"/>
                <a:gd name="T72" fmla="*/ 853 w 1624"/>
                <a:gd name="T73" fmla="*/ 853 h 1624"/>
                <a:gd name="T74" fmla="*/ 853 w 1624"/>
                <a:gd name="T75" fmla="*/ 1174 h 1624"/>
                <a:gd name="T76" fmla="*/ 1060 w 1624"/>
                <a:gd name="T77" fmla="*/ 1255 h 1624"/>
                <a:gd name="T78" fmla="*/ 853 w 1624"/>
                <a:gd name="T79" fmla="*/ 1543 h 1624"/>
                <a:gd name="T80" fmla="*/ 1397 w 1624"/>
                <a:gd name="T81" fmla="*/ 1255 h 1624"/>
                <a:gd name="T82" fmla="*/ 983 w 1624"/>
                <a:gd name="T83" fmla="*/ 1527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24" h="1624">
                  <a:moveTo>
                    <a:pt x="1624" y="812"/>
                  </a:moveTo>
                  <a:cubicBezTo>
                    <a:pt x="1624" y="1259"/>
                    <a:pt x="1259" y="1624"/>
                    <a:pt x="812" y="1624"/>
                  </a:cubicBezTo>
                  <a:cubicBezTo>
                    <a:pt x="366" y="1624"/>
                    <a:pt x="0" y="1259"/>
                    <a:pt x="0" y="812"/>
                  </a:cubicBezTo>
                  <a:cubicBezTo>
                    <a:pt x="0" y="366"/>
                    <a:pt x="366" y="0"/>
                    <a:pt x="812" y="0"/>
                  </a:cubicBezTo>
                  <a:cubicBezTo>
                    <a:pt x="1259" y="0"/>
                    <a:pt x="1624" y="366"/>
                    <a:pt x="1624" y="812"/>
                  </a:cubicBezTo>
                  <a:close/>
                  <a:moveTo>
                    <a:pt x="390" y="772"/>
                  </a:moveTo>
                  <a:cubicBezTo>
                    <a:pt x="394" y="658"/>
                    <a:pt x="414" y="548"/>
                    <a:pt x="447" y="451"/>
                  </a:cubicBezTo>
                  <a:cubicBezTo>
                    <a:pt x="175" y="451"/>
                    <a:pt x="175" y="451"/>
                    <a:pt x="175" y="451"/>
                  </a:cubicBezTo>
                  <a:cubicBezTo>
                    <a:pt x="122" y="544"/>
                    <a:pt x="85" y="654"/>
                    <a:pt x="81" y="772"/>
                  </a:cubicBezTo>
                  <a:cubicBezTo>
                    <a:pt x="390" y="772"/>
                    <a:pt x="390" y="772"/>
                    <a:pt x="390" y="772"/>
                  </a:cubicBezTo>
                  <a:cubicBezTo>
                    <a:pt x="390" y="772"/>
                    <a:pt x="390" y="772"/>
                    <a:pt x="390" y="772"/>
                  </a:cubicBezTo>
                  <a:close/>
                  <a:moveTo>
                    <a:pt x="772" y="451"/>
                  </a:moveTo>
                  <a:cubicBezTo>
                    <a:pt x="532" y="451"/>
                    <a:pt x="532" y="451"/>
                    <a:pt x="532" y="451"/>
                  </a:cubicBezTo>
                  <a:cubicBezTo>
                    <a:pt x="495" y="548"/>
                    <a:pt x="475" y="658"/>
                    <a:pt x="471" y="772"/>
                  </a:cubicBezTo>
                  <a:cubicBezTo>
                    <a:pt x="772" y="772"/>
                    <a:pt x="772" y="772"/>
                    <a:pt x="772" y="772"/>
                  </a:cubicBezTo>
                  <a:cubicBezTo>
                    <a:pt x="772" y="451"/>
                    <a:pt x="772" y="451"/>
                    <a:pt x="772" y="451"/>
                  </a:cubicBezTo>
                  <a:close/>
                  <a:moveTo>
                    <a:pt x="772" y="81"/>
                  </a:moveTo>
                  <a:cubicBezTo>
                    <a:pt x="686" y="158"/>
                    <a:pt x="613" y="256"/>
                    <a:pt x="564" y="370"/>
                  </a:cubicBezTo>
                  <a:cubicBezTo>
                    <a:pt x="772" y="370"/>
                    <a:pt x="772" y="370"/>
                    <a:pt x="772" y="370"/>
                  </a:cubicBezTo>
                  <a:cubicBezTo>
                    <a:pt x="772" y="81"/>
                    <a:pt x="772" y="81"/>
                    <a:pt x="772" y="81"/>
                  </a:cubicBezTo>
                  <a:cubicBezTo>
                    <a:pt x="772" y="81"/>
                    <a:pt x="772" y="81"/>
                    <a:pt x="772" y="81"/>
                  </a:cubicBezTo>
                  <a:close/>
                  <a:moveTo>
                    <a:pt x="227" y="370"/>
                  </a:moveTo>
                  <a:cubicBezTo>
                    <a:pt x="475" y="370"/>
                    <a:pt x="475" y="370"/>
                    <a:pt x="475" y="370"/>
                  </a:cubicBezTo>
                  <a:cubicBezTo>
                    <a:pt x="520" y="268"/>
                    <a:pt x="577" y="175"/>
                    <a:pt x="642" y="97"/>
                  </a:cubicBezTo>
                  <a:cubicBezTo>
                    <a:pt x="471" y="138"/>
                    <a:pt x="325" y="240"/>
                    <a:pt x="227" y="370"/>
                  </a:cubicBezTo>
                  <a:close/>
                  <a:moveTo>
                    <a:pt x="1543" y="772"/>
                  </a:moveTo>
                  <a:cubicBezTo>
                    <a:pt x="1539" y="654"/>
                    <a:pt x="1503" y="544"/>
                    <a:pt x="1450" y="451"/>
                  </a:cubicBezTo>
                  <a:cubicBezTo>
                    <a:pt x="1178" y="451"/>
                    <a:pt x="1178" y="451"/>
                    <a:pt x="1178" y="451"/>
                  </a:cubicBezTo>
                  <a:cubicBezTo>
                    <a:pt x="1210" y="548"/>
                    <a:pt x="1231" y="658"/>
                    <a:pt x="1235" y="772"/>
                  </a:cubicBezTo>
                  <a:cubicBezTo>
                    <a:pt x="1543" y="772"/>
                    <a:pt x="1543" y="772"/>
                    <a:pt x="1543" y="772"/>
                  </a:cubicBezTo>
                  <a:cubicBezTo>
                    <a:pt x="1543" y="772"/>
                    <a:pt x="1543" y="772"/>
                    <a:pt x="1543" y="772"/>
                  </a:cubicBezTo>
                  <a:close/>
                  <a:moveTo>
                    <a:pt x="853" y="772"/>
                  </a:moveTo>
                  <a:cubicBezTo>
                    <a:pt x="1153" y="772"/>
                    <a:pt x="1153" y="772"/>
                    <a:pt x="1153" y="772"/>
                  </a:cubicBezTo>
                  <a:cubicBezTo>
                    <a:pt x="1149" y="658"/>
                    <a:pt x="1129" y="548"/>
                    <a:pt x="1092" y="451"/>
                  </a:cubicBezTo>
                  <a:cubicBezTo>
                    <a:pt x="853" y="451"/>
                    <a:pt x="853" y="451"/>
                    <a:pt x="853" y="451"/>
                  </a:cubicBezTo>
                  <a:cubicBezTo>
                    <a:pt x="853" y="772"/>
                    <a:pt x="853" y="772"/>
                    <a:pt x="853" y="772"/>
                  </a:cubicBezTo>
                  <a:cubicBezTo>
                    <a:pt x="853" y="772"/>
                    <a:pt x="853" y="772"/>
                    <a:pt x="853" y="772"/>
                  </a:cubicBezTo>
                  <a:close/>
                  <a:moveTo>
                    <a:pt x="853" y="370"/>
                  </a:moveTo>
                  <a:cubicBezTo>
                    <a:pt x="1060" y="370"/>
                    <a:pt x="1060" y="370"/>
                    <a:pt x="1060" y="370"/>
                  </a:cubicBezTo>
                  <a:cubicBezTo>
                    <a:pt x="1011" y="256"/>
                    <a:pt x="938" y="158"/>
                    <a:pt x="853" y="81"/>
                  </a:cubicBezTo>
                  <a:cubicBezTo>
                    <a:pt x="853" y="370"/>
                    <a:pt x="853" y="370"/>
                    <a:pt x="853" y="370"/>
                  </a:cubicBezTo>
                  <a:cubicBezTo>
                    <a:pt x="853" y="370"/>
                    <a:pt x="853" y="370"/>
                    <a:pt x="853" y="370"/>
                  </a:cubicBezTo>
                  <a:close/>
                  <a:moveTo>
                    <a:pt x="983" y="97"/>
                  </a:moveTo>
                  <a:cubicBezTo>
                    <a:pt x="1048" y="175"/>
                    <a:pt x="1105" y="268"/>
                    <a:pt x="1149" y="370"/>
                  </a:cubicBezTo>
                  <a:cubicBezTo>
                    <a:pt x="1397" y="370"/>
                    <a:pt x="1397" y="370"/>
                    <a:pt x="1397" y="370"/>
                  </a:cubicBezTo>
                  <a:cubicBezTo>
                    <a:pt x="1300" y="240"/>
                    <a:pt x="1153" y="138"/>
                    <a:pt x="983" y="97"/>
                  </a:cubicBezTo>
                  <a:close/>
                  <a:moveTo>
                    <a:pt x="81" y="853"/>
                  </a:moveTo>
                  <a:cubicBezTo>
                    <a:pt x="85" y="971"/>
                    <a:pt x="122" y="1080"/>
                    <a:pt x="175" y="1174"/>
                  </a:cubicBezTo>
                  <a:cubicBezTo>
                    <a:pt x="447" y="1174"/>
                    <a:pt x="447" y="1174"/>
                    <a:pt x="447" y="1174"/>
                  </a:cubicBezTo>
                  <a:cubicBezTo>
                    <a:pt x="414" y="1076"/>
                    <a:pt x="394" y="967"/>
                    <a:pt x="390" y="853"/>
                  </a:cubicBezTo>
                  <a:cubicBezTo>
                    <a:pt x="81" y="853"/>
                    <a:pt x="81" y="853"/>
                    <a:pt x="81" y="853"/>
                  </a:cubicBezTo>
                  <a:close/>
                  <a:moveTo>
                    <a:pt x="772" y="853"/>
                  </a:moveTo>
                  <a:cubicBezTo>
                    <a:pt x="471" y="853"/>
                    <a:pt x="471" y="853"/>
                    <a:pt x="471" y="853"/>
                  </a:cubicBezTo>
                  <a:cubicBezTo>
                    <a:pt x="475" y="967"/>
                    <a:pt x="495" y="1076"/>
                    <a:pt x="532" y="1174"/>
                  </a:cubicBezTo>
                  <a:cubicBezTo>
                    <a:pt x="772" y="1174"/>
                    <a:pt x="772" y="1174"/>
                    <a:pt x="772" y="1174"/>
                  </a:cubicBezTo>
                  <a:cubicBezTo>
                    <a:pt x="772" y="853"/>
                    <a:pt x="772" y="853"/>
                    <a:pt x="772" y="853"/>
                  </a:cubicBezTo>
                  <a:cubicBezTo>
                    <a:pt x="772" y="853"/>
                    <a:pt x="772" y="853"/>
                    <a:pt x="772" y="853"/>
                  </a:cubicBezTo>
                  <a:close/>
                  <a:moveTo>
                    <a:pt x="772" y="1255"/>
                  </a:moveTo>
                  <a:cubicBezTo>
                    <a:pt x="564" y="1255"/>
                    <a:pt x="564" y="1255"/>
                    <a:pt x="564" y="1255"/>
                  </a:cubicBezTo>
                  <a:cubicBezTo>
                    <a:pt x="613" y="1369"/>
                    <a:pt x="686" y="1466"/>
                    <a:pt x="772" y="1543"/>
                  </a:cubicBezTo>
                  <a:cubicBezTo>
                    <a:pt x="772" y="1255"/>
                    <a:pt x="772" y="1255"/>
                    <a:pt x="772" y="1255"/>
                  </a:cubicBezTo>
                  <a:close/>
                  <a:moveTo>
                    <a:pt x="642" y="1527"/>
                  </a:moveTo>
                  <a:cubicBezTo>
                    <a:pt x="577" y="1450"/>
                    <a:pt x="520" y="1356"/>
                    <a:pt x="475" y="1255"/>
                  </a:cubicBezTo>
                  <a:cubicBezTo>
                    <a:pt x="227" y="1255"/>
                    <a:pt x="227" y="1255"/>
                    <a:pt x="227" y="1255"/>
                  </a:cubicBezTo>
                  <a:cubicBezTo>
                    <a:pt x="325" y="1385"/>
                    <a:pt x="471" y="1486"/>
                    <a:pt x="642" y="1527"/>
                  </a:cubicBezTo>
                  <a:close/>
                  <a:moveTo>
                    <a:pt x="1235" y="853"/>
                  </a:moveTo>
                  <a:cubicBezTo>
                    <a:pt x="1231" y="967"/>
                    <a:pt x="1210" y="1076"/>
                    <a:pt x="1178" y="1174"/>
                  </a:cubicBezTo>
                  <a:cubicBezTo>
                    <a:pt x="1450" y="1174"/>
                    <a:pt x="1450" y="1174"/>
                    <a:pt x="1450" y="1174"/>
                  </a:cubicBezTo>
                  <a:cubicBezTo>
                    <a:pt x="1503" y="1080"/>
                    <a:pt x="1539" y="971"/>
                    <a:pt x="1543" y="853"/>
                  </a:cubicBezTo>
                  <a:cubicBezTo>
                    <a:pt x="1235" y="853"/>
                    <a:pt x="1235" y="853"/>
                    <a:pt x="1235" y="853"/>
                  </a:cubicBezTo>
                  <a:close/>
                  <a:moveTo>
                    <a:pt x="853" y="1174"/>
                  </a:moveTo>
                  <a:cubicBezTo>
                    <a:pt x="1092" y="1174"/>
                    <a:pt x="1092" y="1174"/>
                    <a:pt x="1092" y="1174"/>
                  </a:cubicBezTo>
                  <a:cubicBezTo>
                    <a:pt x="1129" y="1076"/>
                    <a:pt x="1149" y="967"/>
                    <a:pt x="1153" y="853"/>
                  </a:cubicBezTo>
                  <a:cubicBezTo>
                    <a:pt x="853" y="853"/>
                    <a:pt x="853" y="853"/>
                    <a:pt x="853" y="853"/>
                  </a:cubicBezTo>
                  <a:cubicBezTo>
                    <a:pt x="853" y="1174"/>
                    <a:pt x="853" y="1174"/>
                    <a:pt x="853" y="1174"/>
                  </a:cubicBezTo>
                  <a:cubicBezTo>
                    <a:pt x="853" y="1174"/>
                    <a:pt x="853" y="1174"/>
                    <a:pt x="853" y="1174"/>
                  </a:cubicBezTo>
                  <a:close/>
                  <a:moveTo>
                    <a:pt x="853" y="1543"/>
                  </a:moveTo>
                  <a:cubicBezTo>
                    <a:pt x="938" y="1466"/>
                    <a:pt x="1011" y="1369"/>
                    <a:pt x="1060" y="1255"/>
                  </a:cubicBezTo>
                  <a:cubicBezTo>
                    <a:pt x="853" y="1255"/>
                    <a:pt x="853" y="1255"/>
                    <a:pt x="853" y="1255"/>
                  </a:cubicBezTo>
                  <a:cubicBezTo>
                    <a:pt x="853" y="1543"/>
                    <a:pt x="853" y="1543"/>
                    <a:pt x="853" y="1543"/>
                  </a:cubicBezTo>
                  <a:cubicBezTo>
                    <a:pt x="853" y="1543"/>
                    <a:pt x="853" y="1543"/>
                    <a:pt x="853" y="1543"/>
                  </a:cubicBezTo>
                  <a:close/>
                  <a:moveTo>
                    <a:pt x="1397" y="1255"/>
                  </a:moveTo>
                  <a:cubicBezTo>
                    <a:pt x="1149" y="1255"/>
                    <a:pt x="1149" y="1255"/>
                    <a:pt x="1149" y="1255"/>
                  </a:cubicBezTo>
                  <a:cubicBezTo>
                    <a:pt x="1105" y="1356"/>
                    <a:pt x="1048" y="1450"/>
                    <a:pt x="983" y="1527"/>
                  </a:cubicBezTo>
                  <a:cubicBezTo>
                    <a:pt x="1153" y="1486"/>
                    <a:pt x="1300" y="1385"/>
                    <a:pt x="1397" y="1255"/>
                  </a:cubicBezTo>
                  <a:close/>
                </a:path>
              </a:pathLst>
            </a:custGeom>
            <a:solidFill>
              <a:srgbClr val="505050"/>
            </a:solidFill>
            <a:ln>
              <a:noFill/>
            </a:ln>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defRPr/>
              </a:pPr>
              <a:endParaRPr lang="en-US" sz="2353" kern="0">
                <a:solidFill>
                  <a:srgbClr val="000000"/>
                </a:solidFill>
                <a:ea typeface="MS PGothic" charset="0"/>
              </a:endParaRPr>
            </a:p>
          </p:txBody>
        </p:sp>
        <p:grpSp>
          <p:nvGrpSpPr>
            <p:cNvPr id="428" name="Group 8"/>
            <p:cNvGrpSpPr>
              <a:grpSpLocks noChangeAspect="1"/>
            </p:cNvGrpSpPr>
            <p:nvPr/>
          </p:nvGrpSpPr>
          <p:grpSpPr bwMode="auto">
            <a:xfrm>
              <a:off x="1327043" y="5241292"/>
              <a:ext cx="366501" cy="153076"/>
              <a:chOff x="1008" y="990"/>
              <a:chExt cx="5818" cy="2430"/>
            </a:xfrm>
            <a:solidFill>
              <a:srgbClr val="505050"/>
            </a:solidFill>
          </p:grpSpPr>
          <p:sp>
            <p:nvSpPr>
              <p:cNvPr id="442" name="Freeform 9"/>
              <p:cNvSpPr>
                <a:spLocks/>
              </p:cNvSpPr>
              <p:nvPr/>
            </p:nvSpPr>
            <p:spPr bwMode="auto">
              <a:xfrm>
                <a:off x="1086" y="990"/>
                <a:ext cx="5740" cy="2418"/>
              </a:xfrm>
              <a:custGeom>
                <a:avLst/>
                <a:gdLst>
                  <a:gd name="T0" fmla="*/ 2173 w 2427"/>
                  <a:gd name="T1" fmla="*/ 694 h 1021"/>
                  <a:gd name="T2" fmla="*/ 2159 w 2427"/>
                  <a:gd name="T3" fmla="*/ 674 h 1021"/>
                  <a:gd name="T4" fmla="*/ 2413 w 2427"/>
                  <a:gd name="T5" fmla="*/ 514 h 1021"/>
                  <a:gd name="T6" fmla="*/ 323 w 2427"/>
                  <a:gd name="T7" fmla="*/ 0 h 1021"/>
                  <a:gd name="T8" fmla="*/ 0 w 2427"/>
                  <a:gd name="T9" fmla="*/ 111 h 1021"/>
                  <a:gd name="T10" fmla="*/ 7 w 2427"/>
                  <a:gd name="T11" fmla="*/ 118 h 1021"/>
                  <a:gd name="T12" fmla="*/ 2090 w 2427"/>
                  <a:gd name="T13" fmla="*/ 680 h 1021"/>
                  <a:gd name="T14" fmla="*/ 2145 w 2427"/>
                  <a:gd name="T15" fmla="*/ 750 h 1021"/>
                  <a:gd name="T16" fmla="*/ 2145 w 2427"/>
                  <a:gd name="T17" fmla="*/ 1000 h 1021"/>
                  <a:gd name="T18" fmla="*/ 2145 w 2427"/>
                  <a:gd name="T19" fmla="*/ 1021 h 1021"/>
                  <a:gd name="T20" fmla="*/ 2427 w 2427"/>
                  <a:gd name="T21" fmla="*/ 535 h 1021"/>
                  <a:gd name="T22" fmla="*/ 2173 w 2427"/>
                  <a:gd name="T23" fmla="*/ 694 h 1021"/>
                  <a:gd name="T24" fmla="*/ 2173 w 2427"/>
                  <a:gd name="T25" fmla="*/ 69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27" h="1021">
                    <a:moveTo>
                      <a:pt x="2173" y="694"/>
                    </a:moveTo>
                    <a:cubicBezTo>
                      <a:pt x="2159" y="674"/>
                      <a:pt x="2159" y="674"/>
                      <a:pt x="2159" y="674"/>
                    </a:cubicBezTo>
                    <a:cubicBezTo>
                      <a:pt x="2413" y="514"/>
                      <a:pt x="2413" y="514"/>
                      <a:pt x="2413" y="514"/>
                    </a:cubicBezTo>
                    <a:cubicBezTo>
                      <a:pt x="323" y="0"/>
                      <a:pt x="323" y="0"/>
                      <a:pt x="323" y="0"/>
                    </a:cubicBezTo>
                    <a:cubicBezTo>
                      <a:pt x="0" y="111"/>
                      <a:pt x="0" y="111"/>
                      <a:pt x="0" y="111"/>
                    </a:cubicBezTo>
                    <a:cubicBezTo>
                      <a:pt x="7" y="111"/>
                      <a:pt x="7" y="111"/>
                      <a:pt x="7" y="118"/>
                    </a:cubicBezTo>
                    <a:cubicBezTo>
                      <a:pt x="2090" y="680"/>
                      <a:pt x="2090" y="680"/>
                      <a:pt x="2090" y="680"/>
                    </a:cubicBezTo>
                    <a:cubicBezTo>
                      <a:pt x="2125" y="687"/>
                      <a:pt x="2145" y="722"/>
                      <a:pt x="2145" y="750"/>
                    </a:cubicBezTo>
                    <a:cubicBezTo>
                      <a:pt x="2145" y="1000"/>
                      <a:pt x="2145" y="1000"/>
                      <a:pt x="2145" y="1000"/>
                    </a:cubicBezTo>
                    <a:cubicBezTo>
                      <a:pt x="2145" y="1007"/>
                      <a:pt x="2145" y="1014"/>
                      <a:pt x="2145" y="1021"/>
                    </a:cubicBezTo>
                    <a:cubicBezTo>
                      <a:pt x="2386" y="889"/>
                      <a:pt x="2420" y="597"/>
                      <a:pt x="2427" y="535"/>
                    </a:cubicBezTo>
                    <a:cubicBezTo>
                      <a:pt x="2173" y="694"/>
                      <a:pt x="2173" y="694"/>
                      <a:pt x="2173" y="694"/>
                    </a:cubicBezTo>
                    <a:cubicBezTo>
                      <a:pt x="2173" y="694"/>
                      <a:pt x="2173" y="694"/>
                      <a:pt x="2173" y="6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defRPr/>
                </a:pPr>
                <a:endParaRPr lang="en-US" sz="2353" kern="0">
                  <a:solidFill>
                    <a:srgbClr val="000000"/>
                  </a:solidFill>
                  <a:ea typeface="MS PGothic" charset="0"/>
                </a:endParaRPr>
              </a:p>
            </p:txBody>
          </p:sp>
          <p:sp>
            <p:nvSpPr>
              <p:cNvPr id="443" name="Freeform 10"/>
              <p:cNvSpPr>
                <a:spLocks noEditPoints="1"/>
              </p:cNvSpPr>
              <p:nvPr/>
            </p:nvSpPr>
            <p:spPr bwMode="auto">
              <a:xfrm>
                <a:off x="1008" y="1301"/>
                <a:ext cx="5104" cy="2119"/>
              </a:xfrm>
              <a:custGeom>
                <a:avLst/>
                <a:gdLst>
                  <a:gd name="T0" fmla="*/ 2117 w 2158"/>
                  <a:gd name="T1" fmla="*/ 569 h 895"/>
                  <a:gd name="T2" fmla="*/ 34 w 2158"/>
                  <a:gd name="T3" fmla="*/ 0 h 895"/>
                  <a:gd name="T4" fmla="*/ 27 w 2158"/>
                  <a:gd name="T5" fmla="*/ 0 h 895"/>
                  <a:gd name="T6" fmla="*/ 0 w 2158"/>
                  <a:gd name="T7" fmla="*/ 28 h 895"/>
                  <a:gd name="T8" fmla="*/ 0 w 2158"/>
                  <a:gd name="T9" fmla="*/ 278 h 895"/>
                  <a:gd name="T10" fmla="*/ 41 w 2158"/>
                  <a:gd name="T11" fmla="*/ 333 h 895"/>
                  <a:gd name="T12" fmla="*/ 2124 w 2158"/>
                  <a:gd name="T13" fmla="*/ 895 h 895"/>
                  <a:gd name="T14" fmla="*/ 2151 w 2158"/>
                  <a:gd name="T15" fmla="*/ 888 h 895"/>
                  <a:gd name="T16" fmla="*/ 2158 w 2158"/>
                  <a:gd name="T17" fmla="*/ 868 h 895"/>
                  <a:gd name="T18" fmla="*/ 2158 w 2158"/>
                  <a:gd name="T19" fmla="*/ 618 h 895"/>
                  <a:gd name="T20" fmla="*/ 2117 w 2158"/>
                  <a:gd name="T21" fmla="*/ 569 h 895"/>
                  <a:gd name="T22" fmla="*/ 495 w 2158"/>
                  <a:gd name="T23" fmla="*/ 375 h 895"/>
                  <a:gd name="T24" fmla="*/ 412 w 2158"/>
                  <a:gd name="T25" fmla="*/ 271 h 895"/>
                  <a:gd name="T26" fmla="*/ 495 w 2158"/>
                  <a:gd name="T27" fmla="*/ 209 h 895"/>
                  <a:gd name="T28" fmla="*/ 577 w 2158"/>
                  <a:gd name="T29" fmla="*/ 313 h 895"/>
                  <a:gd name="T30" fmla="*/ 495 w 2158"/>
                  <a:gd name="T31" fmla="*/ 375 h 895"/>
                  <a:gd name="T32" fmla="*/ 955 w 2158"/>
                  <a:gd name="T33" fmla="*/ 500 h 895"/>
                  <a:gd name="T34" fmla="*/ 873 w 2158"/>
                  <a:gd name="T35" fmla="*/ 396 h 895"/>
                  <a:gd name="T36" fmla="*/ 955 w 2158"/>
                  <a:gd name="T37" fmla="*/ 333 h 895"/>
                  <a:gd name="T38" fmla="*/ 1038 w 2158"/>
                  <a:gd name="T39" fmla="*/ 437 h 895"/>
                  <a:gd name="T40" fmla="*/ 955 w 2158"/>
                  <a:gd name="T41" fmla="*/ 500 h 895"/>
                  <a:gd name="T42" fmla="*/ 1203 w 2158"/>
                  <a:gd name="T43" fmla="*/ 569 h 895"/>
                  <a:gd name="T44" fmla="*/ 1120 w 2158"/>
                  <a:gd name="T45" fmla="*/ 458 h 895"/>
                  <a:gd name="T46" fmla="*/ 1203 w 2158"/>
                  <a:gd name="T47" fmla="*/ 396 h 895"/>
                  <a:gd name="T48" fmla="*/ 1292 w 2158"/>
                  <a:gd name="T49" fmla="*/ 507 h 895"/>
                  <a:gd name="T50" fmla="*/ 1203 w 2158"/>
                  <a:gd name="T51" fmla="*/ 569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58" h="895">
                    <a:moveTo>
                      <a:pt x="2117" y="569"/>
                    </a:moveTo>
                    <a:cubicBezTo>
                      <a:pt x="34" y="0"/>
                      <a:pt x="34" y="0"/>
                      <a:pt x="34" y="0"/>
                    </a:cubicBezTo>
                    <a:cubicBezTo>
                      <a:pt x="27" y="0"/>
                      <a:pt x="27" y="0"/>
                      <a:pt x="27" y="0"/>
                    </a:cubicBezTo>
                    <a:cubicBezTo>
                      <a:pt x="14" y="0"/>
                      <a:pt x="0" y="14"/>
                      <a:pt x="0" y="28"/>
                    </a:cubicBezTo>
                    <a:cubicBezTo>
                      <a:pt x="0" y="278"/>
                      <a:pt x="0" y="278"/>
                      <a:pt x="0" y="278"/>
                    </a:cubicBezTo>
                    <a:cubicBezTo>
                      <a:pt x="0" y="299"/>
                      <a:pt x="21" y="326"/>
                      <a:pt x="41" y="333"/>
                    </a:cubicBezTo>
                    <a:cubicBezTo>
                      <a:pt x="2124" y="895"/>
                      <a:pt x="2124" y="895"/>
                      <a:pt x="2124" y="895"/>
                    </a:cubicBezTo>
                    <a:cubicBezTo>
                      <a:pt x="2137" y="895"/>
                      <a:pt x="2144" y="895"/>
                      <a:pt x="2151" y="888"/>
                    </a:cubicBezTo>
                    <a:cubicBezTo>
                      <a:pt x="2158" y="882"/>
                      <a:pt x="2158" y="875"/>
                      <a:pt x="2158" y="868"/>
                    </a:cubicBezTo>
                    <a:cubicBezTo>
                      <a:pt x="2158" y="618"/>
                      <a:pt x="2158" y="618"/>
                      <a:pt x="2158" y="618"/>
                    </a:cubicBezTo>
                    <a:cubicBezTo>
                      <a:pt x="2158" y="597"/>
                      <a:pt x="2137" y="569"/>
                      <a:pt x="2117" y="569"/>
                    </a:cubicBezTo>
                    <a:close/>
                    <a:moveTo>
                      <a:pt x="495" y="375"/>
                    </a:moveTo>
                    <a:cubicBezTo>
                      <a:pt x="447" y="361"/>
                      <a:pt x="412" y="313"/>
                      <a:pt x="412" y="271"/>
                    </a:cubicBezTo>
                    <a:cubicBezTo>
                      <a:pt x="412" y="222"/>
                      <a:pt x="447" y="195"/>
                      <a:pt x="495" y="209"/>
                    </a:cubicBezTo>
                    <a:cubicBezTo>
                      <a:pt x="543" y="215"/>
                      <a:pt x="577" y="264"/>
                      <a:pt x="577" y="313"/>
                    </a:cubicBezTo>
                    <a:cubicBezTo>
                      <a:pt x="577" y="361"/>
                      <a:pt x="543" y="389"/>
                      <a:pt x="495" y="375"/>
                    </a:cubicBezTo>
                    <a:close/>
                    <a:moveTo>
                      <a:pt x="955" y="500"/>
                    </a:moveTo>
                    <a:cubicBezTo>
                      <a:pt x="907" y="486"/>
                      <a:pt x="873" y="437"/>
                      <a:pt x="873" y="396"/>
                    </a:cubicBezTo>
                    <a:cubicBezTo>
                      <a:pt x="873" y="347"/>
                      <a:pt x="907" y="320"/>
                      <a:pt x="955" y="333"/>
                    </a:cubicBezTo>
                    <a:cubicBezTo>
                      <a:pt x="1003" y="340"/>
                      <a:pt x="1038" y="389"/>
                      <a:pt x="1038" y="437"/>
                    </a:cubicBezTo>
                    <a:cubicBezTo>
                      <a:pt x="1038" y="486"/>
                      <a:pt x="1003" y="514"/>
                      <a:pt x="955" y="500"/>
                    </a:cubicBezTo>
                    <a:close/>
                    <a:moveTo>
                      <a:pt x="1203" y="569"/>
                    </a:moveTo>
                    <a:cubicBezTo>
                      <a:pt x="1161" y="555"/>
                      <a:pt x="1120" y="507"/>
                      <a:pt x="1120" y="458"/>
                    </a:cubicBezTo>
                    <a:cubicBezTo>
                      <a:pt x="1120" y="417"/>
                      <a:pt x="1161" y="389"/>
                      <a:pt x="1203" y="396"/>
                    </a:cubicBezTo>
                    <a:cubicBezTo>
                      <a:pt x="1251" y="410"/>
                      <a:pt x="1292" y="458"/>
                      <a:pt x="1292" y="507"/>
                    </a:cubicBezTo>
                    <a:cubicBezTo>
                      <a:pt x="1292" y="555"/>
                      <a:pt x="1251" y="583"/>
                      <a:pt x="1203" y="5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defRPr/>
                </a:pPr>
                <a:endParaRPr lang="en-US" sz="2353" kern="0">
                  <a:solidFill>
                    <a:srgbClr val="000000"/>
                  </a:solidFill>
                  <a:ea typeface="MS PGothic" charset="0"/>
                </a:endParaRPr>
              </a:p>
            </p:txBody>
          </p:sp>
          <p:sp>
            <p:nvSpPr>
              <p:cNvPr id="444" name="Freeform 11"/>
              <p:cNvSpPr>
                <a:spLocks/>
              </p:cNvSpPr>
              <p:nvPr/>
            </p:nvSpPr>
            <p:spPr bwMode="auto">
              <a:xfrm>
                <a:off x="3723" y="2850"/>
                <a:ext cx="804" cy="506"/>
              </a:xfrm>
              <a:custGeom>
                <a:avLst/>
                <a:gdLst>
                  <a:gd name="T0" fmla="*/ 0 w 804"/>
                  <a:gd name="T1" fmla="*/ 0 h 506"/>
                  <a:gd name="T2" fmla="*/ 0 w 804"/>
                  <a:gd name="T3" fmla="*/ 82 h 506"/>
                  <a:gd name="T4" fmla="*/ 594 w 804"/>
                  <a:gd name="T5" fmla="*/ 506 h 506"/>
                  <a:gd name="T6" fmla="*/ 804 w 804"/>
                  <a:gd name="T7" fmla="*/ 343 h 506"/>
                  <a:gd name="T8" fmla="*/ 291 w 804"/>
                  <a:gd name="T9" fmla="*/ 82 h 506"/>
                  <a:gd name="T10" fmla="*/ 0 w 804"/>
                  <a:gd name="T11" fmla="*/ 0 h 506"/>
                  <a:gd name="T12" fmla="*/ 0 w 804"/>
                  <a:gd name="T13" fmla="*/ 0 h 506"/>
                  <a:gd name="T14" fmla="*/ 0 w 804"/>
                  <a:gd name="T15" fmla="*/ 0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4" h="506">
                    <a:moveTo>
                      <a:pt x="0" y="0"/>
                    </a:moveTo>
                    <a:lnTo>
                      <a:pt x="0" y="82"/>
                    </a:lnTo>
                    <a:lnTo>
                      <a:pt x="594" y="506"/>
                    </a:lnTo>
                    <a:lnTo>
                      <a:pt x="804" y="343"/>
                    </a:lnTo>
                    <a:lnTo>
                      <a:pt x="291" y="82"/>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defRPr/>
                </a:pPr>
                <a:endParaRPr lang="en-US" sz="2353" kern="0">
                  <a:solidFill>
                    <a:srgbClr val="000000"/>
                  </a:solidFill>
                  <a:ea typeface="MS PGothic" charset="0"/>
                </a:endParaRPr>
              </a:p>
            </p:txBody>
          </p:sp>
          <p:sp>
            <p:nvSpPr>
              <p:cNvPr id="445" name="Freeform 12"/>
              <p:cNvSpPr>
                <a:spLocks/>
              </p:cNvSpPr>
              <p:nvPr/>
            </p:nvSpPr>
            <p:spPr bwMode="auto">
              <a:xfrm>
                <a:off x="2697" y="2731"/>
                <a:ext cx="1610" cy="651"/>
              </a:xfrm>
              <a:custGeom>
                <a:avLst/>
                <a:gdLst>
                  <a:gd name="T0" fmla="*/ 1009 w 1610"/>
                  <a:gd name="T1" fmla="*/ 216 h 651"/>
                  <a:gd name="T2" fmla="*/ 1009 w 1610"/>
                  <a:gd name="T3" fmla="*/ 119 h 651"/>
                  <a:gd name="T4" fmla="*/ 619 w 1610"/>
                  <a:gd name="T5" fmla="*/ 0 h 651"/>
                  <a:gd name="T6" fmla="*/ 619 w 1610"/>
                  <a:gd name="T7" fmla="*/ 36 h 651"/>
                  <a:gd name="T8" fmla="*/ 361 w 1610"/>
                  <a:gd name="T9" fmla="*/ 50 h 651"/>
                  <a:gd name="T10" fmla="*/ 0 w 1610"/>
                  <a:gd name="T11" fmla="*/ 201 h 651"/>
                  <a:gd name="T12" fmla="*/ 619 w 1610"/>
                  <a:gd name="T13" fmla="*/ 83 h 651"/>
                  <a:gd name="T14" fmla="*/ 619 w 1610"/>
                  <a:gd name="T15" fmla="*/ 97 h 651"/>
                  <a:gd name="T16" fmla="*/ 409 w 1610"/>
                  <a:gd name="T17" fmla="*/ 133 h 651"/>
                  <a:gd name="T18" fmla="*/ 0 w 1610"/>
                  <a:gd name="T19" fmla="*/ 201 h 651"/>
                  <a:gd name="T20" fmla="*/ 811 w 1610"/>
                  <a:gd name="T21" fmla="*/ 436 h 651"/>
                  <a:gd name="T22" fmla="*/ 1610 w 1610"/>
                  <a:gd name="T23" fmla="*/ 651 h 651"/>
                  <a:gd name="T24" fmla="*/ 1201 w 1610"/>
                  <a:gd name="T25" fmla="*/ 346 h 651"/>
                  <a:gd name="T26" fmla="*/ 1009 w 1610"/>
                  <a:gd name="T27" fmla="*/ 216 h 651"/>
                  <a:gd name="T28" fmla="*/ 1009 w 1610"/>
                  <a:gd name="T29" fmla="*/ 216 h 651"/>
                  <a:gd name="T30" fmla="*/ 1009 w 1610"/>
                  <a:gd name="T31" fmla="*/ 216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10" h="651">
                    <a:moveTo>
                      <a:pt x="1009" y="216"/>
                    </a:moveTo>
                    <a:lnTo>
                      <a:pt x="1009" y="119"/>
                    </a:lnTo>
                    <a:lnTo>
                      <a:pt x="619" y="0"/>
                    </a:lnTo>
                    <a:lnTo>
                      <a:pt x="619" y="36"/>
                    </a:lnTo>
                    <a:lnTo>
                      <a:pt x="361" y="50"/>
                    </a:lnTo>
                    <a:lnTo>
                      <a:pt x="0" y="201"/>
                    </a:lnTo>
                    <a:lnTo>
                      <a:pt x="619" y="83"/>
                    </a:lnTo>
                    <a:lnTo>
                      <a:pt x="619" y="97"/>
                    </a:lnTo>
                    <a:lnTo>
                      <a:pt x="409" y="133"/>
                    </a:lnTo>
                    <a:lnTo>
                      <a:pt x="0" y="201"/>
                    </a:lnTo>
                    <a:lnTo>
                      <a:pt x="811" y="436"/>
                    </a:lnTo>
                    <a:lnTo>
                      <a:pt x="1610" y="651"/>
                    </a:lnTo>
                    <a:lnTo>
                      <a:pt x="1201" y="346"/>
                    </a:lnTo>
                    <a:lnTo>
                      <a:pt x="1009" y="216"/>
                    </a:lnTo>
                    <a:lnTo>
                      <a:pt x="1009" y="216"/>
                    </a:lnTo>
                    <a:lnTo>
                      <a:pt x="1009" y="2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defRPr/>
                </a:pPr>
                <a:endParaRPr lang="en-US" sz="2353" kern="0">
                  <a:solidFill>
                    <a:srgbClr val="000000"/>
                  </a:solidFill>
                  <a:ea typeface="MS PGothic" charset="0"/>
                </a:endParaRPr>
              </a:p>
            </p:txBody>
          </p:sp>
        </p:grpSp>
        <p:sp>
          <p:nvSpPr>
            <p:cNvPr id="429" name="Freeform 13"/>
            <p:cNvSpPr>
              <a:spLocks noChangeAspect="1" noEditPoints="1"/>
            </p:cNvSpPr>
            <p:nvPr/>
          </p:nvSpPr>
          <p:spPr bwMode="black">
            <a:xfrm>
              <a:off x="1014098" y="5241688"/>
              <a:ext cx="238591" cy="203143"/>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505050"/>
            </a:solidFill>
            <a:ln w="10795" cap="flat" cmpd="sng" algn="ctr">
              <a:noFill/>
              <a:prstDash val="solid"/>
              <a:headEnd type="none" w="med" len="med"/>
              <a:tailEnd type="none" w="med" len="med"/>
            </a:ln>
            <a:effectLst/>
          </p:spPr>
          <p:txBody>
            <a:bodyPr vert="horz" wrap="square" lIns="80684" tIns="40342" rIns="80684" bIns="40342" numCol="1" rtlCol="0" anchor="ctr" anchorCtr="0" compatLnSpc="1">
              <a:prstTxWarp prst="textNoShape">
                <a:avLst/>
              </a:prstTxWarp>
            </a:bodyPr>
            <a:lstStyle/>
            <a:p>
              <a:pPr defTabSz="726147" fontAlgn="base">
                <a:spcBef>
                  <a:spcPct val="0"/>
                </a:spcBef>
                <a:spcAft>
                  <a:spcPct val="0"/>
                </a:spcAft>
                <a:defRPr/>
              </a:pPr>
              <a:endParaRPr lang="en-US" sz="2353" kern="0" spc="-120">
                <a:solidFill>
                  <a:srgbClr val="000000">
                    <a:lumMod val="50000"/>
                  </a:srgbClr>
                </a:solidFill>
                <a:latin typeface="Segoe Light" pitchFamily="34" charset="0"/>
              </a:endParaRPr>
            </a:p>
          </p:txBody>
        </p:sp>
        <p:pic>
          <p:nvPicPr>
            <p:cNvPr id="430" name="Picture 12"/>
            <p:cNvPicPr>
              <a:picLocks noChangeAspect="1"/>
            </p:cNvPicPr>
            <p:nvPr/>
          </p:nvPicPr>
          <p:blipFill>
            <a:blip r:embed="rId6">
              <a:duotone>
                <a:prstClr val="black"/>
                <a:srgbClr val="505050">
                  <a:tint val="45000"/>
                  <a:satMod val="400000"/>
                </a:srgbClr>
              </a:duotone>
              <a:lum bright="-20000" contrast="-20000"/>
              <a:extLst>
                <a:ext uri="{28A0092B-C50C-407E-A947-70E740481C1C}">
                  <a14:useLocalDpi xmlns:a14="http://schemas.microsoft.com/office/drawing/2010/main"/>
                </a:ext>
              </a:extLst>
            </a:blip>
            <a:srcRect/>
            <a:stretch>
              <a:fillRect/>
            </a:stretch>
          </p:blipFill>
          <p:spPr bwMode="auto">
            <a:xfrm>
              <a:off x="2025766" y="5458732"/>
              <a:ext cx="285087" cy="242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1" name="Picture 18"/>
            <p:cNvPicPr>
              <a:picLocks noChangeAspect="1"/>
            </p:cNvPicPr>
            <p:nvPr/>
          </p:nvPicPr>
          <p:blipFill>
            <a:blip r:embed="rId7">
              <a:duotone>
                <a:prstClr val="black"/>
                <a:srgbClr val="505050">
                  <a:tint val="45000"/>
                  <a:satMod val="400000"/>
                </a:srgbClr>
              </a:duotone>
              <a:lum bright="-20000" contrast="-20000"/>
              <a:extLst>
                <a:ext uri="{28A0092B-C50C-407E-A947-70E740481C1C}">
                  <a14:useLocalDpi xmlns:a14="http://schemas.microsoft.com/office/drawing/2010/main"/>
                </a:ext>
              </a:extLst>
            </a:blip>
            <a:srcRect/>
            <a:stretch>
              <a:fillRect/>
            </a:stretch>
          </p:blipFill>
          <p:spPr bwMode="auto">
            <a:xfrm>
              <a:off x="1451565" y="5475454"/>
              <a:ext cx="223068" cy="233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2" name="Picture 20"/>
            <p:cNvPicPr>
              <a:picLocks noChangeAspect="1"/>
            </p:cNvPicPr>
            <p:nvPr/>
          </p:nvPicPr>
          <p:blipFill>
            <a:blip r:embed="rId8">
              <a:duotone>
                <a:prstClr val="black"/>
                <a:srgbClr val="505050">
                  <a:tint val="45000"/>
                  <a:satMod val="400000"/>
                </a:srgbClr>
              </a:duotone>
              <a:lum bright="-20000" contrast="-20000"/>
              <a:extLst>
                <a:ext uri="{28A0092B-C50C-407E-A947-70E740481C1C}">
                  <a14:useLocalDpi xmlns:a14="http://schemas.microsoft.com/office/drawing/2010/main"/>
                </a:ext>
              </a:extLst>
            </a:blip>
            <a:srcRect/>
            <a:stretch>
              <a:fillRect/>
            </a:stretch>
          </p:blipFill>
          <p:spPr bwMode="auto">
            <a:xfrm>
              <a:off x="1691548" y="5715363"/>
              <a:ext cx="246773" cy="252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3" name="Picture 21"/>
            <p:cNvPicPr>
              <a:picLocks noChangeAspect="1"/>
            </p:cNvPicPr>
            <p:nvPr/>
          </p:nvPicPr>
          <p:blipFill>
            <a:blip r:embed="rId5">
              <a:duotone>
                <a:prstClr val="black"/>
                <a:srgbClr val="505050">
                  <a:tint val="45000"/>
                  <a:satMod val="400000"/>
                </a:srgbClr>
              </a:duotone>
              <a:lum bright="-20000" contrast="-20000"/>
              <a:extLst>
                <a:ext uri="{28A0092B-C50C-407E-A947-70E740481C1C}">
                  <a14:useLocalDpi xmlns:a14="http://schemas.microsoft.com/office/drawing/2010/main"/>
                </a:ext>
              </a:extLst>
            </a:blip>
            <a:srcRect/>
            <a:stretch>
              <a:fillRect/>
            </a:stretch>
          </p:blipFill>
          <p:spPr bwMode="auto">
            <a:xfrm>
              <a:off x="895252" y="5560806"/>
              <a:ext cx="246773" cy="252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4" name="Picture 4"/>
            <p:cNvPicPr>
              <a:picLocks noChangeAspect="1"/>
            </p:cNvPicPr>
            <p:nvPr/>
          </p:nvPicPr>
          <p:blipFill>
            <a:blip r:embed="rId9">
              <a:duotone>
                <a:prstClr val="black"/>
                <a:srgbClr val="505050">
                  <a:tint val="45000"/>
                  <a:satMod val="400000"/>
                </a:srgbClr>
              </a:duotone>
              <a:lum bright="-20000" contrast="-20000"/>
              <a:extLst>
                <a:ext uri="{28A0092B-C50C-407E-A947-70E740481C1C}">
                  <a14:useLocalDpi xmlns:a14="http://schemas.microsoft.com/office/drawing/2010/main"/>
                </a:ext>
              </a:extLst>
            </a:blip>
            <a:srcRect/>
            <a:stretch>
              <a:fillRect/>
            </a:stretch>
          </p:blipFill>
          <p:spPr bwMode="auto">
            <a:xfrm>
              <a:off x="1474385" y="5864205"/>
              <a:ext cx="166163" cy="173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5" name="Picture 11"/>
            <p:cNvPicPr>
              <a:picLocks noChangeAspect="1"/>
            </p:cNvPicPr>
            <p:nvPr/>
          </p:nvPicPr>
          <p:blipFill>
            <a:blip r:embed="rId10">
              <a:duotone>
                <a:prstClr val="black"/>
                <a:srgbClr val="505050">
                  <a:tint val="45000"/>
                  <a:satMod val="400000"/>
                </a:srgbClr>
              </a:duotone>
              <a:lum bright="-20000" contrast="-40000"/>
              <a:extLst>
                <a:ext uri="{28A0092B-C50C-407E-A947-70E740481C1C}">
                  <a14:useLocalDpi xmlns:a14="http://schemas.microsoft.com/office/drawing/2010/main"/>
                </a:ext>
              </a:extLst>
            </a:blip>
            <a:srcRect/>
            <a:stretch>
              <a:fillRect/>
            </a:stretch>
          </p:blipFill>
          <p:spPr bwMode="auto">
            <a:xfrm>
              <a:off x="841734" y="5871881"/>
              <a:ext cx="203144" cy="206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6" name="Picture 5"/>
            <p:cNvPicPr>
              <a:picLocks noChangeAspect="1"/>
            </p:cNvPicPr>
            <p:nvPr/>
          </p:nvPicPr>
          <p:blipFill>
            <a:blip r:embed="rId11">
              <a:duotone>
                <a:prstClr val="black"/>
                <a:srgbClr val="505050">
                  <a:tint val="45000"/>
                  <a:satMod val="400000"/>
                </a:srgbClr>
              </a:duotone>
              <a:lum bright="-20000" contrast="-20000"/>
              <a:extLst>
                <a:ext uri="{28A0092B-C50C-407E-A947-70E740481C1C}">
                  <a14:useLocalDpi xmlns:a14="http://schemas.microsoft.com/office/drawing/2010/main"/>
                </a:ext>
              </a:extLst>
            </a:blip>
            <a:srcRect/>
            <a:stretch>
              <a:fillRect/>
            </a:stretch>
          </p:blipFill>
          <p:spPr bwMode="auto">
            <a:xfrm>
              <a:off x="1731618" y="5287297"/>
              <a:ext cx="225704" cy="350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7" name="Picture 11"/>
            <p:cNvPicPr>
              <a:picLocks noChangeAspect="1"/>
            </p:cNvPicPr>
            <p:nvPr/>
          </p:nvPicPr>
          <p:blipFill>
            <a:blip r:embed="rId12">
              <a:duotone>
                <a:prstClr val="black"/>
                <a:srgbClr val="505050">
                  <a:tint val="45000"/>
                  <a:satMod val="400000"/>
                </a:srgbClr>
              </a:duotone>
              <a:lum bright="-20000" contrast="-20000"/>
              <a:extLst>
                <a:ext uri="{28A0092B-C50C-407E-A947-70E740481C1C}">
                  <a14:useLocalDpi xmlns:a14="http://schemas.microsoft.com/office/drawing/2010/main"/>
                </a:ext>
              </a:extLst>
            </a:blip>
            <a:srcRect/>
            <a:stretch>
              <a:fillRect/>
            </a:stretch>
          </p:blipFill>
          <p:spPr bwMode="auto">
            <a:xfrm>
              <a:off x="1149710" y="5482561"/>
              <a:ext cx="273612" cy="27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8" name="Picture 15"/>
            <p:cNvPicPr>
              <a:picLocks noChangeAspect="1"/>
            </p:cNvPicPr>
            <p:nvPr/>
          </p:nvPicPr>
          <p:blipFill>
            <a:blip r:embed="rId13">
              <a:duotone>
                <a:prstClr val="black"/>
                <a:srgbClr val="505050">
                  <a:tint val="45000"/>
                  <a:satMod val="400000"/>
                </a:srgbClr>
              </a:duotone>
              <a:lum bright="-20000"/>
              <a:extLst>
                <a:ext uri="{28A0092B-C50C-407E-A947-70E740481C1C}">
                  <a14:useLocalDpi xmlns:a14="http://schemas.microsoft.com/office/drawing/2010/main"/>
                </a:ext>
              </a:extLst>
            </a:blip>
            <a:srcRect/>
            <a:stretch>
              <a:fillRect/>
            </a:stretch>
          </p:blipFill>
          <p:spPr bwMode="auto">
            <a:xfrm>
              <a:off x="2011519" y="5742738"/>
              <a:ext cx="280568" cy="279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9" name="Picture 16"/>
            <p:cNvPicPr>
              <a:picLocks noChangeAspect="1"/>
            </p:cNvPicPr>
            <p:nvPr/>
          </p:nvPicPr>
          <p:blipFill>
            <a:blip r:embed="rId14">
              <a:duotone>
                <a:prstClr val="black"/>
                <a:srgbClr val="505050">
                  <a:tint val="45000"/>
                  <a:satMod val="400000"/>
                </a:srgbClr>
              </a:duotone>
              <a:lum bright="-20000" contrast="-20000"/>
              <a:extLst>
                <a:ext uri="{28A0092B-C50C-407E-A947-70E740481C1C}">
                  <a14:useLocalDpi xmlns:a14="http://schemas.microsoft.com/office/drawing/2010/main"/>
                </a:ext>
              </a:extLst>
            </a:blip>
            <a:srcRect/>
            <a:stretch>
              <a:fillRect/>
            </a:stretch>
          </p:blipFill>
          <p:spPr bwMode="auto">
            <a:xfrm>
              <a:off x="2014307" y="5204907"/>
              <a:ext cx="234262" cy="180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 name="Freeform 30"/>
            <p:cNvSpPr>
              <a:spLocks noEditPoints="1"/>
            </p:cNvSpPr>
            <p:nvPr/>
          </p:nvSpPr>
          <p:spPr bwMode="auto">
            <a:xfrm>
              <a:off x="494932" y="5863587"/>
              <a:ext cx="172624" cy="190873"/>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505050"/>
            </a:solidFill>
            <a:ln>
              <a:noFill/>
            </a:ln>
            <a:extLst/>
          </p:spPr>
          <p:txBody>
            <a:bodyPr vert="horz" wrap="square" lIns="89642" tIns="44821" rIns="89642" bIns="44821" numCol="1" anchor="t" anchorCtr="0" compatLnSpc="1">
              <a:prstTxWarp prst="textNoShape">
                <a:avLst/>
              </a:prstTxWarp>
            </a:bodyPr>
            <a:lstStyle/>
            <a:p>
              <a:pPr defTabSz="896175" fontAlgn="base">
                <a:spcBef>
                  <a:spcPct val="0"/>
                </a:spcBef>
                <a:spcAft>
                  <a:spcPct val="0"/>
                </a:spcAft>
                <a:defRPr/>
              </a:pPr>
              <a:endParaRPr lang="en-US" sz="1667" kern="0">
                <a:solidFill>
                  <a:srgbClr val="000000"/>
                </a:solidFill>
                <a:ea typeface="MS PGothic" charset="0"/>
              </a:endParaRPr>
            </a:p>
          </p:txBody>
        </p:sp>
        <p:sp>
          <p:nvSpPr>
            <p:cNvPr id="441" name="Freeform 30"/>
            <p:cNvSpPr>
              <a:spLocks noEditPoints="1"/>
            </p:cNvSpPr>
            <p:nvPr/>
          </p:nvSpPr>
          <p:spPr bwMode="auto">
            <a:xfrm>
              <a:off x="1173155" y="5819914"/>
              <a:ext cx="207032" cy="228918"/>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505050"/>
            </a:solidFill>
            <a:ln>
              <a:noFill/>
            </a:ln>
            <a:extLst/>
          </p:spPr>
          <p:txBody>
            <a:bodyPr vert="horz" wrap="square" lIns="89642" tIns="44821" rIns="89642" bIns="44821" numCol="1" anchor="t" anchorCtr="0" compatLnSpc="1">
              <a:prstTxWarp prst="textNoShape">
                <a:avLst/>
              </a:prstTxWarp>
            </a:bodyPr>
            <a:lstStyle/>
            <a:p>
              <a:pPr defTabSz="896175" fontAlgn="base">
                <a:spcBef>
                  <a:spcPct val="0"/>
                </a:spcBef>
                <a:spcAft>
                  <a:spcPct val="0"/>
                </a:spcAft>
                <a:defRPr/>
              </a:pPr>
              <a:endParaRPr lang="en-US" sz="1667" kern="0">
                <a:solidFill>
                  <a:srgbClr val="000000"/>
                </a:solidFill>
                <a:ea typeface="MS PGothic" charset="0"/>
              </a:endParaRPr>
            </a:p>
          </p:txBody>
        </p:sp>
      </p:grpSp>
      <p:grpSp>
        <p:nvGrpSpPr>
          <p:cNvPr id="451" name="Group 450"/>
          <p:cNvGrpSpPr/>
          <p:nvPr/>
        </p:nvGrpSpPr>
        <p:grpSpPr>
          <a:xfrm>
            <a:off x="9900419" y="2084377"/>
            <a:ext cx="2022279" cy="3574791"/>
            <a:chOff x="10098942" y="2125676"/>
            <a:chExt cx="2062830" cy="3646473"/>
          </a:xfrm>
        </p:grpSpPr>
        <p:sp>
          <p:nvSpPr>
            <p:cNvPr id="452" name="Rectangle 451"/>
            <p:cNvSpPr/>
            <p:nvPr/>
          </p:nvSpPr>
          <p:spPr bwMode="auto">
            <a:xfrm>
              <a:off x="10105246" y="2125676"/>
              <a:ext cx="2056526" cy="668303"/>
            </a:xfrm>
            <a:prstGeom prst="rect">
              <a:avLst/>
            </a:prstGeom>
            <a:solidFill>
              <a:srgbClr val="FFFFFF"/>
            </a:solidFill>
            <a:ln w="25400" cap="flat" cmpd="sng" algn="ctr">
              <a:solidFill>
                <a:srgbClr val="D2D2D2"/>
              </a:solidFill>
              <a:prstDash val="solid"/>
              <a:headEnd type="none" w="med" len="med"/>
              <a:tailEnd type="none" w="med" len="med"/>
            </a:ln>
            <a:effectLst/>
          </p:spPr>
          <p:txBody>
            <a:bodyPr rot="0" spcFirstLastPara="0" vertOverflow="overflow" horzOverflow="overflow" vert="horz" wrap="square" lIns="717140"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kern="0" dirty="0">
                  <a:gradFill>
                    <a:gsLst>
                      <a:gs pos="0">
                        <a:srgbClr val="505050"/>
                      </a:gs>
                      <a:gs pos="74000">
                        <a:srgbClr val="505050"/>
                      </a:gs>
                    </a:gsLst>
                    <a:lin ang="5400000" scaled="1"/>
                  </a:gradFill>
                  <a:latin typeface="Segoe UI"/>
                  <a:ea typeface="Segoe UI" pitchFamily="34" charset="0"/>
                  <a:cs typeface="Segoe UI" pitchFamily="34" charset="0"/>
                </a:rPr>
                <a:t>BI tools</a:t>
              </a:r>
            </a:p>
          </p:txBody>
        </p:sp>
        <p:sp>
          <p:nvSpPr>
            <p:cNvPr id="453" name="Rectangle 452"/>
            <p:cNvSpPr/>
            <p:nvPr/>
          </p:nvSpPr>
          <p:spPr bwMode="auto">
            <a:xfrm>
              <a:off x="10105246" y="3103908"/>
              <a:ext cx="2056526" cy="668303"/>
            </a:xfrm>
            <a:prstGeom prst="rect">
              <a:avLst/>
            </a:prstGeom>
            <a:solidFill>
              <a:srgbClr val="FFFFFF"/>
            </a:solidFill>
            <a:ln w="25400" cap="flat" cmpd="sng" algn="ctr">
              <a:solidFill>
                <a:srgbClr val="D2D2D2"/>
              </a:solidFill>
              <a:prstDash val="solid"/>
              <a:headEnd type="none" w="med" len="med"/>
              <a:tailEnd type="none" w="med" len="med"/>
            </a:ln>
            <a:effectLst/>
          </p:spPr>
          <p:txBody>
            <a:bodyPr rot="0" spcFirstLastPara="0" vertOverflow="overflow" horzOverflow="overflow" vert="horz" wrap="square" lIns="717140"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kern="0" dirty="0">
                  <a:gradFill>
                    <a:gsLst>
                      <a:gs pos="0">
                        <a:srgbClr val="505050"/>
                      </a:gs>
                      <a:gs pos="74000">
                        <a:srgbClr val="505050"/>
                      </a:gs>
                    </a:gsLst>
                    <a:lin ang="5400000" scaled="1"/>
                  </a:gradFill>
                  <a:latin typeface="Segoe UI"/>
                  <a:ea typeface="Segoe UI" pitchFamily="34" charset="0"/>
                  <a:cs typeface="Segoe UI" pitchFamily="34" charset="0"/>
                </a:rPr>
                <a:t>Data marts</a:t>
              </a:r>
            </a:p>
          </p:txBody>
        </p:sp>
        <p:sp>
          <p:nvSpPr>
            <p:cNvPr id="455" name="Rectangle 454"/>
            <p:cNvSpPr/>
            <p:nvPr/>
          </p:nvSpPr>
          <p:spPr bwMode="auto">
            <a:xfrm>
              <a:off x="10105246" y="5103846"/>
              <a:ext cx="2056526" cy="668303"/>
            </a:xfrm>
            <a:prstGeom prst="rect">
              <a:avLst/>
            </a:prstGeom>
            <a:solidFill>
              <a:srgbClr val="FFFFFF"/>
            </a:solidFill>
            <a:ln w="25400" cap="flat" cmpd="sng" algn="ctr">
              <a:solidFill>
                <a:srgbClr val="D2D2D2"/>
              </a:solidFill>
              <a:prstDash val="solid"/>
              <a:headEnd type="none" w="med" len="med"/>
              <a:tailEnd type="none" w="med" len="med"/>
            </a:ln>
            <a:effectLst/>
          </p:spPr>
          <p:txBody>
            <a:bodyPr rot="0" spcFirstLastPara="0" vertOverflow="overflow" horzOverflow="overflow" vert="horz" wrap="square" lIns="717140"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kern="0" dirty="0">
                  <a:gradFill>
                    <a:gsLst>
                      <a:gs pos="0">
                        <a:srgbClr val="505050"/>
                      </a:gs>
                      <a:gs pos="74000">
                        <a:srgbClr val="505050"/>
                      </a:gs>
                    </a:gsLst>
                    <a:lin ang="5400000" scaled="1"/>
                  </a:gradFill>
                  <a:latin typeface="Segoe UI"/>
                  <a:ea typeface="Segoe UI" pitchFamily="34" charset="0"/>
                  <a:cs typeface="Segoe UI" pitchFamily="34" charset="0"/>
                </a:rPr>
                <a:t>Apps</a:t>
              </a:r>
            </a:p>
          </p:txBody>
        </p:sp>
        <p:sp>
          <p:nvSpPr>
            <p:cNvPr id="456" name="Rectangle 455"/>
            <p:cNvSpPr/>
            <p:nvPr/>
          </p:nvSpPr>
          <p:spPr bwMode="auto">
            <a:xfrm>
              <a:off x="10098942" y="4160698"/>
              <a:ext cx="2056526" cy="668303"/>
            </a:xfrm>
            <a:prstGeom prst="rect">
              <a:avLst/>
            </a:prstGeom>
            <a:solidFill>
              <a:srgbClr val="FFFFFF"/>
            </a:solidFill>
            <a:ln w="25400" cap="flat" cmpd="sng" algn="ctr">
              <a:solidFill>
                <a:srgbClr val="D2D2D2"/>
              </a:solidFill>
              <a:prstDash val="solid"/>
              <a:headEnd type="none" w="med" len="med"/>
              <a:tailEnd type="none" w="med" len="med"/>
            </a:ln>
            <a:effectLst/>
          </p:spPr>
          <p:txBody>
            <a:bodyPr rot="0" spcFirstLastPara="0" vertOverflow="overflow" horzOverflow="overflow" vert="horz" wrap="square" lIns="717140"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kern="0" dirty="0">
                  <a:gradFill>
                    <a:gsLst>
                      <a:gs pos="0">
                        <a:srgbClr val="505050"/>
                      </a:gs>
                      <a:gs pos="74000">
                        <a:srgbClr val="505050"/>
                      </a:gs>
                    </a:gsLst>
                    <a:lin ang="5400000" scaled="1"/>
                  </a:gradFill>
                  <a:latin typeface="Segoe UI"/>
                  <a:ea typeface="Segoe UI" pitchFamily="34" charset="0"/>
                  <a:cs typeface="Segoe UI" pitchFamily="34" charset="0"/>
                </a:rPr>
                <a:t>Dashboards</a:t>
              </a:r>
            </a:p>
          </p:txBody>
        </p:sp>
        <p:sp>
          <p:nvSpPr>
            <p:cNvPr id="457" name="Freeform 456"/>
            <p:cNvSpPr/>
            <p:nvPr>
              <p:custDataLst>
                <p:tags r:id="rId2"/>
              </p:custDataLst>
            </p:nvPr>
          </p:nvSpPr>
          <p:spPr>
            <a:xfrm>
              <a:off x="10240118" y="2332261"/>
              <a:ext cx="283690" cy="255132"/>
            </a:xfrm>
            <a:custGeom>
              <a:avLst/>
              <a:gdLst/>
              <a:ahLst/>
              <a:cxnLst/>
              <a:rect l="l" t="t" r="r" b="b"/>
              <a:pathLst>
                <a:path w="1188720" h="1198117">
                  <a:moveTo>
                    <a:pt x="0" y="1179829"/>
                  </a:moveTo>
                  <a:lnTo>
                    <a:pt x="1188720" y="1179829"/>
                  </a:lnTo>
                  <a:lnTo>
                    <a:pt x="1188720" y="1198117"/>
                  </a:lnTo>
                  <a:lnTo>
                    <a:pt x="0" y="1198117"/>
                  </a:lnTo>
                  <a:close/>
                  <a:moveTo>
                    <a:pt x="85725" y="629228"/>
                  </a:moveTo>
                  <a:lnTo>
                    <a:pt x="228600" y="629228"/>
                  </a:lnTo>
                  <a:lnTo>
                    <a:pt x="228600" y="1174749"/>
                  </a:lnTo>
                  <a:lnTo>
                    <a:pt x="85725" y="1174749"/>
                  </a:lnTo>
                  <a:close/>
                  <a:moveTo>
                    <a:pt x="160954" y="560521"/>
                  </a:moveTo>
                  <a:lnTo>
                    <a:pt x="134893" y="565433"/>
                  </a:lnTo>
                  <a:lnTo>
                    <a:pt x="135875" y="570646"/>
                  </a:lnTo>
                  <a:lnTo>
                    <a:pt x="161936" y="565734"/>
                  </a:lnTo>
                  <a:close/>
                  <a:moveTo>
                    <a:pt x="200045" y="527408"/>
                  </a:moveTo>
                  <a:lnTo>
                    <a:pt x="95801" y="547055"/>
                  </a:lnTo>
                  <a:lnTo>
                    <a:pt x="96784" y="552268"/>
                  </a:lnTo>
                  <a:lnTo>
                    <a:pt x="201028" y="532620"/>
                  </a:lnTo>
                  <a:close/>
                  <a:moveTo>
                    <a:pt x="193530" y="502890"/>
                  </a:moveTo>
                  <a:lnTo>
                    <a:pt x="102316" y="520082"/>
                  </a:lnTo>
                  <a:lnTo>
                    <a:pt x="103299" y="525294"/>
                  </a:lnTo>
                  <a:lnTo>
                    <a:pt x="194512" y="508102"/>
                  </a:lnTo>
                  <a:close/>
                  <a:moveTo>
                    <a:pt x="180500" y="479600"/>
                  </a:moveTo>
                  <a:lnTo>
                    <a:pt x="115347" y="491880"/>
                  </a:lnTo>
                  <a:lnTo>
                    <a:pt x="116329" y="497092"/>
                  </a:lnTo>
                  <a:lnTo>
                    <a:pt x="181482" y="484813"/>
                  </a:lnTo>
                  <a:close/>
                  <a:moveTo>
                    <a:pt x="378883" y="434974"/>
                  </a:moveTo>
                  <a:lnTo>
                    <a:pt x="521758" y="434974"/>
                  </a:lnTo>
                  <a:lnTo>
                    <a:pt x="521758" y="1174749"/>
                  </a:lnTo>
                  <a:lnTo>
                    <a:pt x="378883" y="1174749"/>
                  </a:lnTo>
                  <a:close/>
                  <a:moveTo>
                    <a:pt x="672041" y="225425"/>
                  </a:moveTo>
                  <a:lnTo>
                    <a:pt x="814916" y="225425"/>
                  </a:lnTo>
                  <a:lnTo>
                    <a:pt x="814916" y="1174749"/>
                  </a:lnTo>
                  <a:lnTo>
                    <a:pt x="672041" y="1174749"/>
                  </a:lnTo>
                  <a:close/>
                  <a:moveTo>
                    <a:pt x="144046" y="189143"/>
                  </a:moveTo>
                  <a:cubicBezTo>
                    <a:pt x="151107" y="189037"/>
                    <a:pt x="156647" y="189144"/>
                    <a:pt x="164251" y="190420"/>
                  </a:cubicBezTo>
                  <a:cubicBezTo>
                    <a:pt x="171855" y="191696"/>
                    <a:pt x="181740" y="194037"/>
                    <a:pt x="189670" y="196802"/>
                  </a:cubicBezTo>
                  <a:cubicBezTo>
                    <a:pt x="197599" y="199568"/>
                    <a:pt x="204877" y="202865"/>
                    <a:pt x="211830" y="207013"/>
                  </a:cubicBezTo>
                  <a:cubicBezTo>
                    <a:pt x="218782" y="211162"/>
                    <a:pt x="225516" y="216161"/>
                    <a:pt x="231382" y="221693"/>
                  </a:cubicBezTo>
                  <a:cubicBezTo>
                    <a:pt x="237248" y="227224"/>
                    <a:pt x="242679" y="233712"/>
                    <a:pt x="247025" y="240201"/>
                  </a:cubicBezTo>
                  <a:cubicBezTo>
                    <a:pt x="251370" y="246689"/>
                    <a:pt x="254411" y="253923"/>
                    <a:pt x="257453" y="260624"/>
                  </a:cubicBezTo>
                  <a:cubicBezTo>
                    <a:pt x="260495" y="267325"/>
                    <a:pt x="263319" y="273282"/>
                    <a:pt x="265274" y="280409"/>
                  </a:cubicBezTo>
                  <a:cubicBezTo>
                    <a:pt x="267230" y="287536"/>
                    <a:pt x="268967" y="295194"/>
                    <a:pt x="269185" y="303385"/>
                  </a:cubicBezTo>
                  <a:cubicBezTo>
                    <a:pt x="269402" y="311575"/>
                    <a:pt x="268641" y="320510"/>
                    <a:pt x="266578" y="329552"/>
                  </a:cubicBezTo>
                  <a:cubicBezTo>
                    <a:pt x="264514" y="338593"/>
                    <a:pt x="261146" y="347528"/>
                    <a:pt x="256801" y="357633"/>
                  </a:cubicBezTo>
                  <a:cubicBezTo>
                    <a:pt x="252456" y="367738"/>
                    <a:pt x="246373" y="378375"/>
                    <a:pt x="240507" y="390182"/>
                  </a:cubicBezTo>
                  <a:cubicBezTo>
                    <a:pt x="234641" y="401989"/>
                    <a:pt x="226277" y="418902"/>
                    <a:pt x="221606" y="428476"/>
                  </a:cubicBezTo>
                  <a:cubicBezTo>
                    <a:pt x="216935" y="438049"/>
                    <a:pt x="213568" y="443048"/>
                    <a:pt x="212481" y="447622"/>
                  </a:cubicBezTo>
                  <a:cubicBezTo>
                    <a:pt x="211395" y="452196"/>
                    <a:pt x="215414" y="453260"/>
                    <a:pt x="215088" y="455919"/>
                  </a:cubicBezTo>
                  <a:cubicBezTo>
                    <a:pt x="214762" y="458578"/>
                    <a:pt x="210743" y="461025"/>
                    <a:pt x="210526" y="463578"/>
                  </a:cubicBezTo>
                  <a:cubicBezTo>
                    <a:pt x="210309" y="466130"/>
                    <a:pt x="214219" y="467620"/>
                    <a:pt x="213785" y="471236"/>
                  </a:cubicBezTo>
                  <a:lnTo>
                    <a:pt x="207919" y="485277"/>
                  </a:lnTo>
                  <a:cubicBezTo>
                    <a:pt x="207267" y="489213"/>
                    <a:pt x="209005" y="491766"/>
                    <a:pt x="209874" y="494850"/>
                  </a:cubicBezTo>
                  <a:cubicBezTo>
                    <a:pt x="210743" y="497935"/>
                    <a:pt x="213567" y="499743"/>
                    <a:pt x="213133" y="503785"/>
                  </a:cubicBezTo>
                  <a:cubicBezTo>
                    <a:pt x="212698" y="507827"/>
                    <a:pt x="207158" y="514954"/>
                    <a:pt x="207267" y="519102"/>
                  </a:cubicBezTo>
                  <a:cubicBezTo>
                    <a:pt x="207376" y="523251"/>
                    <a:pt x="213024" y="525166"/>
                    <a:pt x="213785" y="528676"/>
                  </a:cubicBezTo>
                  <a:lnTo>
                    <a:pt x="211830" y="540164"/>
                  </a:lnTo>
                  <a:cubicBezTo>
                    <a:pt x="210743" y="542929"/>
                    <a:pt x="207484" y="543461"/>
                    <a:pt x="207267" y="545270"/>
                  </a:cubicBezTo>
                  <a:cubicBezTo>
                    <a:pt x="207050" y="547078"/>
                    <a:pt x="209440" y="548780"/>
                    <a:pt x="210526" y="551013"/>
                  </a:cubicBezTo>
                  <a:cubicBezTo>
                    <a:pt x="211612" y="553247"/>
                    <a:pt x="213676" y="555587"/>
                    <a:pt x="213785" y="558672"/>
                  </a:cubicBezTo>
                  <a:cubicBezTo>
                    <a:pt x="213893" y="561757"/>
                    <a:pt x="213242" y="566437"/>
                    <a:pt x="211178" y="569522"/>
                  </a:cubicBezTo>
                  <a:cubicBezTo>
                    <a:pt x="209114" y="572606"/>
                    <a:pt x="207593" y="574628"/>
                    <a:pt x="201401" y="577180"/>
                  </a:cubicBezTo>
                  <a:cubicBezTo>
                    <a:pt x="195209" y="579733"/>
                    <a:pt x="179024" y="582606"/>
                    <a:pt x="174027" y="584839"/>
                  </a:cubicBezTo>
                  <a:cubicBezTo>
                    <a:pt x="169031" y="587073"/>
                    <a:pt x="172724" y="588137"/>
                    <a:pt x="171420" y="590583"/>
                  </a:cubicBezTo>
                  <a:cubicBezTo>
                    <a:pt x="170117" y="593030"/>
                    <a:pt x="169248" y="597072"/>
                    <a:pt x="166206" y="599518"/>
                  </a:cubicBezTo>
                  <a:cubicBezTo>
                    <a:pt x="163164" y="601964"/>
                    <a:pt x="157733" y="604198"/>
                    <a:pt x="153171" y="605262"/>
                  </a:cubicBezTo>
                  <a:cubicBezTo>
                    <a:pt x="148608" y="606326"/>
                    <a:pt x="142960" y="606645"/>
                    <a:pt x="138832" y="605900"/>
                  </a:cubicBezTo>
                  <a:cubicBezTo>
                    <a:pt x="134704" y="605156"/>
                    <a:pt x="131011" y="602603"/>
                    <a:pt x="128404" y="600794"/>
                  </a:cubicBezTo>
                  <a:cubicBezTo>
                    <a:pt x="125797" y="598986"/>
                    <a:pt x="124276" y="597391"/>
                    <a:pt x="123189" y="595051"/>
                  </a:cubicBezTo>
                  <a:lnTo>
                    <a:pt x="121886" y="586754"/>
                  </a:lnTo>
                  <a:cubicBezTo>
                    <a:pt x="118084" y="584626"/>
                    <a:pt x="110806" y="581648"/>
                    <a:pt x="110806" y="581648"/>
                  </a:cubicBezTo>
                  <a:cubicBezTo>
                    <a:pt x="107004" y="580052"/>
                    <a:pt x="100704" y="577712"/>
                    <a:pt x="97119" y="575904"/>
                  </a:cubicBezTo>
                  <a:cubicBezTo>
                    <a:pt x="93534" y="574096"/>
                    <a:pt x="91471" y="572713"/>
                    <a:pt x="89298" y="570798"/>
                  </a:cubicBezTo>
                  <a:cubicBezTo>
                    <a:pt x="87125" y="568883"/>
                    <a:pt x="84844" y="566756"/>
                    <a:pt x="84084" y="564416"/>
                  </a:cubicBezTo>
                  <a:cubicBezTo>
                    <a:pt x="83324" y="562076"/>
                    <a:pt x="83975" y="559417"/>
                    <a:pt x="84736" y="556757"/>
                  </a:cubicBezTo>
                  <a:lnTo>
                    <a:pt x="88646" y="548461"/>
                  </a:lnTo>
                  <a:cubicBezTo>
                    <a:pt x="88972" y="546546"/>
                    <a:pt x="87668" y="546759"/>
                    <a:pt x="86691" y="545270"/>
                  </a:cubicBezTo>
                  <a:cubicBezTo>
                    <a:pt x="85713" y="543780"/>
                    <a:pt x="83650" y="541866"/>
                    <a:pt x="82780" y="539526"/>
                  </a:cubicBezTo>
                  <a:cubicBezTo>
                    <a:pt x="81911" y="537185"/>
                    <a:pt x="81151" y="533994"/>
                    <a:pt x="81477" y="531229"/>
                  </a:cubicBezTo>
                  <a:cubicBezTo>
                    <a:pt x="81803" y="528463"/>
                    <a:pt x="83758" y="525166"/>
                    <a:pt x="84736" y="522932"/>
                  </a:cubicBezTo>
                  <a:cubicBezTo>
                    <a:pt x="85713" y="520698"/>
                    <a:pt x="87451" y="519315"/>
                    <a:pt x="87343" y="517826"/>
                  </a:cubicBezTo>
                  <a:cubicBezTo>
                    <a:pt x="87234" y="516337"/>
                    <a:pt x="85061" y="515699"/>
                    <a:pt x="84084" y="513997"/>
                  </a:cubicBezTo>
                  <a:cubicBezTo>
                    <a:pt x="83106" y="512295"/>
                    <a:pt x="81803" y="509955"/>
                    <a:pt x="81477" y="507615"/>
                  </a:cubicBezTo>
                  <a:cubicBezTo>
                    <a:pt x="81151" y="505274"/>
                    <a:pt x="81042" y="502615"/>
                    <a:pt x="82129" y="499956"/>
                  </a:cubicBezTo>
                  <a:lnTo>
                    <a:pt x="87994" y="491659"/>
                  </a:lnTo>
                  <a:cubicBezTo>
                    <a:pt x="88646" y="489319"/>
                    <a:pt x="87125" y="488681"/>
                    <a:pt x="86039" y="485915"/>
                  </a:cubicBezTo>
                  <a:cubicBezTo>
                    <a:pt x="84953" y="483150"/>
                    <a:pt x="82346" y="478469"/>
                    <a:pt x="81477" y="475065"/>
                  </a:cubicBezTo>
                  <a:cubicBezTo>
                    <a:pt x="80608" y="471662"/>
                    <a:pt x="80282" y="468790"/>
                    <a:pt x="80825" y="465492"/>
                  </a:cubicBezTo>
                  <a:cubicBezTo>
                    <a:pt x="81368" y="462195"/>
                    <a:pt x="86148" y="458259"/>
                    <a:pt x="85387" y="453366"/>
                  </a:cubicBezTo>
                  <a:cubicBezTo>
                    <a:pt x="84627" y="448473"/>
                    <a:pt x="80173" y="444005"/>
                    <a:pt x="76263" y="436134"/>
                  </a:cubicBezTo>
                  <a:cubicBezTo>
                    <a:pt x="72352" y="428263"/>
                    <a:pt x="68116" y="418583"/>
                    <a:pt x="61924" y="406138"/>
                  </a:cubicBezTo>
                  <a:cubicBezTo>
                    <a:pt x="55732" y="393693"/>
                    <a:pt x="44761" y="373695"/>
                    <a:pt x="39112" y="361463"/>
                  </a:cubicBezTo>
                  <a:cubicBezTo>
                    <a:pt x="33464" y="349230"/>
                    <a:pt x="30313" y="342635"/>
                    <a:pt x="28032" y="332743"/>
                  </a:cubicBezTo>
                  <a:cubicBezTo>
                    <a:pt x="25751" y="322850"/>
                    <a:pt x="24664" y="313064"/>
                    <a:pt x="25425" y="302108"/>
                  </a:cubicBezTo>
                  <a:cubicBezTo>
                    <a:pt x="26186" y="291152"/>
                    <a:pt x="29118" y="277324"/>
                    <a:pt x="32595" y="267006"/>
                  </a:cubicBezTo>
                  <a:cubicBezTo>
                    <a:pt x="36071" y="256688"/>
                    <a:pt x="40525" y="248498"/>
                    <a:pt x="46282" y="240201"/>
                  </a:cubicBezTo>
                  <a:cubicBezTo>
                    <a:pt x="52039" y="231904"/>
                    <a:pt x="58991" y="223820"/>
                    <a:pt x="67138" y="217225"/>
                  </a:cubicBezTo>
                  <a:cubicBezTo>
                    <a:pt x="75285" y="210630"/>
                    <a:pt x="86039" y="204992"/>
                    <a:pt x="95164" y="200631"/>
                  </a:cubicBezTo>
                  <a:cubicBezTo>
                    <a:pt x="104289" y="196270"/>
                    <a:pt x="113739" y="192973"/>
                    <a:pt x="121886" y="191058"/>
                  </a:cubicBezTo>
                  <a:cubicBezTo>
                    <a:pt x="130033" y="189143"/>
                    <a:pt x="136985" y="189250"/>
                    <a:pt x="144046" y="189143"/>
                  </a:cubicBezTo>
                  <a:close/>
                  <a:moveTo>
                    <a:pt x="965198" y="0"/>
                  </a:moveTo>
                  <a:lnTo>
                    <a:pt x="1108073" y="0"/>
                  </a:lnTo>
                  <a:lnTo>
                    <a:pt x="1108073" y="1174749"/>
                  </a:lnTo>
                  <a:lnTo>
                    <a:pt x="965198" y="1174749"/>
                  </a:lnTo>
                  <a:close/>
                </a:path>
              </a:pathLst>
            </a:custGeom>
            <a:solidFill>
              <a:srgbClr val="00BCF2"/>
            </a:solidFill>
            <a:ln w="19050" cap="flat" cmpd="sng" algn="ctr">
              <a:noFill/>
              <a:prstDash val="solid"/>
            </a:ln>
            <a:effectLst/>
          </p:spPr>
          <p:txBody>
            <a:bodyPr lIns="717140" rtlCol="0" anchor="ctr"/>
            <a:lstStyle/>
            <a:p>
              <a:pPr defTabSz="913505" fontAlgn="base">
                <a:spcBef>
                  <a:spcPct val="0"/>
                </a:spcBef>
                <a:spcAft>
                  <a:spcPct val="0"/>
                </a:spcAft>
                <a:defRPr/>
              </a:pPr>
              <a:endParaRPr lang="en-US" sz="1372" kern="0">
                <a:solidFill>
                  <a:sysClr val="window" lastClr="FFFFFF"/>
                </a:solidFill>
                <a:latin typeface="Arial"/>
                <a:ea typeface="MS PGothic" charset="0"/>
              </a:endParaRPr>
            </a:p>
          </p:txBody>
        </p:sp>
        <p:sp>
          <p:nvSpPr>
            <p:cNvPr id="458" name="Freeform 30"/>
            <p:cNvSpPr>
              <a:spLocks noEditPoints="1"/>
            </p:cNvSpPr>
            <p:nvPr/>
          </p:nvSpPr>
          <p:spPr bwMode="auto">
            <a:xfrm>
              <a:off x="10181066" y="3336724"/>
              <a:ext cx="264015" cy="329990"/>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00BCF2"/>
            </a:solidFill>
            <a:ln>
              <a:noFill/>
            </a:ln>
            <a:extLst/>
          </p:spPr>
          <p:txBody>
            <a:bodyPr vert="horz" wrap="square" lIns="717140" tIns="44821" rIns="89642" bIns="44821" numCol="1" anchor="t" anchorCtr="0" compatLnSpc="1">
              <a:prstTxWarp prst="textNoShape">
                <a:avLst/>
              </a:prstTxWarp>
            </a:bodyPr>
            <a:lstStyle/>
            <a:p>
              <a:pPr defTabSz="896175" fontAlgn="base">
                <a:spcBef>
                  <a:spcPct val="0"/>
                </a:spcBef>
                <a:spcAft>
                  <a:spcPct val="0"/>
                </a:spcAft>
                <a:defRPr/>
              </a:pPr>
              <a:endParaRPr lang="en-US" sz="1667" kern="0">
                <a:solidFill>
                  <a:srgbClr val="000000"/>
                </a:solidFill>
                <a:ea typeface="MS PGothic" charset="0"/>
              </a:endParaRPr>
            </a:p>
          </p:txBody>
        </p:sp>
        <p:pic>
          <p:nvPicPr>
            <p:cNvPr id="460" name="Picture 5" descr="\\MAGNUM\Projects\Microsoft\Cloud Power FY12\Design\ICONS_PNG\PaaS.png"/>
            <p:cNvPicPr>
              <a:picLocks noChangeAspect="1" noChangeArrowheads="1"/>
            </p:cNvPicPr>
            <p:nvPr/>
          </p:nvPicPr>
          <p:blipFill rotWithShape="1">
            <a:blip r:embed="rId15" cstate="print"/>
            <a:srcRect t="7287" b="7388"/>
            <a:stretch/>
          </p:blipFill>
          <p:spPr bwMode="auto">
            <a:xfrm>
              <a:off x="10150801" y="5227833"/>
              <a:ext cx="492625" cy="420329"/>
            </a:xfrm>
            <a:prstGeom prst="rect">
              <a:avLst/>
            </a:prstGeom>
            <a:noFill/>
          </p:spPr>
        </p:pic>
        <p:pic>
          <p:nvPicPr>
            <p:cNvPr id="461" name="Picture 3" descr="\\MAGNUM\Projects\Microsoft\Cloud Power FY12\Design\Icons\PNGs\Scalable_Elastic_4.png"/>
            <p:cNvPicPr>
              <a:picLocks noChangeAspect="1" noChangeArrowheads="1"/>
            </p:cNvPicPr>
            <p:nvPr/>
          </p:nvPicPr>
          <p:blipFill rotWithShape="1">
            <a:blip r:embed="rId16" cstate="print"/>
            <a:srcRect l="8040" t="8043" r="7540" b="10449"/>
            <a:stretch/>
          </p:blipFill>
          <p:spPr bwMode="auto">
            <a:xfrm>
              <a:off x="10185228" y="4288372"/>
              <a:ext cx="427704" cy="412954"/>
            </a:xfrm>
            <a:prstGeom prst="rect">
              <a:avLst/>
            </a:prstGeom>
            <a:noFill/>
          </p:spPr>
        </p:pic>
      </p:grpSp>
      <p:grpSp>
        <p:nvGrpSpPr>
          <p:cNvPr id="462" name="Group 461"/>
          <p:cNvGrpSpPr/>
          <p:nvPr/>
        </p:nvGrpSpPr>
        <p:grpSpPr>
          <a:xfrm>
            <a:off x="4228704" y="1432203"/>
            <a:ext cx="1190434" cy="1483152"/>
            <a:chOff x="4113997" y="1460425"/>
            <a:chExt cx="1214305" cy="1512892"/>
          </a:xfrm>
        </p:grpSpPr>
        <p:sp>
          <p:nvSpPr>
            <p:cNvPr id="463" name="Rectangle 462"/>
            <p:cNvSpPr/>
            <p:nvPr/>
          </p:nvSpPr>
          <p:spPr bwMode="auto">
            <a:xfrm>
              <a:off x="4113997" y="1460425"/>
              <a:ext cx="1115774" cy="1938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102" fontAlgn="base">
                <a:lnSpc>
                  <a:spcPct val="90000"/>
                </a:lnSpc>
                <a:spcBef>
                  <a:spcPct val="0"/>
                </a:spcBef>
                <a:spcAft>
                  <a:spcPct val="0"/>
                </a:spcAft>
                <a:defRPr/>
              </a:pPr>
              <a:r>
                <a:rPr lang="en-US" sz="1372" kern="0" dirty="0">
                  <a:gradFill>
                    <a:gsLst>
                      <a:gs pos="82301">
                        <a:srgbClr val="505050"/>
                      </a:gs>
                      <a:gs pos="41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TRANSFORM</a:t>
              </a:r>
            </a:p>
          </p:txBody>
        </p:sp>
        <p:grpSp>
          <p:nvGrpSpPr>
            <p:cNvPr id="464" name="Group 463"/>
            <p:cNvGrpSpPr/>
            <p:nvPr/>
          </p:nvGrpSpPr>
          <p:grpSpPr>
            <a:xfrm>
              <a:off x="4113997" y="1840524"/>
              <a:ext cx="1214305" cy="1132793"/>
              <a:chOff x="4113997" y="1981200"/>
              <a:chExt cx="1214305" cy="1132793"/>
            </a:xfrm>
          </p:grpSpPr>
          <p:sp>
            <p:nvSpPr>
              <p:cNvPr id="465" name="Rectangle 464"/>
              <p:cNvSpPr/>
              <p:nvPr/>
            </p:nvSpPr>
            <p:spPr bwMode="auto">
              <a:xfrm>
                <a:off x="4113997" y="2519281"/>
                <a:ext cx="1189535" cy="381064"/>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kern="0" dirty="0">
                  <a:gradFill>
                    <a:gsLst>
                      <a:gs pos="7080">
                        <a:srgbClr val="FFFFFF"/>
                      </a:gs>
                      <a:gs pos="59000">
                        <a:srgbClr val="FFFFFF"/>
                      </a:gs>
                    </a:gsLst>
                    <a:lin ang="5400000" scaled="0"/>
                  </a:gradFill>
                  <a:latin typeface="Segoe UI Light"/>
                  <a:ea typeface="Segoe UI" pitchFamily="34" charset="0"/>
                  <a:cs typeface="Segoe UI" pitchFamily="34" charset="0"/>
                </a:endParaRPr>
              </a:p>
            </p:txBody>
          </p:sp>
          <p:sp>
            <p:nvSpPr>
              <p:cNvPr id="466" name="Rectangle 465"/>
              <p:cNvSpPr/>
              <p:nvPr/>
            </p:nvSpPr>
            <p:spPr bwMode="auto">
              <a:xfrm>
                <a:off x="4454769" y="2533976"/>
                <a:ext cx="873533" cy="37398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372" b="1" kern="0" dirty="0">
                    <a:gradFill>
                      <a:gsLst>
                        <a:gs pos="7080">
                          <a:srgbClr val="505050"/>
                        </a:gs>
                        <a:gs pos="59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ETL tool</a:t>
                </a:r>
              </a:p>
            </p:txBody>
          </p:sp>
          <p:sp>
            <p:nvSpPr>
              <p:cNvPr id="467" name="Freeform 9"/>
              <p:cNvSpPr>
                <a:spLocks noEditPoints="1"/>
              </p:cNvSpPr>
              <p:nvPr/>
            </p:nvSpPr>
            <p:spPr bwMode="auto">
              <a:xfrm>
                <a:off x="4203566" y="2595552"/>
                <a:ext cx="231100" cy="228522"/>
              </a:xfrm>
              <a:custGeom>
                <a:avLst/>
                <a:gdLst>
                  <a:gd name="T0" fmla="*/ 910 w 1856"/>
                  <a:gd name="T1" fmla="*/ 1264 h 1836"/>
                  <a:gd name="T2" fmla="*/ 819 w 1856"/>
                  <a:gd name="T3" fmla="*/ 1493 h 1836"/>
                  <a:gd name="T4" fmla="*/ 723 w 1856"/>
                  <a:gd name="T5" fmla="*/ 1721 h 1836"/>
                  <a:gd name="T6" fmla="*/ 295 w 1856"/>
                  <a:gd name="T7" fmla="*/ 1782 h 1836"/>
                  <a:gd name="T8" fmla="*/ 295 w 1856"/>
                  <a:gd name="T9" fmla="*/ 1739 h 1836"/>
                  <a:gd name="T10" fmla="*/ 536 w 1856"/>
                  <a:gd name="T11" fmla="*/ 1595 h 1836"/>
                  <a:gd name="T12" fmla="*/ 482 w 1856"/>
                  <a:gd name="T13" fmla="*/ 1390 h 1836"/>
                  <a:gd name="T14" fmla="*/ 392 w 1856"/>
                  <a:gd name="T15" fmla="*/ 1360 h 1836"/>
                  <a:gd name="T16" fmla="*/ 126 w 1856"/>
                  <a:gd name="T17" fmla="*/ 1499 h 1836"/>
                  <a:gd name="T18" fmla="*/ 235 w 1856"/>
                  <a:gd name="T19" fmla="*/ 1216 h 1836"/>
                  <a:gd name="T20" fmla="*/ 452 w 1856"/>
                  <a:gd name="T21" fmla="*/ 1119 h 1836"/>
                  <a:gd name="T22" fmla="*/ 464 w 1856"/>
                  <a:gd name="T23" fmla="*/ 1119 h 1836"/>
                  <a:gd name="T24" fmla="*/ 639 w 1856"/>
                  <a:gd name="T25" fmla="*/ 1071 h 1836"/>
                  <a:gd name="T26" fmla="*/ 681 w 1856"/>
                  <a:gd name="T27" fmla="*/ 1035 h 1836"/>
                  <a:gd name="T28" fmla="*/ 976 w 1856"/>
                  <a:gd name="T29" fmla="*/ 734 h 1836"/>
                  <a:gd name="T30" fmla="*/ 795 w 1856"/>
                  <a:gd name="T31" fmla="*/ 566 h 1836"/>
                  <a:gd name="T32" fmla="*/ 572 w 1856"/>
                  <a:gd name="T33" fmla="*/ 776 h 1836"/>
                  <a:gd name="T34" fmla="*/ 741 w 1856"/>
                  <a:gd name="T35" fmla="*/ 975 h 1836"/>
                  <a:gd name="T36" fmla="*/ 1579 w 1856"/>
                  <a:gd name="T37" fmla="*/ 1818 h 1836"/>
                  <a:gd name="T38" fmla="*/ 1820 w 1856"/>
                  <a:gd name="T39" fmla="*/ 1613 h 1836"/>
                  <a:gd name="T40" fmla="*/ 1820 w 1856"/>
                  <a:gd name="T41" fmla="*/ 1577 h 1836"/>
                  <a:gd name="T42" fmla="*/ 1211 w 1856"/>
                  <a:gd name="T43" fmla="*/ 969 h 1836"/>
                  <a:gd name="T44" fmla="*/ 1814 w 1856"/>
                  <a:gd name="T45" fmla="*/ 421 h 1836"/>
                  <a:gd name="T46" fmla="*/ 1573 w 1856"/>
                  <a:gd name="T47" fmla="*/ 560 h 1836"/>
                  <a:gd name="T48" fmla="*/ 1446 w 1856"/>
                  <a:gd name="T49" fmla="*/ 475 h 1836"/>
                  <a:gd name="T50" fmla="*/ 1440 w 1856"/>
                  <a:gd name="T51" fmla="*/ 319 h 1836"/>
                  <a:gd name="T52" fmla="*/ 1687 w 1856"/>
                  <a:gd name="T53" fmla="*/ 156 h 1836"/>
                  <a:gd name="T54" fmla="*/ 1308 w 1856"/>
                  <a:gd name="T55" fmla="*/ 150 h 1836"/>
                  <a:gd name="T56" fmla="*/ 1151 w 1856"/>
                  <a:gd name="T57" fmla="*/ 427 h 1836"/>
                  <a:gd name="T58" fmla="*/ 1097 w 1856"/>
                  <a:gd name="T59" fmla="*/ 614 h 1836"/>
                  <a:gd name="T60" fmla="*/ 1266 w 1856"/>
                  <a:gd name="T61" fmla="*/ 909 h 1836"/>
                  <a:gd name="T62" fmla="*/ 1501 w 1856"/>
                  <a:gd name="T63" fmla="*/ 800 h 1836"/>
                  <a:gd name="T64" fmla="*/ 1519 w 1856"/>
                  <a:gd name="T65" fmla="*/ 800 h 1836"/>
                  <a:gd name="T66" fmla="*/ 1663 w 1856"/>
                  <a:gd name="T67" fmla="*/ 758 h 1836"/>
                  <a:gd name="T68" fmla="*/ 1856 w 1856"/>
                  <a:gd name="T69" fmla="*/ 451 h 1836"/>
                  <a:gd name="T70" fmla="*/ 313 w 1856"/>
                  <a:gd name="T71" fmla="*/ 879 h 1836"/>
                  <a:gd name="T72" fmla="*/ 862 w 1856"/>
                  <a:gd name="T73" fmla="*/ 349 h 1836"/>
                  <a:gd name="T74" fmla="*/ 862 w 1856"/>
                  <a:gd name="T75" fmla="*/ 271 h 1836"/>
                  <a:gd name="T76" fmla="*/ 566 w 1856"/>
                  <a:gd name="T77" fmla="*/ 0 h 1836"/>
                  <a:gd name="T78" fmla="*/ 12 w 1856"/>
                  <a:gd name="T79" fmla="*/ 524 h 1836"/>
                  <a:gd name="T80" fmla="*/ 12 w 1856"/>
                  <a:gd name="T81" fmla="*/ 602 h 1836"/>
                  <a:gd name="T82" fmla="*/ 313 w 1856"/>
                  <a:gd name="T83" fmla="*/ 879 h 1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6" h="1836">
                    <a:moveTo>
                      <a:pt x="681" y="1035"/>
                    </a:moveTo>
                    <a:cubicBezTo>
                      <a:pt x="910" y="1264"/>
                      <a:pt x="910" y="1264"/>
                      <a:pt x="910" y="1264"/>
                    </a:cubicBezTo>
                    <a:cubicBezTo>
                      <a:pt x="868" y="1306"/>
                      <a:pt x="868" y="1306"/>
                      <a:pt x="868" y="1306"/>
                    </a:cubicBezTo>
                    <a:cubicBezTo>
                      <a:pt x="825" y="1348"/>
                      <a:pt x="819" y="1420"/>
                      <a:pt x="819" y="1493"/>
                    </a:cubicBezTo>
                    <a:cubicBezTo>
                      <a:pt x="819" y="1493"/>
                      <a:pt x="819" y="1493"/>
                      <a:pt x="819" y="1493"/>
                    </a:cubicBezTo>
                    <a:cubicBezTo>
                      <a:pt x="819" y="1577"/>
                      <a:pt x="783" y="1661"/>
                      <a:pt x="723" y="1721"/>
                    </a:cubicBezTo>
                    <a:cubicBezTo>
                      <a:pt x="705" y="1739"/>
                      <a:pt x="687" y="1758"/>
                      <a:pt x="657" y="1776"/>
                    </a:cubicBezTo>
                    <a:cubicBezTo>
                      <a:pt x="554" y="1836"/>
                      <a:pt x="410" y="1836"/>
                      <a:pt x="295" y="1782"/>
                    </a:cubicBezTo>
                    <a:cubicBezTo>
                      <a:pt x="289" y="1782"/>
                      <a:pt x="283" y="1770"/>
                      <a:pt x="283" y="1764"/>
                    </a:cubicBezTo>
                    <a:cubicBezTo>
                      <a:pt x="277" y="1751"/>
                      <a:pt x="283" y="1739"/>
                      <a:pt x="295" y="1739"/>
                    </a:cubicBezTo>
                    <a:cubicBezTo>
                      <a:pt x="530" y="1601"/>
                      <a:pt x="530" y="1601"/>
                      <a:pt x="530" y="1601"/>
                    </a:cubicBezTo>
                    <a:cubicBezTo>
                      <a:pt x="530" y="1601"/>
                      <a:pt x="536" y="1601"/>
                      <a:pt x="536" y="1595"/>
                    </a:cubicBezTo>
                    <a:cubicBezTo>
                      <a:pt x="554" y="1577"/>
                      <a:pt x="578" y="1547"/>
                      <a:pt x="524" y="1445"/>
                    </a:cubicBezTo>
                    <a:cubicBezTo>
                      <a:pt x="512" y="1420"/>
                      <a:pt x="494" y="1402"/>
                      <a:pt x="482" y="1390"/>
                    </a:cubicBezTo>
                    <a:cubicBezTo>
                      <a:pt x="440" y="1348"/>
                      <a:pt x="410" y="1354"/>
                      <a:pt x="398" y="1360"/>
                    </a:cubicBezTo>
                    <a:cubicBezTo>
                      <a:pt x="392" y="1360"/>
                      <a:pt x="392" y="1360"/>
                      <a:pt x="392" y="1360"/>
                    </a:cubicBezTo>
                    <a:cubicBezTo>
                      <a:pt x="156" y="1499"/>
                      <a:pt x="156" y="1499"/>
                      <a:pt x="156" y="1499"/>
                    </a:cubicBezTo>
                    <a:cubicBezTo>
                      <a:pt x="144" y="1499"/>
                      <a:pt x="132" y="1499"/>
                      <a:pt x="126" y="1499"/>
                    </a:cubicBezTo>
                    <a:cubicBezTo>
                      <a:pt x="120" y="1493"/>
                      <a:pt x="114" y="1481"/>
                      <a:pt x="114" y="1469"/>
                    </a:cubicBezTo>
                    <a:cubicBezTo>
                      <a:pt x="120" y="1378"/>
                      <a:pt x="168" y="1288"/>
                      <a:pt x="235" y="1216"/>
                    </a:cubicBezTo>
                    <a:cubicBezTo>
                      <a:pt x="253" y="1198"/>
                      <a:pt x="283" y="1180"/>
                      <a:pt x="307" y="1162"/>
                    </a:cubicBezTo>
                    <a:cubicBezTo>
                      <a:pt x="349" y="1137"/>
                      <a:pt x="398" y="1125"/>
                      <a:pt x="452" y="1119"/>
                    </a:cubicBezTo>
                    <a:cubicBezTo>
                      <a:pt x="446" y="1119"/>
                      <a:pt x="446" y="1119"/>
                      <a:pt x="446" y="1119"/>
                    </a:cubicBezTo>
                    <a:cubicBezTo>
                      <a:pt x="452" y="1119"/>
                      <a:pt x="458" y="1119"/>
                      <a:pt x="464" y="1119"/>
                    </a:cubicBezTo>
                    <a:cubicBezTo>
                      <a:pt x="464" y="1119"/>
                      <a:pt x="464" y="1119"/>
                      <a:pt x="470" y="1119"/>
                    </a:cubicBezTo>
                    <a:cubicBezTo>
                      <a:pt x="536" y="1119"/>
                      <a:pt x="602" y="1113"/>
                      <a:pt x="639" y="1071"/>
                    </a:cubicBezTo>
                    <a:cubicBezTo>
                      <a:pt x="681" y="1035"/>
                      <a:pt x="681" y="1035"/>
                      <a:pt x="681" y="1035"/>
                    </a:cubicBezTo>
                    <a:cubicBezTo>
                      <a:pt x="681" y="1035"/>
                      <a:pt x="681" y="1035"/>
                      <a:pt x="681" y="1035"/>
                    </a:cubicBezTo>
                    <a:close/>
                    <a:moveTo>
                      <a:pt x="1211" y="969"/>
                    </a:moveTo>
                    <a:cubicBezTo>
                      <a:pt x="976" y="734"/>
                      <a:pt x="976" y="734"/>
                      <a:pt x="976" y="734"/>
                    </a:cubicBezTo>
                    <a:cubicBezTo>
                      <a:pt x="813" y="572"/>
                      <a:pt x="813" y="572"/>
                      <a:pt x="813" y="572"/>
                    </a:cubicBezTo>
                    <a:cubicBezTo>
                      <a:pt x="807" y="566"/>
                      <a:pt x="801" y="566"/>
                      <a:pt x="795" y="566"/>
                    </a:cubicBezTo>
                    <a:cubicBezTo>
                      <a:pt x="789" y="566"/>
                      <a:pt x="783" y="566"/>
                      <a:pt x="777" y="572"/>
                    </a:cubicBezTo>
                    <a:cubicBezTo>
                      <a:pt x="572" y="776"/>
                      <a:pt x="572" y="776"/>
                      <a:pt x="572" y="776"/>
                    </a:cubicBezTo>
                    <a:cubicBezTo>
                      <a:pt x="566" y="782"/>
                      <a:pt x="566" y="800"/>
                      <a:pt x="572" y="812"/>
                    </a:cubicBezTo>
                    <a:cubicBezTo>
                      <a:pt x="741" y="975"/>
                      <a:pt x="741" y="975"/>
                      <a:pt x="741" y="975"/>
                    </a:cubicBezTo>
                    <a:cubicBezTo>
                      <a:pt x="970" y="1204"/>
                      <a:pt x="970" y="1204"/>
                      <a:pt x="970" y="1204"/>
                    </a:cubicBezTo>
                    <a:cubicBezTo>
                      <a:pt x="1579" y="1818"/>
                      <a:pt x="1579" y="1818"/>
                      <a:pt x="1579" y="1818"/>
                    </a:cubicBezTo>
                    <a:cubicBezTo>
                      <a:pt x="1591" y="1824"/>
                      <a:pt x="1603" y="1824"/>
                      <a:pt x="1615" y="1818"/>
                    </a:cubicBezTo>
                    <a:cubicBezTo>
                      <a:pt x="1820" y="1613"/>
                      <a:pt x="1820" y="1613"/>
                      <a:pt x="1820" y="1613"/>
                    </a:cubicBezTo>
                    <a:cubicBezTo>
                      <a:pt x="1826" y="1607"/>
                      <a:pt x="1826" y="1601"/>
                      <a:pt x="1826" y="1595"/>
                    </a:cubicBezTo>
                    <a:cubicBezTo>
                      <a:pt x="1826" y="1589"/>
                      <a:pt x="1826" y="1583"/>
                      <a:pt x="1820" y="1577"/>
                    </a:cubicBezTo>
                    <a:cubicBezTo>
                      <a:pt x="1211" y="969"/>
                      <a:pt x="1211" y="969"/>
                      <a:pt x="1211" y="969"/>
                    </a:cubicBezTo>
                    <a:cubicBezTo>
                      <a:pt x="1211" y="969"/>
                      <a:pt x="1211" y="969"/>
                      <a:pt x="1211" y="969"/>
                    </a:cubicBezTo>
                    <a:close/>
                    <a:moveTo>
                      <a:pt x="1844" y="421"/>
                    </a:moveTo>
                    <a:cubicBezTo>
                      <a:pt x="1832" y="421"/>
                      <a:pt x="1826" y="421"/>
                      <a:pt x="1814" y="421"/>
                    </a:cubicBezTo>
                    <a:cubicBezTo>
                      <a:pt x="1579" y="560"/>
                      <a:pt x="1579" y="560"/>
                      <a:pt x="1579" y="560"/>
                    </a:cubicBezTo>
                    <a:cubicBezTo>
                      <a:pt x="1579" y="560"/>
                      <a:pt x="1579" y="560"/>
                      <a:pt x="1573" y="560"/>
                    </a:cubicBezTo>
                    <a:cubicBezTo>
                      <a:pt x="1561" y="566"/>
                      <a:pt x="1531" y="572"/>
                      <a:pt x="1488" y="530"/>
                    </a:cubicBezTo>
                    <a:cubicBezTo>
                      <a:pt x="1470" y="517"/>
                      <a:pt x="1458" y="499"/>
                      <a:pt x="1446" y="475"/>
                    </a:cubicBezTo>
                    <a:cubicBezTo>
                      <a:pt x="1386" y="373"/>
                      <a:pt x="1416" y="343"/>
                      <a:pt x="1428" y="325"/>
                    </a:cubicBezTo>
                    <a:cubicBezTo>
                      <a:pt x="1434" y="319"/>
                      <a:pt x="1440" y="319"/>
                      <a:pt x="1440" y="319"/>
                    </a:cubicBezTo>
                    <a:cubicBezTo>
                      <a:pt x="1675" y="180"/>
                      <a:pt x="1675" y="180"/>
                      <a:pt x="1675" y="180"/>
                    </a:cubicBezTo>
                    <a:cubicBezTo>
                      <a:pt x="1687" y="180"/>
                      <a:pt x="1687" y="168"/>
                      <a:pt x="1687" y="156"/>
                    </a:cubicBezTo>
                    <a:cubicBezTo>
                      <a:pt x="1687" y="150"/>
                      <a:pt x="1681" y="138"/>
                      <a:pt x="1675" y="138"/>
                    </a:cubicBezTo>
                    <a:cubicBezTo>
                      <a:pt x="1561" y="84"/>
                      <a:pt x="1416" y="84"/>
                      <a:pt x="1308" y="150"/>
                    </a:cubicBezTo>
                    <a:cubicBezTo>
                      <a:pt x="1284" y="162"/>
                      <a:pt x="1266" y="180"/>
                      <a:pt x="1241" y="198"/>
                    </a:cubicBezTo>
                    <a:cubicBezTo>
                      <a:pt x="1181" y="259"/>
                      <a:pt x="1151" y="343"/>
                      <a:pt x="1151" y="427"/>
                    </a:cubicBezTo>
                    <a:cubicBezTo>
                      <a:pt x="1145" y="427"/>
                      <a:pt x="1145" y="427"/>
                      <a:pt x="1145" y="427"/>
                    </a:cubicBezTo>
                    <a:cubicBezTo>
                      <a:pt x="1151" y="499"/>
                      <a:pt x="1145" y="572"/>
                      <a:pt x="1097" y="614"/>
                    </a:cubicBezTo>
                    <a:cubicBezTo>
                      <a:pt x="1036" y="680"/>
                      <a:pt x="1036" y="680"/>
                      <a:pt x="1036" y="680"/>
                    </a:cubicBezTo>
                    <a:cubicBezTo>
                      <a:pt x="1266" y="909"/>
                      <a:pt x="1266" y="909"/>
                      <a:pt x="1266" y="909"/>
                    </a:cubicBezTo>
                    <a:cubicBezTo>
                      <a:pt x="1332" y="849"/>
                      <a:pt x="1332" y="849"/>
                      <a:pt x="1332" y="849"/>
                    </a:cubicBezTo>
                    <a:cubicBezTo>
                      <a:pt x="1368" y="806"/>
                      <a:pt x="1434" y="800"/>
                      <a:pt x="1501" y="800"/>
                    </a:cubicBezTo>
                    <a:cubicBezTo>
                      <a:pt x="1507" y="800"/>
                      <a:pt x="1507" y="800"/>
                      <a:pt x="1507" y="800"/>
                    </a:cubicBezTo>
                    <a:cubicBezTo>
                      <a:pt x="1513" y="800"/>
                      <a:pt x="1519" y="800"/>
                      <a:pt x="1519" y="800"/>
                    </a:cubicBezTo>
                    <a:cubicBezTo>
                      <a:pt x="1519" y="800"/>
                      <a:pt x="1519" y="800"/>
                      <a:pt x="1519" y="800"/>
                    </a:cubicBezTo>
                    <a:cubicBezTo>
                      <a:pt x="1567" y="794"/>
                      <a:pt x="1615" y="782"/>
                      <a:pt x="1663" y="758"/>
                    </a:cubicBezTo>
                    <a:cubicBezTo>
                      <a:pt x="1687" y="740"/>
                      <a:pt x="1712" y="722"/>
                      <a:pt x="1736" y="704"/>
                    </a:cubicBezTo>
                    <a:cubicBezTo>
                      <a:pt x="1802" y="638"/>
                      <a:pt x="1844" y="542"/>
                      <a:pt x="1856" y="451"/>
                    </a:cubicBezTo>
                    <a:cubicBezTo>
                      <a:pt x="1856" y="439"/>
                      <a:pt x="1850" y="427"/>
                      <a:pt x="1844" y="421"/>
                    </a:cubicBezTo>
                    <a:close/>
                    <a:moveTo>
                      <a:pt x="313" y="879"/>
                    </a:moveTo>
                    <a:cubicBezTo>
                      <a:pt x="325" y="879"/>
                      <a:pt x="343" y="873"/>
                      <a:pt x="349" y="861"/>
                    </a:cubicBezTo>
                    <a:cubicBezTo>
                      <a:pt x="862" y="349"/>
                      <a:pt x="862" y="349"/>
                      <a:pt x="862" y="349"/>
                    </a:cubicBezTo>
                    <a:cubicBezTo>
                      <a:pt x="874" y="343"/>
                      <a:pt x="880" y="325"/>
                      <a:pt x="880" y="313"/>
                    </a:cubicBezTo>
                    <a:cubicBezTo>
                      <a:pt x="880" y="295"/>
                      <a:pt x="874" y="283"/>
                      <a:pt x="862" y="271"/>
                    </a:cubicBezTo>
                    <a:cubicBezTo>
                      <a:pt x="602" y="12"/>
                      <a:pt x="602" y="12"/>
                      <a:pt x="602" y="12"/>
                    </a:cubicBezTo>
                    <a:cubicBezTo>
                      <a:pt x="590" y="6"/>
                      <a:pt x="578" y="0"/>
                      <a:pt x="566" y="0"/>
                    </a:cubicBezTo>
                    <a:cubicBezTo>
                      <a:pt x="548" y="0"/>
                      <a:pt x="536" y="6"/>
                      <a:pt x="524" y="12"/>
                    </a:cubicBezTo>
                    <a:cubicBezTo>
                      <a:pt x="12" y="524"/>
                      <a:pt x="12" y="524"/>
                      <a:pt x="12" y="524"/>
                    </a:cubicBezTo>
                    <a:cubicBezTo>
                      <a:pt x="6" y="535"/>
                      <a:pt x="0" y="548"/>
                      <a:pt x="0" y="560"/>
                    </a:cubicBezTo>
                    <a:cubicBezTo>
                      <a:pt x="0" y="578"/>
                      <a:pt x="6" y="590"/>
                      <a:pt x="12" y="602"/>
                    </a:cubicBezTo>
                    <a:cubicBezTo>
                      <a:pt x="277" y="861"/>
                      <a:pt x="277" y="861"/>
                      <a:pt x="277" y="861"/>
                    </a:cubicBezTo>
                    <a:cubicBezTo>
                      <a:pt x="283" y="873"/>
                      <a:pt x="301" y="879"/>
                      <a:pt x="313" y="879"/>
                    </a:cubicBezTo>
                    <a:close/>
                  </a:path>
                </a:pathLst>
              </a:custGeom>
              <a:solidFill>
                <a:srgbClr val="505050"/>
              </a:solidFill>
              <a:ln>
                <a:noFill/>
              </a:ln>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defRPr/>
                </a:pPr>
                <a:endParaRPr lang="en-US" sz="2353" kern="0">
                  <a:solidFill>
                    <a:srgbClr val="000000"/>
                  </a:solidFill>
                  <a:ea typeface="MS PGothic" charset="0"/>
                </a:endParaRPr>
              </a:p>
            </p:txBody>
          </p:sp>
          <p:sp>
            <p:nvSpPr>
              <p:cNvPr id="468" name="U-Turn Arrow 467"/>
              <p:cNvSpPr/>
              <p:nvPr/>
            </p:nvSpPr>
            <p:spPr>
              <a:xfrm>
                <a:off x="4128453" y="1981200"/>
                <a:ext cx="852996" cy="542190"/>
              </a:xfrm>
              <a:prstGeom prst="uturnArrow">
                <a:avLst>
                  <a:gd name="adj1" fmla="val 14927"/>
                  <a:gd name="adj2" fmla="val 25000"/>
                  <a:gd name="adj3" fmla="val 25944"/>
                  <a:gd name="adj4" fmla="val 69300"/>
                  <a:gd name="adj5" fmla="val 100000"/>
                </a:avLst>
              </a:prstGeom>
              <a:solidFill>
                <a:srgbClr val="505050">
                  <a:lumMod val="60000"/>
                  <a:lumOff val="40000"/>
                </a:srgbClr>
              </a:solidFill>
              <a:ln w="12700" cap="flat" cmpd="sng" algn="ctr">
                <a:noFill/>
                <a:prstDash val="solid"/>
                <a:miter lim="800000"/>
              </a:ln>
              <a:effectLst/>
            </p:spPr>
            <p:txBody>
              <a:bodyPr rtlCol="0" anchor="ctr"/>
              <a:lstStyle/>
              <a:p>
                <a:pPr algn="ctr" defTabSz="913990" fontAlgn="base">
                  <a:spcBef>
                    <a:spcPct val="0"/>
                  </a:spcBef>
                  <a:spcAft>
                    <a:spcPct val="0"/>
                  </a:spcAft>
                  <a:defRPr/>
                </a:pPr>
                <a:endParaRPr lang="en-US" kern="0" dirty="0">
                  <a:solidFill>
                    <a:prstClr val="black"/>
                  </a:solidFill>
                  <a:latin typeface="Calibri" panose="020F0502020204030204"/>
                  <a:ea typeface="MS PGothic" charset="0"/>
                </a:endParaRPr>
              </a:p>
            </p:txBody>
          </p:sp>
          <p:sp>
            <p:nvSpPr>
              <p:cNvPr id="469" name="Rectangle 468"/>
              <p:cNvSpPr/>
              <p:nvPr/>
            </p:nvSpPr>
            <p:spPr bwMode="auto">
              <a:xfrm>
                <a:off x="4113997" y="2889353"/>
                <a:ext cx="1189535" cy="224640"/>
              </a:xfrm>
              <a:prstGeom prst="rect">
                <a:avLst/>
              </a:prstGeom>
              <a:solidFill>
                <a:srgbClr val="50505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078" kern="0" dirty="0">
                    <a:gradFill>
                      <a:gsLst>
                        <a:gs pos="7080">
                          <a:srgbClr val="FFFFFF"/>
                        </a:gs>
                        <a:gs pos="59000">
                          <a:srgbClr val="FFFFFF"/>
                        </a:gs>
                      </a:gsLst>
                      <a:lin ang="5400000" scaled="0"/>
                    </a:gradFill>
                    <a:latin typeface="Segoe UI"/>
                    <a:ea typeface="Segoe UI" pitchFamily="34" charset="0"/>
                    <a:cs typeface="Segoe UI" pitchFamily="34" charset="0"/>
                  </a:rPr>
                  <a:t>(SSIS, etc.)</a:t>
                </a:r>
              </a:p>
            </p:txBody>
          </p:sp>
        </p:grpSp>
      </p:grpSp>
      <p:sp>
        <p:nvSpPr>
          <p:cNvPr id="470" name="Rectangle 469"/>
          <p:cNvSpPr/>
          <p:nvPr/>
        </p:nvSpPr>
        <p:spPr bwMode="auto">
          <a:xfrm>
            <a:off x="464818" y="4085495"/>
            <a:ext cx="51722" cy="2156823"/>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endParaRPr lang="en-US" sz="1372" kern="0" dirty="0">
              <a:gradFill>
                <a:gsLst>
                  <a:gs pos="7080">
                    <a:srgbClr val="505050"/>
                  </a:gs>
                  <a:gs pos="41000">
                    <a:srgbClr val="505050"/>
                  </a:gs>
                </a:gsLst>
                <a:lin ang="5400000" scaled="0"/>
              </a:gradFill>
              <a:latin typeface="Segoe UI"/>
              <a:ea typeface="Segoe UI" pitchFamily="34" charset="0"/>
              <a:cs typeface="Segoe UI" pitchFamily="34" charset="0"/>
            </a:endParaRPr>
          </a:p>
        </p:txBody>
      </p:sp>
      <p:grpSp>
        <p:nvGrpSpPr>
          <p:cNvPr id="471" name="Group 470"/>
          <p:cNvGrpSpPr/>
          <p:nvPr/>
        </p:nvGrpSpPr>
        <p:grpSpPr>
          <a:xfrm>
            <a:off x="2559304" y="1432203"/>
            <a:ext cx="1527338" cy="1299560"/>
            <a:chOff x="2411123" y="1460425"/>
            <a:chExt cx="1557964" cy="1325619"/>
          </a:xfrm>
        </p:grpSpPr>
        <p:sp>
          <p:nvSpPr>
            <p:cNvPr id="472" name="Rectangle 471"/>
            <p:cNvSpPr/>
            <p:nvPr/>
          </p:nvSpPr>
          <p:spPr bwMode="auto">
            <a:xfrm>
              <a:off x="2411123" y="1460425"/>
              <a:ext cx="760095" cy="1938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102" fontAlgn="base">
                <a:lnSpc>
                  <a:spcPct val="90000"/>
                </a:lnSpc>
                <a:spcBef>
                  <a:spcPct val="0"/>
                </a:spcBef>
                <a:spcAft>
                  <a:spcPct val="0"/>
                </a:spcAft>
                <a:defRPr/>
              </a:pPr>
              <a:r>
                <a:rPr lang="en-US" sz="1372" kern="0" dirty="0">
                  <a:gradFill>
                    <a:gsLst>
                      <a:gs pos="82301">
                        <a:srgbClr val="505050"/>
                      </a:gs>
                      <a:gs pos="41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EXTRACT</a:t>
              </a:r>
            </a:p>
          </p:txBody>
        </p:sp>
        <p:sp>
          <p:nvSpPr>
            <p:cNvPr id="473" name="Right Arrow 472"/>
            <p:cNvSpPr/>
            <p:nvPr/>
          </p:nvSpPr>
          <p:spPr bwMode="auto">
            <a:xfrm>
              <a:off x="2411123" y="2625857"/>
              <a:ext cx="1554480" cy="160187"/>
            </a:xfrm>
            <a:prstGeom prst="rightArrow">
              <a:avLst>
                <a:gd name="adj1" fmla="val 41321"/>
                <a:gd name="adj2" fmla="val 50000"/>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grpSp>
          <p:nvGrpSpPr>
            <p:cNvPr id="474" name="Group 473"/>
            <p:cNvGrpSpPr/>
            <p:nvPr/>
          </p:nvGrpSpPr>
          <p:grpSpPr>
            <a:xfrm>
              <a:off x="2411123" y="1999633"/>
              <a:ext cx="1557964" cy="248341"/>
              <a:chOff x="2539806" y="2116863"/>
              <a:chExt cx="1557964" cy="248341"/>
            </a:xfrm>
          </p:grpSpPr>
          <p:sp>
            <p:nvSpPr>
              <p:cNvPr id="475" name="Freeform 30"/>
              <p:cNvSpPr>
                <a:spLocks noEditPoints="1"/>
              </p:cNvSpPr>
              <p:nvPr/>
            </p:nvSpPr>
            <p:spPr bwMode="auto">
              <a:xfrm>
                <a:off x="2539806" y="2116863"/>
                <a:ext cx="224599" cy="248341"/>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0072C6"/>
              </a:solidFill>
              <a:ln>
                <a:noFill/>
              </a:ln>
              <a:extLst/>
            </p:spPr>
            <p:txBody>
              <a:bodyPr vert="horz" wrap="square" lIns="89642" tIns="44821" rIns="89642" bIns="44821" numCol="1" anchor="t" anchorCtr="0" compatLnSpc="1">
                <a:prstTxWarp prst="textNoShape">
                  <a:avLst/>
                </a:prstTxWarp>
              </a:bodyPr>
              <a:lstStyle/>
              <a:p>
                <a:pPr algn="ctr" defTabSz="896175" fontAlgn="base">
                  <a:spcBef>
                    <a:spcPct val="0"/>
                  </a:spcBef>
                  <a:spcAft>
                    <a:spcPct val="0"/>
                  </a:spcAft>
                  <a:defRPr/>
                </a:pPr>
                <a:endParaRPr lang="en-US" sz="1667" kern="0">
                  <a:solidFill>
                    <a:srgbClr val="000000"/>
                  </a:solidFill>
                  <a:ea typeface="MS PGothic" charset="0"/>
                </a:endParaRPr>
              </a:p>
            </p:txBody>
          </p:sp>
          <p:sp>
            <p:nvSpPr>
              <p:cNvPr id="476" name="TextBox 475"/>
              <p:cNvSpPr txBox="1"/>
              <p:nvPr/>
            </p:nvSpPr>
            <p:spPr>
              <a:xfrm>
                <a:off x="2841706" y="2154081"/>
                <a:ext cx="1256064" cy="1938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72">
                  <a:lnSpc>
                    <a:spcPct val="90000"/>
                  </a:lnSpc>
                  <a:defRPr sz="1400">
                    <a:gradFill>
                      <a:gsLst>
                        <a:gs pos="82301">
                          <a:schemeClr val="tx2"/>
                        </a:gs>
                        <a:gs pos="41000">
                          <a:schemeClr val="tx2"/>
                        </a:gs>
                      </a:gsLst>
                      <a:lin ang="5400000" scaled="0"/>
                    </a:gradFill>
                    <a:latin typeface="Segoe UI Semibold" panose="020B0702040204020203" pitchFamily="34" charset="0"/>
                    <a:ea typeface="Segoe UI" pitchFamily="34" charset="0"/>
                    <a:cs typeface="Segoe UI Semibold" panose="020B0702040204020203"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defTabSz="914102" fontAlgn="base">
                  <a:spcBef>
                    <a:spcPct val="0"/>
                  </a:spcBef>
                  <a:spcAft>
                    <a:spcPct val="0"/>
                  </a:spcAft>
                  <a:defRPr/>
                </a:pPr>
                <a:r>
                  <a:rPr lang="en-US" sz="1372" kern="0" dirty="0">
                    <a:gradFill>
                      <a:gsLst>
                        <a:gs pos="82301">
                          <a:srgbClr val="0072C6"/>
                        </a:gs>
                        <a:gs pos="41000">
                          <a:srgbClr val="0072C6"/>
                        </a:gs>
                      </a:gsLst>
                      <a:lin ang="5400000" scaled="0"/>
                    </a:gradFill>
                  </a:rPr>
                  <a:t>Original data</a:t>
                </a:r>
              </a:p>
            </p:txBody>
          </p:sp>
        </p:grpSp>
      </p:grpSp>
      <p:grpSp>
        <p:nvGrpSpPr>
          <p:cNvPr id="477" name="Group 476"/>
          <p:cNvGrpSpPr/>
          <p:nvPr/>
        </p:nvGrpSpPr>
        <p:grpSpPr>
          <a:xfrm>
            <a:off x="5522823" y="1957409"/>
            <a:ext cx="2117215" cy="774354"/>
            <a:chOff x="5434066" y="1996162"/>
            <a:chExt cx="2159670" cy="789881"/>
          </a:xfrm>
        </p:grpSpPr>
        <p:sp>
          <p:nvSpPr>
            <p:cNvPr id="478" name="Right Arrow 477"/>
            <p:cNvSpPr/>
            <p:nvPr/>
          </p:nvSpPr>
          <p:spPr bwMode="auto">
            <a:xfrm>
              <a:off x="5458130" y="2625856"/>
              <a:ext cx="1700784" cy="160187"/>
            </a:xfrm>
            <a:prstGeom prst="rightArrow">
              <a:avLst>
                <a:gd name="adj1" fmla="val 41321"/>
                <a:gd name="adj2" fmla="val 50000"/>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grpSp>
          <p:nvGrpSpPr>
            <p:cNvPr id="479" name="Group 478"/>
            <p:cNvGrpSpPr/>
            <p:nvPr/>
          </p:nvGrpSpPr>
          <p:grpSpPr>
            <a:xfrm>
              <a:off x="5434066" y="1996162"/>
              <a:ext cx="2159670" cy="248341"/>
              <a:chOff x="5434066" y="2113392"/>
              <a:chExt cx="2159670" cy="248341"/>
            </a:xfrm>
          </p:grpSpPr>
          <p:sp>
            <p:nvSpPr>
              <p:cNvPr id="480" name="TextBox 479"/>
              <p:cNvSpPr txBox="1"/>
              <p:nvPr/>
            </p:nvSpPr>
            <p:spPr>
              <a:xfrm>
                <a:off x="5747068" y="2154081"/>
                <a:ext cx="1846668" cy="1938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72">
                  <a:lnSpc>
                    <a:spcPct val="90000"/>
                  </a:lnSpc>
                  <a:defRPr sz="1400">
                    <a:gradFill>
                      <a:gsLst>
                        <a:gs pos="82301">
                          <a:schemeClr val="tx2"/>
                        </a:gs>
                        <a:gs pos="41000">
                          <a:schemeClr val="tx2"/>
                        </a:gs>
                      </a:gsLst>
                      <a:lin ang="5400000" scaled="0"/>
                    </a:gradFill>
                    <a:latin typeface="Segoe UI Semibold" panose="020B0702040204020203" pitchFamily="34" charset="0"/>
                    <a:ea typeface="Segoe UI" pitchFamily="34" charset="0"/>
                    <a:cs typeface="Segoe UI Semibold" panose="020B0702040204020203"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defTabSz="914102" fontAlgn="base">
                  <a:spcBef>
                    <a:spcPct val="0"/>
                  </a:spcBef>
                  <a:spcAft>
                    <a:spcPct val="0"/>
                  </a:spcAft>
                  <a:defRPr/>
                </a:pPr>
                <a:r>
                  <a:rPr lang="en-US" sz="1372" kern="0" dirty="0">
                    <a:gradFill>
                      <a:gsLst>
                        <a:gs pos="82301">
                          <a:srgbClr val="0072C6"/>
                        </a:gs>
                        <a:gs pos="41000">
                          <a:srgbClr val="0072C6"/>
                        </a:gs>
                      </a:gsLst>
                      <a:lin ang="5400000" scaled="0"/>
                    </a:gradFill>
                  </a:rPr>
                  <a:t>Transformed data</a:t>
                </a:r>
              </a:p>
            </p:txBody>
          </p:sp>
          <p:sp>
            <p:nvSpPr>
              <p:cNvPr id="481" name="Freeform 30"/>
              <p:cNvSpPr>
                <a:spLocks noEditPoints="1"/>
              </p:cNvSpPr>
              <p:nvPr/>
            </p:nvSpPr>
            <p:spPr bwMode="auto">
              <a:xfrm>
                <a:off x="5434066" y="2113392"/>
                <a:ext cx="224599" cy="248341"/>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0072C6"/>
              </a:solidFill>
              <a:ln>
                <a:noFill/>
              </a:ln>
              <a:extLst/>
            </p:spPr>
            <p:txBody>
              <a:bodyPr vert="horz" wrap="square" lIns="89642" tIns="44821" rIns="89642" bIns="44821" numCol="1" anchor="t" anchorCtr="0" compatLnSpc="1">
                <a:prstTxWarp prst="textNoShape">
                  <a:avLst/>
                </a:prstTxWarp>
              </a:bodyPr>
              <a:lstStyle/>
              <a:p>
                <a:pPr algn="ctr" defTabSz="896175" fontAlgn="base">
                  <a:spcBef>
                    <a:spcPct val="0"/>
                  </a:spcBef>
                  <a:spcAft>
                    <a:spcPct val="0"/>
                  </a:spcAft>
                  <a:defRPr/>
                </a:pPr>
                <a:endParaRPr lang="en-US" sz="1667" kern="0">
                  <a:solidFill>
                    <a:srgbClr val="000000"/>
                  </a:solidFill>
                  <a:ea typeface="MS PGothic" charset="0"/>
                </a:endParaRPr>
              </a:p>
            </p:txBody>
          </p:sp>
        </p:grpSp>
      </p:grpSp>
      <p:grpSp>
        <p:nvGrpSpPr>
          <p:cNvPr id="482" name="Group 481"/>
          <p:cNvGrpSpPr/>
          <p:nvPr/>
        </p:nvGrpSpPr>
        <p:grpSpPr>
          <a:xfrm>
            <a:off x="2559304" y="4085495"/>
            <a:ext cx="2868559" cy="1674184"/>
            <a:chOff x="2411123" y="4166921"/>
            <a:chExt cx="2926080" cy="1707755"/>
          </a:xfrm>
        </p:grpSpPr>
        <p:sp>
          <p:nvSpPr>
            <p:cNvPr id="483" name="Right Arrow 482"/>
            <p:cNvSpPr/>
            <p:nvPr/>
          </p:nvSpPr>
          <p:spPr bwMode="auto">
            <a:xfrm>
              <a:off x="2411123" y="5211161"/>
              <a:ext cx="365760" cy="164620"/>
            </a:xfrm>
            <a:prstGeom prst="rightArrow">
              <a:avLst>
                <a:gd name="adj1" fmla="val 41321"/>
                <a:gd name="adj2" fmla="val 0"/>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sp>
          <p:nvSpPr>
            <p:cNvPr id="484" name="Right Arrow 483"/>
            <p:cNvSpPr/>
            <p:nvPr/>
          </p:nvSpPr>
          <p:spPr bwMode="auto">
            <a:xfrm>
              <a:off x="2411123" y="5710056"/>
              <a:ext cx="365760" cy="164620"/>
            </a:xfrm>
            <a:prstGeom prst="rightArrow">
              <a:avLst>
                <a:gd name="adj1" fmla="val 41321"/>
                <a:gd name="adj2" fmla="val 0"/>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sp>
          <p:nvSpPr>
            <p:cNvPr id="485" name="Right Arrow 484"/>
            <p:cNvSpPr/>
            <p:nvPr/>
          </p:nvSpPr>
          <p:spPr bwMode="auto">
            <a:xfrm rot="5400000">
              <a:off x="2472083" y="5461256"/>
              <a:ext cx="548640" cy="164620"/>
            </a:xfrm>
            <a:prstGeom prst="rightArrow">
              <a:avLst>
                <a:gd name="adj1" fmla="val 41321"/>
                <a:gd name="adj2" fmla="val 0"/>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sp>
          <p:nvSpPr>
            <p:cNvPr id="486" name="Right Arrow 485"/>
            <p:cNvSpPr/>
            <p:nvPr/>
          </p:nvSpPr>
          <p:spPr bwMode="auto">
            <a:xfrm>
              <a:off x="2411123" y="5498857"/>
              <a:ext cx="2926080" cy="164620"/>
            </a:xfrm>
            <a:prstGeom prst="rightArrow">
              <a:avLst>
                <a:gd name="adj1" fmla="val 41321"/>
                <a:gd name="adj2" fmla="val 50000"/>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sp>
          <p:nvSpPr>
            <p:cNvPr id="487" name="Rectangle 486"/>
            <p:cNvSpPr/>
            <p:nvPr/>
          </p:nvSpPr>
          <p:spPr bwMode="auto">
            <a:xfrm>
              <a:off x="2411123" y="4166921"/>
              <a:ext cx="1105762" cy="1938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102" fontAlgn="base">
                <a:lnSpc>
                  <a:spcPct val="90000"/>
                </a:lnSpc>
                <a:spcBef>
                  <a:spcPct val="0"/>
                </a:spcBef>
                <a:spcAft>
                  <a:spcPct val="0"/>
                </a:spcAft>
                <a:defRPr/>
              </a:pPr>
              <a:r>
                <a:rPr lang="en-US" sz="1372" kern="0" dirty="0">
                  <a:gradFill>
                    <a:gsLst>
                      <a:gs pos="82301">
                        <a:srgbClr val="505050"/>
                      </a:gs>
                      <a:gs pos="41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INGEST</a:t>
              </a:r>
            </a:p>
          </p:txBody>
        </p:sp>
        <p:grpSp>
          <p:nvGrpSpPr>
            <p:cNvPr id="488" name="Group 487"/>
            <p:cNvGrpSpPr/>
            <p:nvPr/>
          </p:nvGrpSpPr>
          <p:grpSpPr>
            <a:xfrm>
              <a:off x="2411123" y="4653330"/>
              <a:ext cx="1557964" cy="248341"/>
              <a:chOff x="2539806" y="2116863"/>
              <a:chExt cx="1557964" cy="248341"/>
            </a:xfrm>
          </p:grpSpPr>
          <p:sp>
            <p:nvSpPr>
              <p:cNvPr id="489" name="Freeform 30"/>
              <p:cNvSpPr>
                <a:spLocks noEditPoints="1"/>
              </p:cNvSpPr>
              <p:nvPr/>
            </p:nvSpPr>
            <p:spPr bwMode="auto">
              <a:xfrm>
                <a:off x="2539806" y="2116863"/>
                <a:ext cx="224599" cy="248341"/>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0072C6"/>
              </a:solidFill>
              <a:ln>
                <a:noFill/>
              </a:ln>
              <a:extLst/>
            </p:spPr>
            <p:txBody>
              <a:bodyPr vert="horz" wrap="square" lIns="89642" tIns="44821" rIns="89642" bIns="44821" numCol="1" anchor="t" anchorCtr="0" compatLnSpc="1">
                <a:prstTxWarp prst="textNoShape">
                  <a:avLst/>
                </a:prstTxWarp>
              </a:bodyPr>
              <a:lstStyle/>
              <a:p>
                <a:pPr algn="ctr" defTabSz="896175" fontAlgn="base">
                  <a:spcBef>
                    <a:spcPct val="0"/>
                  </a:spcBef>
                  <a:spcAft>
                    <a:spcPct val="0"/>
                  </a:spcAft>
                  <a:defRPr/>
                </a:pPr>
                <a:endParaRPr lang="en-US" sz="1667" kern="0">
                  <a:solidFill>
                    <a:srgbClr val="000000"/>
                  </a:solidFill>
                  <a:ea typeface="MS PGothic" charset="0"/>
                </a:endParaRPr>
              </a:p>
            </p:txBody>
          </p:sp>
          <p:sp>
            <p:nvSpPr>
              <p:cNvPr id="490" name="TextBox 489"/>
              <p:cNvSpPr txBox="1"/>
              <p:nvPr/>
            </p:nvSpPr>
            <p:spPr>
              <a:xfrm>
                <a:off x="2841706" y="2154081"/>
                <a:ext cx="1256064" cy="1938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72">
                  <a:lnSpc>
                    <a:spcPct val="90000"/>
                  </a:lnSpc>
                  <a:defRPr sz="1400">
                    <a:gradFill>
                      <a:gsLst>
                        <a:gs pos="82301">
                          <a:schemeClr val="tx2"/>
                        </a:gs>
                        <a:gs pos="41000">
                          <a:schemeClr val="tx2"/>
                        </a:gs>
                      </a:gsLst>
                      <a:lin ang="5400000" scaled="0"/>
                    </a:gradFill>
                    <a:latin typeface="Segoe UI Semibold" panose="020B0702040204020203" pitchFamily="34" charset="0"/>
                    <a:ea typeface="Segoe UI" pitchFamily="34" charset="0"/>
                    <a:cs typeface="Segoe UI Semibold" panose="020B0702040204020203"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defTabSz="914102" fontAlgn="base">
                  <a:spcBef>
                    <a:spcPct val="0"/>
                  </a:spcBef>
                  <a:spcAft>
                    <a:spcPct val="0"/>
                  </a:spcAft>
                  <a:defRPr/>
                </a:pPr>
                <a:r>
                  <a:rPr lang="en-US" sz="1372" kern="0" dirty="0">
                    <a:gradFill>
                      <a:gsLst>
                        <a:gs pos="82301">
                          <a:srgbClr val="0072C6"/>
                        </a:gs>
                        <a:gs pos="41000">
                          <a:srgbClr val="0072C6"/>
                        </a:gs>
                      </a:gsLst>
                      <a:lin ang="5400000" scaled="0"/>
                    </a:gradFill>
                  </a:rPr>
                  <a:t>Original data</a:t>
                </a:r>
              </a:p>
            </p:txBody>
          </p:sp>
        </p:grpSp>
      </p:grpSp>
      <p:sp>
        <p:nvSpPr>
          <p:cNvPr id="491" name="Rectangle 490"/>
          <p:cNvSpPr/>
          <p:nvPr/>
        </p:nvSpPr>
        <p:spPr bwMode="auto">
          <a:xfrm>
            <a:off x="464818" y="1432203"/>
            <a:ext cx="51722" cy="2156823"/>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endParaRPr lang="en-US" sz="1372" kern="0" dirty="0">
              <a:gradFill>
                <a:gsLst>
                  <a:gs pos="7080">
                    <a:srgbClr val="505050"/>
                  </a:gs>
                  <a:gs pos="41000">
                    <a:srgbClr val="505050"/>
                  </a:gs>
                </a:gsLst>
                <a:lin ang="5400000" scaled="0"/>
              </a:gradFill>
              <a:latin typeface="Segoe UI"/>
              <a:ea typeface="Segoe UI" pitchFamily="34" charset="0"/>
              <a:cs typeface="Segoe UI" pitchFamily="34" charset="0"/>
            </a:endParaRPr>
          </a:p>
        </p:txBody>
      </p:sp>
      <p:grpSp>
        <p:nvGrpSpPr>
          <p:cNvPr id="492" name="Group 491"/>
          <p:cNvGrpSpPr/>
          <p:nvPr/>
        </p:nvGrpSpPr>
        <p:grpSpPr>
          <a:xfrm>
            <a:off x="6556219" y="1432203"/>
            <a:ext cx="3215083" cy="1793652"/>
            <a:chOff x="6488184" y="1460425"/>
            <a:chExt cx="3279552" cy="1829618"/>
          </a:xfrm>
        </p:grpSpPr>
        <p:sp>
          <p:nvSpPr>
            <p:cNvPr id="493" name="Rectangle 492"/>
            <p:cNvSpPr/>
            <p:nvPr/>
          </p:nvSpPr>
          <p:spPr bwMode="auto">
            <a:xfrm>
              <a:off x="6488184" y="1460425"/>
              <a:ext cx="675971" cy="1938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defTabSz="914102" fontAlgn="base">
                <a:lnSpc>
                  <a:spcPct val="90000"/>
                </a:lnSpc>
                <a:spcBef>
                  <a:spcPct val="0"/>
                </a:spcBef>
                <a:spcAft>
                  <a:spcPct val="0"/>
                </a:spcAft>
                <a:defRPr/>
              </a:pPr>
              <a:r>
                <a:rPr lang="en-US" sz="1372" kern="0" dirty="0">
                  <a:gradFill>
                    <a:gsLst>
                      <a:gs pos="82301">
                        <a:srgbClr val="505050"/>
                      </a:gs>
                      <a:gs pos="41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LOAD</a:t>
              </a:r>
            </a:p>
          </p:txBody>
        </p:sp>
        <p:grpSp>
          <p:nvGrpSpPr>
            <p:cNvPr id="494" name="Group 493"/>
            <p:cNvGrpSpPr/>
            <p:nvPr/>
          </p:nvGrpSpPr>
          <p:grpSpPr>
            <a:xfrm>
              <a:off x="7334270" y="1729408"/>
              <a:ext cx="2433466" cy="1560635"/>
              <a:chOff x="7334270" y="1729408"/>
              <a:chExt cx="2433466" cy="1560635"/>
            </a:xfrm>
          </p:grpSpPr>
          <p:sp>
            <p:nvSpPr>
              <p:cNvPr id="495" name="Rectangle 494"/>
              <p:cNvSpPr/>
              <p:nvPr/>
            </p:nvSpPr>
            <p:spPr bwMode="auto">
              <a:xfrm>
                <a:off x="7334271" y="3054007"/>
                <a:ext cx="1821156" cy="236036"/>
              </a:xfrm>
              <a:prstGeom prst="rect">
                <a:avLst/>
              </a:prstGeom>
              <a:solidFill>
                <a:srgbClr val="50505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078" kern="0" dirty="0">
                    <a:gradFill>
                      <a:gsLst>
                        <a:gs pos="7080">
                          <a:srgbClr val="FFFFFF"/>
                        </a:gs>
                        <a:gs pos="59000">
                          <a:srgbClr val="FFFFFF"/>
                        </a:gs>
                      </a:gsLst>
                      <a:lin ang="5400000" scaled="0"/>
                    </a:gradFill>
                    <a:latin typeface="Segoe UI"/>
                    <a:ea typeface="Segoe UI" pitchFamily="34" charset="0"/>
                    <a:cs typeface="Segoe UI" pitchFamily="34" charset="0"/>
                  </a:rPr>
                  <a:t>(SQL Sever, Teradata, etc.)</a:t>
                </a:r>
              </a:p>
            </p:txBody>
          </p:sp>
          <p:sp>
            <p:nvSpPr>
              <p:cNvPr id="496" name="Rectangle 495"/>
              <p:cNvSpPr/>
              <p:nvPr/>
            </p:nvSpPr>
            <p:spPr>
              <a:xfrm>
                <a:off x="8077545" y="2400557"/>
                <a:ext cx="693892" cy="65345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b="1" kern="0" dirty="0">
                    <a:gradFill>
                      <a:gsLst>
                        <a:gs pos="7080">
                          <a:srgbClr val="505050"/>
                        </a:gs>
                        <a:gs pos="59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EDW</a:t>
                </a:r>
              </a:p>
            </p:txBody>
          </p:sp>
          <p:grpSp>
            <p:nvGrpSpPr>
              <p:cNvPr id="497" name="Group 496"/>
              <p:cNvGrpSpPr/>
              <p:nvPr/>
            </p:nvGrpSpPr>
            <p:grpSpPr>
              <a:xfrm>
                <a:off x="7334270" y="1729409"/>
                <a:ext cx="705510" cy="1290409"/>
                <a:chOff x="4173396" y="3927686"/>
                <a:chExt cx="863779" cy="1579890"/>
              </a:xfrm>
            </p:grpSpPr>
            <p:pic>
              <p:nvPicPr>
                <p:cNvPr id="508" name="Picture 507"/>
                <p:cNvPicPr>
                  <a:picLocks noChangeAspect="1"/>
                </p:cNvPicPr>
                <p:nvPr/>
              </p:nvPicPr>
              <p:blipFill>
                <a:blip r:embed="rId17" cstate="print">
                  <a:duotone>
                    <a:srgbClr val="FF8C00">
                      <a:shade val="45000"/>
                      <a:satMod val="135000"/>
                    </a:srgbClr>
                    <a:prstClr val="white"/>
                  </a:duotone>
                  <a:extLst>
                    <a:ext uri="{28A0092B-C50C-407E-A947-70E740481C1C}">
                      <a14:useLocalDpi xmlns:a14="http://schemas.microsoft.com/office/drawing/2010/main" val="0"/>
                    </a:ext>
                  </a:extLst>
                </a:blip>
                <a:stretch>
                  <a:fillRect/>
                </a:stretch>
              </p:blipFill>
              <p:spPr>
                <a:xfrm>
                  <a:off x="4628403" y="3927686"/>
                  <a:ext cx="408771" cy="365086"/>
                </a:xfrm>
                <a:prstGeom prst="rect">
                  <a:avLst/>
                </a:prstGeom>
                <a:noFill/>
                <a:ln>
                  <a:noFill/>
                </a:ln>
              </p:spPr>
            </p:pic>
            <p:pic>
              <p:nvPicPr>
                <p:cNvPr id="509" name="Picture 508"/>
                <p:cNvPicPr>
                  <a:picLocks noChangeAspect="1"/>
                </p:cNvPicPr>
                <p:nvPr/>
              </p:nvPicPr>
              <p:blipFill>
                <a:blip r:embed="rId17" cstate="print">
                  <a:duotone>
                    <a:srgbClr val="FF8C00">
                      <a:shade val="45000"/>
                      <a:satMod val="135000"/>
                    </a:srgbClr>
                    <a:prstClr val="white"/>
                  </a:duotone>
                  <a:extLst>
                    <a:ext uri="{28A0092B-C50C-407E-A947-70E740481C1C}">
                      <a14:useLocalDpi xmlns:a14="http://schemas.microsoft.com/office/drawing/2010/main" val="0"/>
                    </a:ext>
                  </a:extLst>
                </a:blip>
                <a:stretch>
                  <a:fillRect/>
                </a:stretch>
              </p:blipFill>
              <p:spPr>
                <a:xfrm>
                  <a:off x="4628403" y="4337121"/>
                  <a:ext cx="408771" cy="365086"/>
                </a:xfrm>
                <a:prstGeom prst="rect">
                  <a:avLst/>
                </a:prstGeom>
                <a:noFill/>
                <a:ln>
                  <a:noFill/>
                </a:ln>
              </p:spPr>
            </p:pic>
            <p:pic>
              <p:nvPicPr>
                <p:cNvPr id="510" name="Picture 509"/>
                <p:cNvPicPr>
                  <a:picLocks noChangeAspect="1"/>
                </p:cNvPicPr>
                <p:nvPr/>
              </p:nvPicPr>
              <p:blipFill>
                <a:blip r:embed="rId17" cstate="print">
                  <a:duotone>
                    <a:srgbClr val="FF8C00">
                      <a:shade val="45000"/>
                      <a:satMod val="135000"/>
                    </a:srgbClr>
                    <a:prstClr val="white"/>
                  </a:duotone>
                  <a:extLst>
                    <a:ext uri="{28A0092B-C50C-407E-A947-70E740481C1C}">
                      <a14:useLocalDpi xmlns:a14="http://schemas.microsoft.com/office/drawing/2010/main" val="0"/>
                    </a:ext>
                  </a:extLst>
                </a:blip>
                <a:stretch>
                  <a:fillRect/>
                </a:stretch>
              </p:blipFill>
              <p:spPr>
                <a:xfrm>
                  <a:off x="4628403" y="4746557"/>
                  <a:ext cx="408771" cy="365086"/>
                </a:xfrm>
                <a:prstGeom prst="rect">
                  <a:avLst/>
                </a:prstGeom>
                <a:noFill/>
                <a:ln>
                  <a:noFill/>
                </a:ln>
              </p:spPr>
            </p:pic>
            <p:pic>
              <p:nvPicPr>
                <p:cNvPr id="511" name="Picture 510"/>
                <p:cNvPicPr>
                  <a:picLocks noChangeAspect="1"/>
                </p:cNvPicPr>
                <p:nvPr/>
              </p:nvPicPr>
              <p:blipFill>
                <a:blip r:embed="rId17" cstate="print">
                  <a:duotone>
                    <a:srgbClr val="FF8C00">
                      <a:shade val="45000"/>
                      <a:satMod val="135000"/>
                    </a:srgbClr>
                    <a:prstClr val="white"/>
                  </a:duotone>
                  <a:extLst>
                    <a:ext uri="{28A0092B-C50C-407E-A947-70E740481C1C}">
                      <a14:useLocalDpi xmlns:a14="http://schemas.microsoft.com/office/drawing/2010/main" val="0"/>
                    </a:ext>
                  </a:extLst>
                </a:blip>
                <a:stretch>
                  <a:fillRect/>
                </a:stretch>
              </p:blipFill>
              <p:spPr>
                <a:xfrm>
                  <a:off x="4175373" y="3927686"/>
                  <a:ext cx="408770" cy="365086"/>
                </a:xfrm>
                <a:prstGeom prst="rect">
                  <a:avLst/>
                </a:prstGeom>
                <a:noFill/>
                <a:ln>
                  <a:noFill/>
                </a:ln>
              </p:spPr>
            </p:pic>
            <p:pic>
              <p:nvPicPr>
                <p:cNvPr id="512" name="Picture 511"/>
                <p:cNvPicPr>
                  <a:picLocks noChangeAspect="1"/>
                </p:cNvPicPr>
                <p:nvPr/>
              </p:nvPicPr>
              <p:blipFill>
                <a:blip r:embed="rId17" cstate="print">
                  <a:duotone>
                    <a:srgbClr val="FF8C00">
                      <a:shade val="45000"/>
                      <a:satMod val="135000"/>
                    </a:srgbClr>
                    <a:prstClr val="white"/>
                  </a:duotone>
                  <a:extLst>
                    <a:ext uri="{28A0092B-C50C-407E-A947-70E740481C1C}">
                      <a14:useLocalDpi xmlns:a14="http://schemas.microsoft.com/office/drawing/2010/main" val="0"/>
                    </a:ext>
                  </a:extLst>
                </a:blip>
                <a:stretch>
                  <a:fillRect/>
                </a:stretch>
              </p:blipFill>
              <p:spPr>
                <a:xfrm>
                  <a:off x="4175372" y="4337122"/>
                  <a:ext cx="408771" cy="365086"/>
                </a:xfrm>
                <a:prstGeom prst="rect">
                  <a:avLst/>
                </a:prstGeom>
                <a:noFill/>
                <a:ln>
                  <a:noFill/>
                </a:ln>
              </p:spPr>
            </p:pic>
            <p:pic>
              <p:nvPicPr>
                <p:cNvPr id="513" name="Picture 512"/>
                <p:cNvPicPr>
                  <a:picLocks noChangeAspect="1"/>
                </p:cNvPicPr>
                <p:nvPr/>
              </p:nvPicPr>
              <p:blipFill>
                <a:blip r:embed="rId17" cstate="print">
                  <a:duotone>
                    <a:srgbClr val="FF8C00">
                      <a:shade val="45000"/>
                      <a:satMod val="135000"/>
                    </a:srgbClr>
                    <a:prstClr val="white"/>
                  </a:duotone>
                  <a:extLst>
                    <a:ext uri="{28A0092B-C50C-407E-A947-70E740481C1C}">
                      <a14:useLocalDpi xmlns:a14="http://schemas.microsoft.com/office/drawing/2010/main" val="0"/>
                    </a:ext>
                  </a:extLst>
                </a:blip>
                <a:stretch>
                  <a:fillRect/>
                </a:stretch>
              </p:blipFill>
              <p:spPr>
                <a:xfrm>
                  <a:off x="4175372" y="4746557"/>
                  <a:ext cx="408771" cy="365086"/>
                </a:xfrm>
                <a:prstGeom prst="rect">
                  <a:avLst/>
                </a:prstGeom>
                <a:noFill/>
                <a:ln>
                  <a:noFill/>
                </a:ln>
              </p:spPr>
            </p:pic>
            <p:pic>
              <p:nvPicPr>
                <p:cNvPr id="514" name="Picture 513"/>
                <p:cNvPicPr>
                  <a:picLocks noChangeAspect="1"/>
                </p:cNvPicPr>
                <p:nvPr/>
              </p:nvPicPr>
              <p:blipFill>
                <a:blip r:embed="rId17" cstate="print">
                  <a:duotone>
                    <a:srgbClr val="FF8C00">
                      <a:shade val="45000"/>
                      <a:satMod val="135000"/>
                    </a:srgbClr>
                    <a:prstClr val="white"/>
                  </a:duotone>
                  <a:extLst>
                    <a:ext uri="{28A0092B-C50C-407E-A947-70E740481C1C}">
                      <a14:useLocalDpi xmlns:a14="http://schemas.microsoft.com/office/drawing/2010/main" val="0"/>
                    </a:ext>
                  </a:extLst>
                </a:blip>
                <a:stretch>
                  <a:fillRect/>
                </a:stretch>
              </p:blipFill>
              <p:spPr>
                <a:xfrm>
                  <a:off x="4628403" y="5142490"/>
                  <a:ext cx="408772" cy="365086"/>
                </a:xfrm>
                <a:prstGeom prst="rect">
                  <a:avLst/>
                </a:prstGeom>
                <a:noFill/>
                <a:ln>
                  <a:noFill/>
                </a:ln>
              </p:spPr>
            </p:pic>
            <p:pic>
              <p:nvPicPr>
                <p:cNvPr id="515" name="Picture 514"/>
                <p:cNvPicPr>
                  <a:picLocks noChangeAspect="1"/>
                </p:cNvPicPr>
                <p:nvPr/>
              </p:nvPicPr>
              <p:blipFill>
                <a:blip r:embed="rId17" cstate="print">
                  <a:duotone>
                    <a:srgbClr val="FF8C00">
                      <a:shade val="45000"/>
                      <a:satMod val="135000"/>
                    </a:srgbClr>
                    <a:prstClr val="white"/>
                  </a:duotone>
                  <a:extLst>
                    <a:ext uri="{28A0092B-C50C-407E-A947-70E740481C1C}">
                      <a14:useLocalDpi xmlns:a14="http://schemas.microsoft.com/office/drawing/2010/main" val="0"/>
                    </a:ext>
                  </a:extLst>
                </a:blip>
                <a:stretch>
                  <a:fillRect/>
                </a:stretch>
              </p:blipFill>
              <p:spPr>
                <a:xfrm>
                  <a:off x="4173396" y="5142490"/>
                  <a:ext cx="408770" cy="365086"/>
                </a:xfrm>
                <a:prstGeom prst="rect">
                  <a:avLst/>
                </a:prstGeom>
                <a:noFill/>
                <a:ln>
                  <a:noFill/>
                </a:ln>
              </p:spPr>
            </p:pic>
          </p:grpSp>
          <p:grpSp>
            <p:nvGrpSpPr>
              <p:cNvPr id="498" name="Group 497"/>
              <p:cNvGrpSpPr/>
              <p:nvPr/>
            </p:nvGrpSpPr>
            <p:grpSpPr>
              <a:xfrm>
                <a:off x="8082589" y="1729408"/>
                <a:ext cx="1072837" cy="1292032"/>
                <a:chOff x="3723664" y="3927686"/>
                <a:chExt cx="1313510" cy="1581878"/>
              </a:xfrm>
            </p:grpSpPr>
            <p:pic>
              <p:nvPicPr>
                <p:cNvPr id="500" name="Picture 499"/>
                <p:cNvPicPr>
                  <a:picLocks noChangeAspect="1"/>
                </p:cNvPicPr>
                <p:nvPr/>
              </p:nvPicPr>
              <p:blipFill>
                <a:blip r:embed="rId17" cstate="print">
                  <a:duotone>
                    <a:srgbClr val="008272">
                      <a:shade val="45000"/>
                      <a:satMod val="135000"/>
                    </a:srgbClr>
                    <a:prstClr val="white"/>
                  </a:duotone>
                  <a:extLst>
                    <a:ext uri="{28A0092B-C50C-407E-A947-70E740481C1C}">
                      <a14:useLocalDpi xmlns:a14="http://schemas.microsoft.com/office/drawing/2010/main" val="0"/>
                    </a:ext>
                  </a:extLst>
                </a:blip>
                <a:stretch>
                  <a:fillRect/>
                </a:stretch>
              </p:blipFill>
              <p:spPr>
                <a:xfrm>
                  <a:off x="4628403" y="3927686"/>
                  <a:ext cx="408771" cy="365086"/>
                </a:xfrm>
                <a:prstGeom prst="rect">
                  <a:avLst/>
                </a:prstGeom>
                <a:noFill/>
                <a:ln>
                  <a:noFill/>
                </a:ln>
              </p:spPr>
            </p:pic>
            <p:pic>
              <p:nvPicPr>
                <p:cNvPr id="501" name="Picture 500"/>
                <p:cNvPicPr>
                  <a:picLocks noChangeAspect="1"/>
                </p:cNvPicPr>
                <p:nvPr/>
              </p:nvPicPr>
              <p:blipFill>
                <a:blip r:embed="rId17" cstate="print">
                  <a:duotone>
                    <a:srgbClr val="008272">
                      <a:shade val="45000"/>
                      <a:satMod val="135000"/>
                    </a:srgbClr>
                    <a:prstClr val="white"/>
                  </a:duotone>
                  <a:extLst>
                    <a:ext uri="{28A0092B-C50C-407E-A947-70E740481C1C}">
                      <a14:useLocalDpi xmlns:a14="http://schemas.microsoft.com/office/drawing/2010/main" val="0"/>
                    </a:ext>
                  </a:extLst>
                </a:blip>
                <a:stretch>
                  <a:fillRect/>
                </a:stretch>
              </p:blipFill>
              <p:spPr>
                <a:xfrm>
                  <a:off x="4628403" y="4337121"/>
                  <a:ext cx="408771" cy="365086"/>
                </a:xfrm>
                <a:prstGeom prst="rect">
                  <a:avLst/>
                </a:prstGeom>
                <a:noFill/>
                <a:ln>
                  <a:noFill/>
                </a:ln>
              </p:spPr>
            </p:pic>
            <p:pic>
              <p:nvPicPr>
                <p:cNvPr id="502" name="Picture 501"/>
                <p:cNvPicPr>
                  <a:picLocks noChangeAspect="1"/>
                </p:cNvPicPr>
                <p:nvPr/>
              </p:nvPicPr>
              <p:blipFill>
                <a:blip r:embed="rId17" cstate="print">
                  <a:duotone>
                    <a:srgbClr val="008272">
                      <a:shade val="45000"/>
                      <a:satMod val="135000"/>
                    </a:srgbClr>
                    <a:prstClr val="white"/>
                  </a:duotone>
                  <a:extLst>
                    <a:ext uri="{28A0092B-C50C-407E-A947-70E740481C1C}">
                      <a14:useLocalDpi xmlns:a14="http://schemas.microsoft.com/office/drawing/2010/main" val="0"/>
                    </a:ext>
                  </a:extLst>
                </a:blip>
                <a:stretch>
                  <a:fillRect/>
                </a:stretch>
              </p:blipFill>
              <p:spPr>
                <a:xfrm>
                  <a:off x="4628403" y="4746557"/>
                  <a:ext cx="408771" cy="365086"/>
                </a:xfrm>
                <a:prstGeom prst="rect">
                  <a:avLst/>
                </a:prstGeom>
                <a:noFill/>
                <a:ln>
                  <a:noFill/>
                </a:ln>
              </p:spPr>
            </p:pic>
            <p:pic>
              <p:nvPicPr>
                <p:cNvPr id="503" name="Picture 502"/>
                <p:cNvPicPr>
                  <a:picLocks noChangeAspect="1"/>
                </p:cNvPicPr>
                <p:nvPr/>
              </p:nvPicPr>
              <p:blipFill>
                <a:blip r:embed="rId17" cstate="print">
                  <a:duotone>
                    <a:srgbClr val="008272">
                      <a:shade val="45000"/>
                      <a:satMod val="135000"/>
                    </a:srgbClr>
                    <a:prstClr val="white"/>
                  </a:duotone>
                  <a:extLst>
                    <a:ext uri="{28A0092B-C50C-407E-A947-70E740481C1C}">
                      <a14:useLocalDpi xmlns:a14="http://schemas.microsoft.com/office/drawing/2010/main" val="0"/>
                    </a:ext>
                  </a:extLst>
                </a:blip>
                <a:stretch>
                  <a:fillRect/>
                </a:stretch>
              </p:blipFill>
              <p:spPr>
                <a:xfrm>
                  <a:off x="4175372" y="3927686"/>
                  <a:ext cx="408771" cy="365086"/>
                </a:xfrm>
                <a:prstGeom prst="rect">
                  <a:avLst/>
                </a:prstGeom>
                <a:noFill/>
                <a:ln>
                  <a:noFill/>
                </a:ln>
              </p:spPr>
            </p:pic>
            <p:pic>
              <p:nvPicPr>
                <p:cNvPr id="504" name="Picture 503"/>
                <p:cNvPicPr>
                  <a:picLocks noChangeAspect="1"/>
                </p:cNvPicPr>
                <p:nvPr/>
              </p:nvPicPr>
              <p:blipFill>
                <a:blip r:embed="rId17" cstate="print">
                  <a:duotone>
                    <a:srgbClr val="008272">
                      <a:shade val="45000"/>
                      <a:satMod val="135000"/>
                    </a:srgbClr>
                    <a:prstClr val="white"/>
                  </a:duotone>
                  <a:extLst>
                    <a:ext uri="{28A0092B-C50C-407E-A947-70E740481C1C}">
                      <a14:useLocalDpi xmlns:a14="http://schemas.microsoft.com/office/drawing/2010/main" val="0"/>
                    </a:ext>
                  </a:extLst>
                </a:blip>
                <a:stretch>
                  <a:fillRect/>
                </a:stretch>
              </p:blipFill>
              <p:spPr>
                <a:xfrm>
                  <a:off x="4175372" y="4337121"/>
                  <a:ext cx="408771" cy="365086"/>
                </a:xfrm>
                <a:prstGeom prst="rect">
                  <a:avLst/>
                </a:prstGeom>
                <a:noFill/>
                <a:ln>
                  <a:noFill/>
                </a:ln>
              </p:spPr>
            </p:pic>
            <p:pic>
              <p:nvPicPr>
                <p:cNvPr id="505" name="Picture 504"/>
                <p:cNvPicPr>
                  <a:picLocks noChangeAspect="1"/>
                </p:cNvPicPr>
                <p:nvPr/>
              </p:nvPicPr>
              <p:blipFill>
                <a:blip r:embed="rId17" cstate="print">
                  <a:duotone>
                    <a:srgbClr val="008272">
                      <a:shade val="45000"/>
                      <a:satMod val="135000"/>
                    </a:srgbClr>
                    <a:prstClr val="white"/>
                  </a:duotone>
                  <a:extLst>
                    <a:ext uri="{28A0092B-C50C-407E-A947-70E740481C1C}">
                      <a14:useLocalDpi xmlns:a14="http://schemas.microsoft.com/office/drawing/2010/main" val="0"/>
                    </a:ext>
                  </a:extLst>
                </a:blip>
                <a:stretch>
                  <a:fillRect/>
                </a:stretch>
              </p:blipFill>
              <p:spPr>
                <a:xfrm>
                  <a:off x="4628403" y="5144478"/>
                  <a:ext cx="408771" cy="365086"/>
                </a:xfrm>
                <a:prstGeom prst="rect">
                  <a:avLst/>
                </a:prstGeom>
                <a:noFill/>
                <a:ln>
                  <a:noFill/>
                </a:ln>
              </p:spPr>
            </p:pic>
            <p:pic>
              <p:nvPicPr>
                <p:cNvPr id="506" name="Picture 505"/>
                <p:cNvPicPr>
                  <a:picLocks noChangeAspect="1"/>
                </p:cNvPicPr>
                <p:nvPr/>
              </p:nvPicPr>
              <p:blipFill>
                <a:blip r:embed="rId17" cstate="print">
                  <a:duotone>
                    <a:srgbClr val="008272">
                      <a:shade val="45000"/>
                      <a:satMod val="135000"/>
                    </a:srgbClr>
                    <a:prstClr val="white"/>
                  </a:duotone>
                  <a:extLst>
                    <a:ext uri="{28A0092B-C50C-407E-A947-70E740481C1C}">
                      <a14:useLocalDpi xmlns:a14="http://schemas.microsoft.com/office/drawing/2010/main" val="0"/>
                    </a:ext>
                  </a:extLst>
                </a:blip>
                <a:stretch>
                  <a:fillRect/>
                </a:stretch>
              </p:blipFill>
              <p:spPr>
                <a:xfrm>
                  <a:off x="3723664" y="3927686"/>
                  <a:ext cx="408771" cy="365086"/>
                </a:xfrm>
                <a:prstGeom prst="rect">
                  <a:avLst/>
                </a:prstGeom>
                <a:noFill/>
                <a:ln>
                  <a:noFill/>
                </a:ln>
              </p:spPr>
            </p:pic>
            <p:pic>
              <p:nvPicPr>
                <p:cNvPr id="507" name="Picture 506"/>
                <p:cNvPicPr>
                  <a:picLocks noChangeAspect="1"/>
                </p:cNvPicPr>
                <p:nvPr/>
              </p:nvPicPr>
              <p:blipFill>
                <a:blip r:embed="rId17" cstate="print">
                  <a:duotone>
                    <a:srgbClr val="008272">
                      <a:shade val="45000"/>
                      <a:satMod val="135000"/>
                    </a:srgbClr>
                    <a:prstClr val="white"/>
                  </a:duotone>
                  <a:extLst>
                    <a:ext uri="{28A0092B-C50C-407E-A947-70E740481C1C}">
                      <a14:useLocalDpi xmlns:a14="http://schemas.microsoft.com/office/drawing/2010/main" val="0"/>
                    </a:ext>
                  </a:extLst>
                </a:blip>
                <a:stretch>
                  <a:fillRect/>
                </a:stretch>
              </p:blipFill>
              <p:spPr>
                <a:xfrm>
                  <a:off x="3723664" y="4337121"/>
                  <a:ext cx="408771" cy="365086"/>
                </a:xfrm>
                <a:prstGeom prst="rect">
                  <a:avLst/>
                </a:prstGeom>
                <a:noFill/>
                <a:ln>
                  <a:noFill/>
                </a:ln>
              </p:spPr>
            </p:pic>
          </p:grpSp>
          <p:sp>
            <p:nvSpPr>
              <p:cNvPr id="499" name="Right Arrow 498"/>
              <p:cNvSpPr/>
              <p:nvPr/>
            </p:nvSpPr>
            <p:spPr bwMode="auto">
              <a:xfrm>
                <a:off x="9416948" y="2308555"/>
                <a:ext cx="350788" cy="284288"/>
              </a:xfrm>
              <a:prstGeom prst="rightArrow">
                <a:avLst>
                  <a:gd name="adj1" fmla="val 41321"/>
                  <a:gd name="adj2" fmla="val 50000"/>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grpSp>
      </p:grpSp>
      <p:sp>
        <p:nvSpPr>
          <p:cNvPr id="516" name="Right Arrow 515"/>
          <p:cNvSpPr/>
          <p:nvPr/>
        </p:nvSpPr>
        <p:spPr bwMode="auto">
          <a:xfrm>
            <a:off x="9427409" y="5221830"/>
            <a:ext cx="343892" cy="278699"/>
          </a:xfrm>
          <a:prstGeom prst="rightArrow">
            <a:avLst>
              <a:gd name="adj1" fmla="val 41321"/>
              <a:gd name="adj2" fmla="val 50000"/>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grpSp>
        <p:nvGrpSpPr>
          <p:cNvPr id="517" name="Group 516"/>
          <p:cNvGrpSpPr/>
          <p:nvPr/>
        </p:nvGrpSpPr>
        <p:grpSpPr>
          <a:xfrm>
            <a:off x="5700020" y="4081671"/>
            <a:ext cx="3266480" cy="2485808"/>
            <a:chOff x="5614817" y="4163020"/>
            <a:chExt cx="3331980" cy="2535654"/>
          </a:xfrm>
        </p:grpSpPr>
        <p:grpSp>
          <p:nvGrpSpPr>
            <p:cNvPr id="518" name="Group 517"/>
            <p:cNvGrpSpPr/>
            <p:nvPr/>
          </p:nvGrpSpPr>
          <p:grpSpPr>
            <a:xfrm>
              <a:off x="6608760" y="4469519"/>
              <a:ext cx="1455755" cy="632607"/>
              <a:chOff x="3254845" y="3927686"/>
              <a:chExt cx="1782329" cy="774522"/>
            </a:xfrm>
          </p:grpSpPr>
          <p:pic>
            <p:nvPicPr>
              <p:cNvPr id="553" name="Picture 552"/>
              <p:cNvPicPr>
                <a:picLocks noChangeAspect="1"/>
              </p:cNvPicPr>
              <p:nvPr/>
            </p:nvPicPr>
            <p:blipFill>
              <a:blip r:embed="rId17" cstate="print">
                <a:duotone>
                  <a:srgbClr val="FF8C00">
                    <a:shade val="45000"/>
                    <a:satMod val="135000"/>
                  </a:srgbClr>
                  <a:prstClr val="white"/>
                </a:duotone>
                <a:extLst>
                  <a:ext uri="{28A0092B-C50C-407E-A947-70E740481C1C}">
                    <a14:useLocalDpi xmlns:a14="http://schemas.microsoft.com/office/drawing/2010/main" val="0"/>
                  </a:ext>
                </a:extLst>
              </a:blip>
              <a:stretch>
                <a:fillRect/>
              </a:stretch>
            </p:blipFill>
            <p:spPr>
              <a:xfrm>
                <a:off x="4628403" y="3927686"/>
                <a:ext cx="408771" cy="365086"/>
              </a:xfrm>
              <a:prstGeom prst="rect">
                <a:avLst/>
              </a:prstGeom>
              <a:noFill/>
              <a:ln>
                <a:noFill/>
              </a:ln>
            </p:spPr>
          </p:pic>
          <p:pic>
            <p:nvPicPr>
              <p:cNvPr id="554" name="Picture 553"/>
              <p:cNvPicPr>
                <a:picLocks noChangeAspect="1"/>
              </p:cNvPicPr>
              <p:nvPr/>
            </p:nvPicPr>
            <p:blipFill>
              <a:blip r:embed="rId17" cstate="print">
                <a:duotone>
                  <a:srgbClr val="FF8C00">
                    <a:shade val="45000"/>
                    <a:satMod val="135000"/>
                  </a:srgbClr>
                  <a:prstClr val="white"/>
                </a:duotone>
                <a:extLst>
                  <a:ext uri="{28A0092B-C50C-407E-A947-70E740481C1C}">
                    <a14:useLocalDpi xmlns:a14="http://schemas.microsoft.com/office/drawing/2010/main" val="0"/>
                  </a:ext>
                </a:extLst>
              </a:blip>
              <a:stretch>
                <a:fillRect/>
              </a:stretch>
            </p:blipFill>
            <p:spPr>
              <a:xfrm>
                <a:off x="4628403" y="4337121"/>
                <a:ext cx="408771" cy="365086"/>
              </a:xfrm>
              <a:prstGeom prst="rect">
                <a:avLst/>
              </a:prstGeom>
              <a:noFill/>
              <a:ln>
                <a:noFill/>
              </a:ln>
            </p:spPr>
          </p:pic>
          <p:pic>
            <p:nvPicPr>
              <p:cNvPr id="555" name="Picture 554"/>
              <p:cNvPicPr>
                <a:picLocks noChangeAspect="1"/>
              </p:cNvPicPr>
              <p:nvPr/>
            </p:nvPicPr>
            <p:blipFill>
              <a:blip r:embed="rId17" cstate="print">
                <a:duotone>
                  <a:srgbClr val="FF8C00">
                    <a:shade val="45000"/>
                    <a:satMod val="135000"/>
                  </a:srgbClr>
                  <a:prstClr val="white"/>
                </a:duotone>
                <a:extLst>
                  <a:ext uri="{28A0092B-C50C-407E-A947-70E740481C1C}">
                    <a14:useLocalDpi xmlns:a14="http://schemas.microsoft.com/office/drawing/2010/main" val="0"/>
                  </a:ext>
                </a:extLst>
              </a:blip>
              <a:stretch>
                <a:fillRect/>
              </a:stretch>
            </p:blipFill>
            <p:spPr>
              <a:xfrm>
                <a:off x="3709852" y="3930609"/>
                <a:ext cx="408771" cy="365086"/>
              </a:xfrm>
              <a:prstGeom prst="rect">
                <a:avLst/>
              </a:prstGeom>
              <a:noFill/>
              <a:ln>
                <a:noFill/>
              </a:ln>
            </p:spPr>
          </p:pic>
          <p:pic>
            <p:nvPicPr>
              <p:cNvPr id="556" name="Picture 555"/>
              <p:cNvPicPr>
                <a:picLocks noChangeAspect="1"/>
              </p:cNvPicPr>
              <p:nvPr/>
            </p:nvPicPr>
            <p:blipFill>
              <a:blip r:embed="rId17" cstate="print">
                <a:duotone>
                  <a:srgbClr val="FF8C00">
                    <a:shade val="45000"/>
                    <a:satMod val="135000"/>
                  </a:srgbClr>
                  <a:prstClr val="white"/>
                </a:duotone>
                <a:extLst>
                  <a:ext uri="{28A0092B-C50C-407E-A947-70E740481C1C}">
                    <a14:useLocalDpi xmlns:a14="http://schemas.microsoft.com/office/drawing/2010/main" val="0"/>
                  </a:ext>
                </a:extLst>
              </a:blip>
              <a:stretch>
                <a:fillRect/>
              </a:stretch>
            </p:blipFill>
            <p:spPr>
              <a:xfrm>
                <a:off x="4175372" y="3927686"/>
                <a:ext cx="408771" cy="365086"/>
              </a:xfrm>
              <a:prstGeom prst="rect">
                <a:avLst/>
              </a:prstGeom>
              <a:noFill/>
              <a:ln>
                <a:noFill/>
              </a:ln>
            </p:spPr>
          </p:pic>
          <p:pic>
            <p:nvPicPr>
              <p:cNvPr id="557" name="Picture 556"/>
              <p:cNvPicPr>
                <a:picLocks noChangeAspect="1"/>
              </p:cNvPicPr>
              <p:nvPr/>
            </p:nvPicPr>
            <p:blipFill>
              <a:blip r:embed="rId17" cstate="print">
                <a:duotone>
                  <a:srgbClr val="FF8C00">
                    <a:shade val="45000"/>
                    <a:satMod val="135000"/>
                  </a:srgbClr>
                  <a:prstClr val="white"/>
                </a:duotone>
                <a:extLst>
                  <a:ext uri="{28A0092B-C50C-407E-A947-70E740481C1C}">
                    <a14:useLocalDpi xmlns:a14="http://schemas.microsoft.com/office/drawing/2010/main" val="0"/>
                  </a:ext>
                </a:extLst>
              </a:blip>
              <a:stretch>
                <a:fillRect/>
              </a:stretch>
            </p:blipFill>
            <p:spPr>
              <a:xfrm>
                <a:off x="4175372" y="4337122"/>
                <a:ext cx="408771" cy="365086"/>
              </a:xfrm>
              <a:prstGeom prst="rect">
                <a:avLst/>
              </a:prstGeom>
              <a:noFill/>
              <a:ln>
                <a:noFill/>
              </a:ln>
            </p:spPr>
          </p:pic>
          <p:pic>
            <p:nvPicPr>
              <p:cNvPr id="558" name="Picture 557"/>
              <p:cNvPicPr>
                <a:picLocks noChangeAspect="1"/>
              </p:cNvPicPr>
              <p:nvPr/>
            </p:nvPicPr>
            <p:blipFill>
              <a:blip r:embed="rId17" cstate="print">
                <a:duotone>
                  <a:srgbClr val="FF8C00">
                    <a:shade val="45000"/>
                    <a:satMod val="135000"/>
                  </a:srgbClr>
                  <a:prstClr val="white"/>
                </a:duotone>
                <a:extLst>
                  <a:ext uri="{28A0092B-C50C-407E-A947-70E740481C1C}">
                    <a14:useLocalDpi xmlns:a14="http://schemas.microsoft.com/office/drawing/2010/main" val="0"/>
                  </a:ext>
                </a:extLst>
              </a:blip>
              <a:stretch>
                <a:fillRect/>
              </a:stretch>
            </p:blipFill>
            <p:spPr>
              <a:xfrm>
                <a:off x="3256821" y="3930609"/>
                <a:ext cx="408771" cy="365086"/>
              </a:xfrm>
              <a:prstGeom prst="rect">
                <a:avLst/>
              </a:prstGeom>
              <a:noFill/>
              <a:ln>
                <a:noFill/>
              </a:ln>
            </p:spPr>
          </p:pic>
          <p:pic>
            <p:nvPicPr>
              <p:cNvPr id="559" name="Picture 558"/>
              <p:cNvPicPr>
                <a:picLocks noChangeAspect="1"/>
              </p:cNvPicPr>
              <p:nvPr/>
            </p:nvPicPr>
            <p:blipFill>
              <a:blip r:embed="rId17" cstate="print">
                <a:duotone>
                  <a:srgbClr val="FF8C00">
                    <a:shade val="45000"/>
                    <a:satMod val="135000"/>
                  </a:srgbClr>
                  <a:prstClr val="white"/>
                </a:duotone>
                <a:extLst>
                  <a:ext uri="{28A0092B-C50C-407E-A947-70E740481C1C}">
                    <a14:useLocalDpi xmlns:a14="http://schemas.microsoft.com/office/drawing/2010/main" val="0"/>
                  </a:ext>
                </a:extLst>
              </a:blip>
              <a:stretch>
                <a:fillRect/>
              </a:stretch>
            </p:blipFill>
            <p:spPr>
              <a:xfrm>
                <a:off x="3709852" y="4326542"/>
                <a:ext cx="408772" cy="365086"/>
              </a:xfrm>
              <a:prstGeom prst="rect">
                <a:avLst/>
              </a:prstGeom>
              <a:noFill/>
              <a:ln>
                <a:noFill/>
              </a:ln>
            </p:spPr>
          </p:pic>
          <p:pic>
            <p:nvPicPr>
              <p:cNvPr id="560" name="Picture 559"/>
              <p:cNvPicPr>
                <a:picLocks noChangeAspect="1"/>
              </p:cNvPicPr>
              <p:nvPr/>
            </p:nvPicPr>
            <p:blipFill>
              <a:blip r:embed="rId17" cstate="print">
                <a:duotone>
                  <a:srgbClr val="FF8C00">
                    <a:shade val="45000"/>
                    <a:satMod val="135000"/>
                  </a:srgbClr>
                  <a:prstClr val="white"/>
                </a:duotone>
                <a:extLst>
                  <a:ext uri="{28A0092B-C50C-407E-A947-70E740481C1C}">
                    <a14:useLocalDpi xmlns:a14="http://schemas.microsoft.com/office/drawing/2010/main" val="0"/>
                  </a:ext>
                </a:extLst>
              </a:blip>
              <a:stretch>
                <a:fillRect/>
              </a:stretch>
            </p:blipFill>
            <p:spPr>
              <a:xfrm>
                <a:off x="3254845" y="4326542"/>
                <a:ext cx="408771" cy="365086"/>
              </a:xfrm>
              <a:prstGeom prst="rect">
                <a:avLst/>
              </a:prstGeom>
              <a:noFill/>
              <a:ln>
                <a:noFill/>
              </a:ln>
            </p:spPr>
          </p:pic>
        </p:grpSp>
        <p:sp>
          <p:nvSpPr>
            <p:cNvPr id="519" name="Rectangle 518"/>
            <p:cNvSpPr/>
            <p:nvPr/>
          </p:nvSpPr>
          <p:spPr>
            <a:xfrm>
              <a:off x="5772472" y="6136323"/>
              <a:ext cx="1245676" cy="143373"/>
            </a:xfrm>
            <a:prstGeom prst="rect">
              <a:avLst/>
            </a:prstGeom>
            <a:solidFill>
              <a:srgbClr val="DC3C00"/>
            </a:solidFill>
            <a:ln w="12700" cap="flat" cmpd="sng" algn="ctr">
              <a:noFill/>
              <a:prstDash val="solid"/>
              <a:miter lim="800000"/>
            </a:ln>
            <a:effectLst/>
          </p:spPr>
          <p:txBody>
            <a:bodyPr rtlCol="0" anchor="ctr"/>
            <a:lstStyle/>
            <a:p>
              <a:pPr algn="ctr" defTabSz="913990" fontAlgn="base">
                <a:spcBef>
                  <a:spcPct val="0"/>
                </a:spcBef>
                <a:spcAft>
                  <a:spcPct val="0"/>
                </a:spcAft>
                <a:defRPr/>
              </a:pPr>
              <a:endParaRPr lang="en-US" kern="0">
                <a:solidFill>
                  <a:prstClr val="white"/>
                </a:solidFill>
                <a:latin typeface="Calibri" panose="020F0502020204030204"/>
                <a:ea typeface="MS PGothic" charset="0"/>
              </a:endParaRPr>
            </a:p>
          </p:txBody>
        </p:sp>
        <p:sp>
          <p:nvSpPr>
            <p:cNvPr id="520" name="U-Turn Arrow 519"/>
            <p:cNvSpPr/>
            <p:nvPr/>
          </p:nvSpPr>
          <p:spPr>
            <a:xfrm rot="10800000" flipH="1">
              <a:off x="6495351" y="6324713"/>
              <a:ext cx="341188" cy="373961"/>
            </a:xfrm>
            <a:prstGeom prst="uturnArrow">
              <a:avLst>
                <a:gd name="adj1" fmla="val 14927"/>
                <a:gd name="adj2" fmla="val 25000"/>
                <a:gd name="adj3" fmla="val 25944"/>
                <a:gd name="adj4" fmla="val 3847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913990" fontAlgn="base">
                <a:spcBef>
                  <a:spcPct val="0"/>
                </a:spcBef>
                <a:spcAft>
                  <a:spcPct val="0"/>
                </a:spcAft>
                <a:defRPr/>
              </a:pPr>
              <a:endParaRPr lang="en-US" kern="0" dirty="0">
                <a:solidFill>
                  <a:prstClr val="black"/>
                </a:solidFill>
                <a:latin typeface="Calibri" panose="020F0502020204030204"/>
                <a:ea typeface="MS PGothic" charset="0"/>
              </a:endParaRPr>
            </a:p>
          </p:txBody>
        </p:sp>
        <p:sp>
          <p:nvSpPr>
            <p:cNvPr id="521" name="U-Turn Arrow 520"/>
            <p:cNvSpPr/>
            <p:nvPr/>
          </p:nvSpPr>
          <p:spPr>
            <a:xfrm rot="10800000" flipH="1">
              <a:off x="7080342" y="6324713"/>
              <a:ext cx="341188" cy="373961"/>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913990" fontAlgn="base">
                <a:spcBef>
                  <a:spcPct val="0"/>
                </a:spcBef>
                <a:spcAft>
                  <a:spcPct val="0"/>
                </a:spcAft>
                <a:defRPr/>
              </a:pPr>
              <a:endParaRPr lang="en-US" kern="0" dirty="0">
                <a:solidFill>
                  <a:prstClr val="black"/>
                </a:solidFill>
                <a:latin typeface="Calibri" panose="020F0502020204030204"/>
                <a:ea typeface="MS PGothic" charset="0"/>
              </a:endParaRPr>
            </a:p>
          </p:txBody>
        </p:sp>
        <p:sp>
          <p:nvSpPr>
            <p:cNvPr id="522" name="U-Turn Arrow 521"/>
            <p:cNvSpPr/>
            <p:nvPr/>
          </p:nvSpPr>
          <p:spPr>
            <a:xfrm rot="10800000" flipH="1">
              <a:off x="7665334" y="6324713"/>
              <a:ext cx="341188" cy="373961"/>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913990" fontAlgn="base">
                <a:spcBef>
                  <a:spcPct val="0"/>
                </a:spcBef>
                <a:spcAft>
                  <a:spcPct val="0"/>
                </a:spcAft>
                <a:defRPr/>
              </a:pPr>
              <a:endParaRPr lang="en-US" kern="0" dirty="0">
                <a:solidFill>
                  <a:prstClr val="black"/>
                </a:solidFill>
                <a:latin typeface="Calibri" panose="020F0502020204030204"/>
                <a:ea typeface="MS PGothic" charset="0"/>
              </a:endParaRPr>
            </a:p>
          </p:txBody>
        </p:sp>
        <p:sp>
          <p:nvSpPr>
            <p:cNvPr id="523" name="Rectangle 522"/>
            <p:cNvSpPr/>
            <p:nvPr/>
          </p:nvSpPr>
          <p:spPr>
            <a:xfrm>
              <a:off x="6608760" y="5136260"/>
              <a:ext cx="1450203" cy="651551"/>
            </a:xfrm>
            <a:prstGeom prst="rect">
              <a:avLst/>
            </a:prstGeom>
            <a:solidFill>
              <a:srgbClr val="D2D2D2"/>
            </a:solidFill>
            <a:ln w="12700" cap="flat" cmpd="sng" algn="ctr">
              <a:noFill/>
              <a:prstDash val="solid"/>
              <a:miter lim="800000"/>
            </a:ln>
            <a:effectLst/>
          </p:spPr>
          <p:txBody>
            <a:bodyPr lIns="179285" tIns="143428" rIns="179285" bIns="143428" rtlCol="0" anchor="ctr"/>
            <a:lstStyle/>
            <a:p>
              <a:pPr defTabSz="914102" fontAlgn="base">
                <a:lnSpc>
                  <a:spcPct val="90000"/>
                </a:lnSpc>
                <a:spcBef>
                  <a:spcPct val="0"/>
                </a:spcBef>
                <a:spcAft>
                  <a:spcPct val="0"/>
                </a:spcAft>
                <a:defRPr/>
              </a:pPr>
              <a:r>
                <a:rPr lang="en-US" sz="1372" b="1" kern="0" dirty="0">
                  <a:gradFill>
                    <a:gsLst>
                      <a:gs pos="7080">
                        <a:srgbClr val="505050"/>
                      </a:gs>
                      <a:gs pos="59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Scale-out, storage, </a:t>
              </a:r>
              <a:br>
                <a:rPr lang="en-US" sz="1372" b="1" kern="0" dirty="0">
                  <a:gradFill>
                    <a:gsLst>
                      <a:gs pos="7080">
                        <a:srgbClr val="505050"/>
                      </a:gs>
                      <a:gs pos="59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372" b="1" kern="0" dirty="0">
                  <a:gradFill>
                    <a:gsLst>
                      <a:gs pos="7080">
                        <a:srgbClr val="505050"/>
                      </a:gs>
                      <a:gs pos="59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and compute</a:t>
              </a:r>
            </a:p>
          </p:txBody>
        </p:sp>
        <p:sp>
          <p:nvSpPr>
            <p:cNvPr id="524" name="Rectangle 523"/>
            <p:cNvSpPr/>
            <p:nvPr/>
          </p:nvSpPr>
          <p:spPr>
            <a:xfrm>
              <a:off x="5843304" y="5166024"/>
              <a:ext cx="189158" cy="197107"/>
            </a:xfrm>
            <a:prstGeom prst="rect">
              <a:avLst/>
            </a:prstGeom>
            <a:solidFill>
              <a:srgbClr val="DC3C00"/>
            </a:solidFill>
            <a:ln w="12700" cap="flat" cmpd="sng" algn="ctr">
              <a:solidFill>
                <a:srgbClr val="FFFFFF"/>
              </a:solidFill>
              <a:prstDash val="solid"/>
              <a:miter lim="800000"/>
            </a:ln>
            <a:effectLst/>
          </p:spPr>
          <p:txBody>
            <a:bodyPr rtlCol="0" anchor="ctr"/>
            <a:lstStyle/>
            <a:p>
              <a:pPr algn="ctr" defTabSz="913990" fontAlgn="base">
                <a:spcBef>
                  <a:spcPct val="0"/>
                </a:spcBef>
                <a:spcAft>
                  <a:spcPct val="0"/>
                </a:spcAft>
                <a:defRPr/>
              </a:pPr>
              <a:endParaRPr lang="en-US" kern="0">
                <a:solidFill>
                  <a:prstClr val="white"/>
                </a:solidFill>
                <a:latin typeface="Calibri" panose="020F0502020204030204"/>
                <a:ea typeface="MS PGothic" charset="0"/>
              </a:endParaRPr>
            </a:p>
          </p:txBody>
        </p:sp>
        <p:sp>
          <p:nvSpPr>
            <p:cNvPr id="525" name="Flowchart: Multidocument 524"/>
            <p:cNvSpPr/>
            <p:nvPr/>
          </p:nvSpPr>
          <p:spPr>
            <a:xfrm>
              <a:off x="5772472" y="4778442"/>
              <a:ext cx="286902" cy="263314"/>
            </a:xfrm>
            <a:prstGeom prst="flowChartMultidocument">
              <a:avLst/>
            </a:prstGeom>
            <a:solidFill>
              <a:srgbClr val="DC3C00"/>
            </a:solidFill>
            <a:ln w="12700" cap="flat" cmpd="sng" algn="ctr">
              <a:solidFill>
                <a:srgbClr val="FFFFFF"/>
              </a:solidFill>
              <a:prstDash val="solid"/>
              <a:miter lim="800000"/>
            </a:ln>
            <a:effectLst/>
          </p:spPr>
          <p:txBody>
            <a:bodyPr rtlCol="0" anchor="ctr"/>
            <a:lstStyle/>
            <a:p>
              <a:pPr algn="ctr" defTabSz="913990" fontAlgn="base">
                <a:spcBef>
                  <a:spcPct val="0"/>
                </a:spcBef>
                <a:spcAft>
                  <a:spcPct val="0"/>
                </a:spcAft>
                <a:defRPr/>
              </a:pPr>
              <a:endParaRPr lang="en-US" kern="0">
                <a:solidFill>
                  <a:prstClr val="white"/>
                </a:solidFill>
                <a:latin typeface="Calibri" panose="020F0502020204030204"/>
                <a:ea typeface="MS PGothic" charset="0"/>
              </a:endParaRPr>
            </a:p>
          </p:txBody>
        </p:sp>
        <p:sp>
          <p:nvSpPr>
            <p:cNvPr id="526" name="Flowchart: Multidocument 525"/>
            <p:cNvSpPr/>
            <p:nvPr/>
          </p:nvSpPr>
          <p:spPr>
            <a:xfrm>
              <a:off x="6118105" y="4796665"/>
              <a:ext cx="165316" cy="201000"/>
            </a:xfrm>
            <a:prstGeom prst="flowChartMultidocument">
              <a:avLst/>
            </a:prstGeom>
            <a:solidFill>
              <a:srgbClr val="DC3C00"/>
            </a:solidFill>
            <a:ln w="12700" cap="flat" cmpd="sng" algn="ctr">
              <a:solidFill>
                <a:srgbClr val="FFFFFF"/>
              </a:solidFill>
              <a:prstDash val="solid"/>
              <a:miter lim="800000"/>
            </a:ln>
            <a:effectLst/>
          </p:spPr>
          <p:txBody>
            <a:bodyPr rtlCol="0" anchor="ctr"/>
            <a:lstStyle/>
            <a:p>
              <a:pPr algn="ctr" defTabSz="913990" fontAlgn="base">
                <a:spcBef>
                  <a:spcPct val="0"/>
                </a:spcBef>
                <a:spcAft>
                  <a:spcPct val="0"/>
                </a:spcAft>
                <a:defRPr/>
              </a:pPr>
              <a:endParaRPr lang="en-US" kern="0">
                <a:solidFill>
                  <a:prstClr val="white"/>
                </a:solidFill>
                <a:latin typeface="Calibri" panose="020F0502020204030204"/>
                <a:ea typeface="MS PGothic" charset="0"/>
              </a:endParaRPr>
            </a:p>
          </p:txBody>
        </p:sp>
        <p:sp>
          <p:nvSpPr>
            <p:cNvPr id="527" name="Flowchart: Multidocument 526"/>
            <p:cNvSpPr/>
            <p:nvPr/>
          </p:nvSpPr>
          <p:spPr>
            <a:xfrm>
              <a:off x="5840651" y="5439914"/>
              <a:ext cx="286902" cy="263314"/>
            </a:xfrm>
            <a:prstGeom prst="flowChartMultidocument">
              <a:avLst/>
            </a:prstGeom>
            <a:solidFill>
              <a:srgbClr val="DC3C00"/>
            </a:solidFill>
            <a:ln w="12700" cap="flat" cmpd="sng" algn="ctr">
              <a:solidFill>
                <a:srgbClr val="FFFFFF"/>
              </a:solidFill>
              <a:prstDash val="solid"/>
              <a:miter lim="800000"/>
            </a:ln>
            <a:effectLst/>
          </p:spPr>
          <p:txBody>
            <a:bodyPr rtlCol="0" anchor="ctr"/>
            <a:lstStyle/>
            <a:p>
              <a:pPr algn="ctr" defTabSz="913990" fontAlgn="base">
                <a:spcBef>
                  <a:spcPct val="0"/>
                </a:spcBef>
                <a:spcAft>
                  <a:spcPct val="0"/>
                </a:spcAft>
                <a:defRPr/>
              </a:pPr>
              <a:endParaRPr lang="en-US" kern="0">
                <a:solidFill>
                  <a:prstClr val="white"/>
                </a:solidFill>
                <a:latin typeface="Calibri" panose="020F0502020204030204"/>
                <a:ea typeface="MS PGothic" charset="0"/>
              </a:endParaRPr>
            </a:p>
          </p:txBody>
        </p:sp>
        <p:sp>
          <p:nvSpPr>
            <p:cNvPr id="528" name="Oval 527"/>
            <p:cNvSpPr/>
            <p:nvPr/>
          </p:nvSpPr>
          <p:spPr>
            <a:xfrm>
              <a:off x="6074216" y="5063628"/>
              <a:ext cx="182005" cy="182880"/>
            </a:xfrm>
            <a:prstGeom prst="ellipse">
              <a:avLst/>
            </a:prstGeom>
            <a:solidFill>
              <a:srgbClr val="DC3C00"/>
            </a:solidFill>
            <a:ln w="12700" cap="flat" cmpd="sng" algn="ctr">
              <a:solidFill>
                <a:srgbClr val="FFFFFF"/>
              </a:solidFill>
              <a:prstDash val="solid"/>
              <a:miter lim="800000"/>
            </a:ln>
            <a:effectLst/>
          </p:spPr>
          <p:txBody>
            <a:bodyPr rtlCol="0" anchor="ctr"/>
            <a:lstStyle/>
            <a:p>
              <a:pPr algn="ctr" defTabSz="913990" fontAlgn="base">
                <a:spcBef>
                  <a:spcPct val="0"/>
                </a:spcBef>
                <a:spcAft>
                  <a:spcPct val="0"/>
                </a:spcAft>
                <a:defRPr/>
              </a:pPr>
              <a:endParaRPr lang="en-US" kern="0">
                <a:solidFill>
                  <a:prstClr val="white"/>
                </a:solidFill>
                <a:latin typeface="Calibri" panose="020F0502020204030204"/>
                <a:ea typeface="MS PGothic" charset="0"/>
              </a:endParaRPr>
            </a:p>
          </p:txBody>
        </p:sp>
        <p:sp>
          <p:nvSpPr>
            <p:cNvPr id="529" name="Oval 528"/>
            <p:cNvSpPr/>
            <p:nvPr/>
          </p:nvSpPr>
          <p:spPr>
            <a:xfrm>
              <a:off x="6190434" y="5600357"/>
              <a:ext cx="182005" cy="182880"/>
            </a:xfrm>
            <a:prstGeom prst="ellipse">
              <a:avLst/>
            </a:prstGeom>
            <a:solidFill>
              <a:srgbClr val="DC3C00"/>
            </a:solidFill>
            <a:ln w="12700" cap="flat" cmpd="sng" algn="ctr">
              <a:solidFill>
                <a:srgbClr val="FFFFFF"/>
              </a:solidFill>
              <a:prstDash val="solid"/>
              <a:miter lim="800000"/>
            </a:ln>
            <a:effectLst/>
          </p:spPr>
          <p:txBody>
            <a:bodyPr rtlCol="0" anchor="ctr"/>
            <a:lstStyle/>
            <a:p>
              <a:pPr algn="ctr" defTabSz="913990" fontAlgn="base">
                <a:spcBef>
                  <a:spcPct val="0"/>
                </a:spcBef>
                <a:spcAft>
                  <a:spcPct val="0"/>
                </a:spcAft>
                <a:defRPr/>
              </a:pPr>
              <a:endParaRPr lang="en-US" kern="0">
                <a:solidFill>
                  <a:prstClr val="white"/>
                </a:solidFill>
                <a:latin typeface="Calibri" panose="020F0502020204030204"/>
                <a:ea typeface="MS PGothic" charset="0"/>
              </a:endParaRPr>
            </a:p>
          </p:txBody>
        </p:sp>
        <p:sp>
          <p:nvSpPr>
            <p:cNvPr id="530" name="Rectangle 529"/>
            <p:cNvSpPr/>
            <p:nvPr/>
          </p:nvSpPr>
          <p:spPr>
            <a:xfrm>
              <a:off x="5879159" y="5769008"/>
              <a:ext cx="189158" cy="197107"/>
            </a:xfrm>
            <a:prstGeom prst="rect">
              <a:avLst/>
            </a:prstGeom>
            <a:solidFill>
              <a:srgbClr val="DC3C00"/>
            </a:solidFill>
            <a:ln w="12700" cap="flat" cmpd="sng" algn="ctr">
              <a:solidFill>
                <a:srgbClr val="FFFFFF"/>
              </a:solidFill>
              <a:prstDash val="solid"/>
              <a:miter lim="800000"/>
            </a:ln>
            <a:effectLst/>
          </p:spPr>
          <p:txBody>
            <a:bodyPr rtlCol="0" anchor="ctr"/>
            <a:lstStyle/>
            <a:p>
              <a:pPr algn="ctr" defTabSz="913990" fontAlgn="base">
                <a:spcBef>
                  <a:spcPct val="0"/>
                </a:spcBef>
                <a:spcAft>
                  <a:spcPct val="0"/>
                </a:spcAft>
                <a:defRPr/>
              </a:pPr>
              <a:endParaRPr lang="en-US" kern="0">
                <a:solidFill>
                  <a:prstClr val="white"/>
                </a:solidFill>
                <a:latin typeface="Calibri" panose="020F0502020204030204"/>
                <a:ea typeface="MS PGothic" charset="0"/>
              </a:endParaRPr>
            </a:p>
          </p:txBody>
        </p:sp>
        <p:sp>
          <p:nvSpPr>
            <p:cNvPr id="531" name="Rectangle 530"/>
            <p:cNvSpPr/>
            <p:nvPr/>
          </p:nvSpPr>
          <p:spPr>
            <a:xfrm>
              <a:off x="5959054" y="4511387"/>
              <a:ext cx="189158" cy="197107"/>
            </a:xfrm>
            <a:prstGeom prst="rect">
              <a:avLst/>
            </a:prstGeom>
            <a:solidFill>
              <a:srgbClr val="DC3C00"/>
            </a:solidFill>
            <a:ln w="12700" cap="flat" cmpd="sng" algn="ctr">
              <a:solidFill>
                <a:srgbClr val="FFFFFF"/>
              </a:solidFill>
              <a:prstDash val="solid"/>
              <a:miter lim="800000"/>
            </a:ln>
            <a:effectLst/>
          </p:spPr>
          <p:txBody>
            <a:bodyPr rtlCol="0" anchor="ctr"/>
            <a:lstStyle/>
            <a:p>
              <a:pPr algn="ctr" defTabSz="913990" fontAlgn="base">
                <a:spcBef>
                  <a:spcPct val="0"/>
                </a:spcBef>
                <a:spcAft>
                  <a:spcPct val="0"/>
                </a:spcAft>
                <a:defRPr/>
              </a:pPr>
              <a:endParaRPr lang="en-US" kern="0" dirty="0">
                <a:solidFill>
                  <a:prstClr val="white"/>
                </a:solidFill>
                <a:latin typeface="Calibri" panose="020F0502020204030204"/>
                <a:ea typeface="MS PGothic" charset="0"/>
              </a:endParaRPr>
            </a:p>
          </p:txBody>
        </p:sp>
        <p:sp>
          <p:nvSpPr>
            <p:cNvPr id="532" name="Rectangle 531"/>
            <p:cNvSpPr/>
            <p:nvPr/>
          </p:nvSpPr>
          <p:spPr>
            <a:xfrm>
              <a:off x="6159246" y="5860447"/>
              <a:ext cx="189158" cy="197107"/>
            </a:xfrm>
            <a:prstGeom prst="rect">
              <a:avLst/>
            </a:prstGeom>
            <a:solidFill>
              <a:srgbClr val="DC3C00"/>
            </a:solidFill>
            <a:ln w="12700" cap="flat" cmpd="sng" algn="ctr">
              <a:solidFill>
                <a:srgbClr val="FFFFFF"/>
              </a:solidFill>
              <a:prstDash val="solid"/>
              <a:miter lim="800000"/>
            </a:ln>
            <a:effectLst/>
          </p:spPr>
          <p:txBody>
            <a:bodyPr rtlCol="0" anchor="ctr"/>
            <a:lstStyle/>
            <a:p>
              <a:pPr algn="ctr" defTabSz="913990" fontAlgn="base">
                <a:spcBef>
                  <a:spcPct val="0"/>
                </a:spcBef>
                <a:spcAft>
                  <a:spcPct val="0"/>
                </a:spcAft>
                <a:defRPr/>
              </a:pPr>
              <a:endParaRPr lang="en-US" kern="0">
                <a:solidFill>
                  <a:prstClr val="white"/>
                </a:solidFill>
                <a:latin typeface="Calibri" panose="020F0502020204030204"/>
                <a:ea typeface="MS PGothic" charset="0"/>
              </a:endParaRPr>
            </a:p>
          </p:txBody>
        </p:sp>
        <p:sp>
          <p:nvSpPr>
            <p:cNvPr id="533" name="Flowchart: Multidocument 532"/>
            <p:cNvSpPr/>
            <p:nvPr/>
          </p:nvSpPr>
          <p:spPr>
            <a:xfrm>
              <a:off x="6253612" y="4462071"/>
              <a:ext cx="160809" cy="196889"/>
            </a:xfrm>
            <a:prstGeom prst="flowChartMultidocument">
              <a:avLst/>
            </a:prstGeom>
            <a:solidFill>
              <a:srgbClr val="DC3C00"/>
            </a:solidFill>
            <a:ln w="12700" cap="flat" cmpd="sng" algn="ctr">
              <a:solidFill>
                <a:srgbClr val="FFFFFF"/>
              </a:solidFill>
              <a:prstDash val="solid"/>
              <a:miter lim="800000"/>
            </a:ln>
            <a:effectLst/>
          </p:spPr>
          <p:txBody>
            <a:bodyPr rtlCol="0" anchor="ctr"/>
            <a:lstStyle/>
            <a:p>
              <a:pPr algn="ctr" defTabSz="913990" fontAlgn="base">
                <a:spcBef>
                  <a:spcPct val="0"/>
                </a:spcBef>
                <a:spcAft>
                  <a:spcPct val="0"/>
                </a:spcAft>
                <a:defRPr/>
              </a:pPr>
              <a:endParaRPr lang="en-US" kern="0">
                <a:solidFill>
                  <a:prstClr val="white"/>
                </a:solidFill>
                <a:latin typeface="Calibri" panose="020F0502020204030204"/>
                <a:ea typeface="MS PGothic" charset="0"/>
              </a:endParaRPr>
            </a:p>
          </p:txBody>
        </p:sp>
        <p:sp>
          <p:nvSpPr>
            <p:cNvPr id="534" name="Flowchart: Multidocument 533"/>
            <p:cNvSpPr/>
            <p:nvPr/>
          </p:nvSpPr>
          <p:spPr>
            <a:xfrm>
              <a:off x="6295062" y="5016282"/>
              <a:ext cx="160809" cy="196889"/>
            </a:xfrm>
            <a:prstGeom prst="flowChartMultidocument">
              <a:avLst/>
            </a:prstGeom>
            <a:solidFill>
              <a:srgbClr val="DC3C00"/>
            </a:solidFill>
            <a:ln w="12700" cap="flat" cmpd="sng" algn="ctr">
              <a:solidFill>
                <a:srgbClr val="FFFFFF"/>
              </a:solidFill>
              <a:prstDash val="solid"/>
              <a:miter lim="800000"/>
            </a:ln>
            <a:effectLst/>
          </p:spPr>
          <p:txBody>
            <a:bodyPr rtlCol="0" anchor="ctr"/>
            <a:lstStyle/>
            <a:p>
              <a:pPr algn="ctr" defTabSz="913990" fontAlgn="base">
                <a:spcBef>
                  <a:spcPct val="0"/>
                </a:spcBef>
                <a:spcAft>
                  <a:spcPct val="0"/>
                </a:spcAft>
                <a:defRPr/>
              </a:pPr>
              <a:endParaRPr lang="en-US" kern="0">
                <a:solidFill>
                  <a:prstClr val="white"/>
                </a:solidFill>
                <a:latin typeface="Calibri" panose="020F0502020204030204"/>
                <a:ea typeface="MS PGothic" charset="0"/>
              </a:endParaRPr>
            </a:p>
          </p:txBody>
        </p:sp>
        <p:sp>
          <p:nvSpPr>
            <p:cNvPr id="535" name="Oval 534"/>
            <p:cNvSpPr/>
            <p:nvPr/>
          </p:nvSpPr>
          <p:spPr>
            <a:xfrm>
              <a:off x="6334804" y="4712029"/>
              <a:ext cx="182005" cy="165364"/>
            </a:xfrm>
            <a:prstGeom prst="ellipse">
              <a:avLst/>
            </a:prstGeom>
            <a:solidFill>
              <a:srgbClr val="DC3C00"/>
            </a:solidFill>
            <a:ln w="12700" cap="flat" cmpd="sng" algn="ctr">
              <a:solidFill>
                <a:srgbClr val="FFFFFF"/>
              </a:solidFill>
              <a:prstDash val="solid"/>
              <a:miter lim="800000"/>
            </a:ln>
            <a:effectLst/>
          </p:spPr>
          <p:txBody>
            <a:bodyPr rtlCol="0" anchor="ctr"/>
            <a:lstStyle/>
            <a:p>
              <a:pPr algn="ctr" defTabSz="913990" fontAlgn="base">
                <a:spcBef>
                  <a:spcPct val="0"/>
                </a:spcBef>
                <a:spcAft>
                  <a:spcPct val="0"/>
                </a:spcAft>
                <a:defRPr/>
              </a:pPr>
              <a:endParaRPr lang="en-US" kern="0">
                <a:solidFill>
                  <a:prstClr val="white"/>
                </a:solidFill>
                <a:latin typeface="Calibri" panose="020F0502020204030204"/>
                <a:ea typeface="MS PGothic" charset="0"/>
              </a:endParaRPr>
            </a:p>
          </p:txBody>
        </p:sp>
        <p:sp>
          <p:nvSpPr>
            <p:cNvPr id="536" name="Oval 535"/>
            <p:cNvSpPr/>
            <p:nvPr/>
          </p:nvSpPr>
          <p:spPr>
            <a:xfrm>
              <a:off x="6261188" y="5306227"/>
              <a:ext cx="182005" cy="182880"/>
            </a:xfrm>
            <a:prstGeom prst="ellipse">
              <a:avLst/>
            </a:prstGeom>
            <a:solidFill>
              <a:srgbClr val="DC3C00"/>
            </a:solidFill>
            <a:ln w="12700" cap="flat" cmpd="sng" algn="ctr">
              <a:solidFill>
                <a:srgbClr val="FFFFFF"/>
              </a:solidFill>
              <a:prstDash val="solid"/>
              <a:miter lim="800000"/>
            </a:ln>
            <a:effectLst/>
          </p:spPr>
          <p:txBody>
            <a:bodyPr rtlCol="0" anchor="ctr"/>
            <a:lstStyle/>
            <a:p>
              <a:pPr algn="ctr" defTabSz="913990" fontAlgn="base">
                <a:spcBef>
                  <a:spcPct val="0"/>
                </a:spcBef>
                <a:spcAft>
                  <a:spcPct val="0"/>
                </a:spcAft>
                <a:defRPr/>
              </a:pPr>
              <a:endParaRPr lang="en-US" kern="0">
                <a:solidFill>
                  <a:prstClr val="white"/>
                </a:solidFill>
                <a:latin typeface="Calibri" panose="020F0502020204030204"/>
                <a:ea typeface="MS PGothic" charset="0"/>
              </a:endParaRPr>
            </a:p>
          </p:txBody>
        </p:sp>
        <p:grpSp>
          <p:nvGrpSpPr>
            <p:cNvPr id="537" name="Group 536"/>
            <p:cNvGrpSpPr/>
            <p:nvPr/>
          </p:nvGrpSpPr>
          <p:grpSpPr>
            <a:xfrm>
              <a:off x="7018150" y="6065027"/>
              <a:ext cx="1928647" cy="285533"/>
              <a:chOff x="7054945" y="6112308"/>
              <a:chExt cx="1746054" cy="285533"/>
            </a:xfrm>
          </p:grpSpPr>
          <p:sp>
            <p:nvSpPr>
              <p:cNvPr id="551" name="Rectangle 550"/>
              <p:cNvSpPr/>
              <p:nvPr/>
            </p:nvSpPr>
            <p:spPr>
              <a:xfrm>
                <a:off x="7054945" y="6183605"/>
                <a:ext cx="861700" cy="143372"/>
              </a:xfrm>
              <a:prstGeom prst="rect">
                <a:avLst/>
              </a:prstGeom>
              <a:solidFill>
                <a:srgbClr val="FF8C00"/>
              </a:solidFill>
              <a:ln w="12700" cap="flat" cmpd="sng" algn="ctr">
                <a:noFill/>
                <a:prstDash val="solid"/>
                <a:miter lim="800000"/>
              </a:ln>
              <a:effectLst/>
            </p:spPr>
            <p:txBody>
              <a:bodyPr rtlCol="0" anchor="ctr"/>
              <a:lstStyle/>
              <a:p>
                <a:pPr algn="ctr" defTabSz="913990" fontAlgn="base">
                  <a:spcBef>
                    <a:spcPct val="0"/>
                  </a:spcBef>
                  <a:spcAft>
                    <a:spcPct val="0"/>
                  </a:spcAft>
                  <a:defRPr/>
                </a:pPr>
                <a:endParaRPr lang="en-US" kern="0">
                  <a:solidFill>
                    <a:prstClr val="white"/>
                  </a:solidFill>
                  <a:latin typeface="Calibri" panose="020F0502020204030204"/>
                  <a:ea typeface="MS PGothic" charset="0"/>
                </a:endParaRPr>
              </a:p>
            </p:txBody>
          </p:sp>
          <p:sp>
            <p:nvSpPr>
              <p:cNvPr id="552" name="Right Arrow 551"/>
              <p:cNvSpPr/>
              <p:nvPr/>
            </p:nvSpPr>
            <p:spPr bwMode="auto">
              <a:xfrm>
                <a:off x="7898621" y="6112308"/>
                <a:ext cx="902378" cy="285533"/>
              </a:xfrm>
              <a:prstGeom prst="rightArrow">
                <a:avLst/>
              </a:prstGeom>
              <a:solidFill>
                <a:srgbClr val="008272"/>
              </a:solidFill>
              <a:ln w="12700" cap="rnd" cmpd="sng" algn="ctr">
                <a:noFill/>
                <a:prstDash val="solid"/>
                <a:miter lim="800000"/>
              </a:ln>
              <a:effectLst/>
            </p:spPr>
            <p:txBody>
              <a:bodyPr rtlCol="0" anchor="ctr"/>
              <a:lstStyle/>
              <a:p>
                <a:pPr algn="ctr" defTabSz="913990" fontAlgn="base">
                  <a:spcBef>
                    <a:spcPct val="0"/>
                  </a:spcBef>
                  <a:spcAft>
                    <a:spcPct val="0"/>
                  </a:spcAft>
                  <a:defRPr/>
                </a:pPr>
                <a:endParaRPr lang="en-US" kern="0" dirty="0">
                  <a:solidFill>
                    <a:prstClr val="white"/>
                  </a:solidFill>
                  <a:latin typeface="Calibri" panose="020F0502020204030204"/>
                  <a:ea typeface="MS PGothic" charset="0"/>
                </a:endParaRPr>
              </a:p>
            </p:txBody>
          </p:sp>
        </p:grpSp>
        <p:sp>
          <p:nvSpPr>
            <p:cNvPr id="538" name="Rectangle 537"/>
            <p:cNvSpPr/>
            <p:nvPr/>
          </p:nvSpPr>
          <p:spPr bwMode="auto">
            <a:xfrm>
              <a:off x="6608760" y="5791755"/>
              <a:ext cx="2207387" cy="236036"/>
            </a:xfrm>
            <a:prstGeom prst="rect">
              <a:avLst/>
            </a:prstGeom>
            <a:solidFill>
              <a:srgbClr val="50505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078" kern="0" dirty="0">
                  <a:gradFill>
                    <a:gsLst>
                      <a:gs pos="7080">
                        <a:srgbClr val="FFFFFF"/>
                      </a:gs>
                      <a:gs pos="59000">
                        <a:srgbClr val="FFFFFF"/>
                      </a:gs>
                    </a:gsLst>
                    <a:lin ang="5400000" scaled="0"/>
                  </a:gradFill>
                  <a:latin typeface="Segoe UI"/>
                  <a:ea typeface="Segoe UI" pitchFamily="34" charset="0"/>
                  <a:cs typeface="Segoe UI" pitchFamily="34" charset="0"/>
                </a:rPr>
                <a:t>(HDFS, Blob storage, etc.)</a:t>
              </a:r>
            </a:p>
          </p:txBody>
        </p:sp>
        <p:grpSp>
          <p:nvGrpSpPr>
            <p:cNvPr id="539" name="Group 538"/>
            <p:cNvGrpSpPr/>
            <p:nvPr/>
          </p:nvGrpSpPr>
          <p:grpSpPr>
            <a:xfrm>
              <a:off x="8482275" y="4469521"/>
              <a:ext cx="333872" cy="1292032"/>
              <a:chOff x="4628403" y="3927686"/>
              <a:chExt cx="408771" cy="1581878"/>
            </a:xfrm>
          </p:grpSpPr>
          <p:pic>
            <p:nvPicPr>
              <p:cNvPr id="547" name="Picture 546"/>
              <p:cNvPicPr>
                <a:picLocks noChangeAspect="1"/>
              </p:cNvPicPr>
              <p:nvPr/>
            </p:nvPicPr>
            <p:blipFill>
              <a:blip r:embed="rId17" cstate="print">
                <a:duotone>
                  <a:srgbClr val="008272">
                    <a:shade val="45000"/>
                    <a:satMod val="135000"/>
                  </a:srgbClr>
                  <a:prstClr val="white"/>
                </a:duotone>
                <a:extLst>
                  <a:ext uri="{28A0092B-C50C-407E-A947-70E740481C1C}">
                    <a14:useLocalDpi xmlns:a14="http://schemas.microsoft.com/office/drawing/2010/main" val="0"/>
                  </a:ext>
                </a:extLst>
              </a:blip>
              <a:stretch>
                <a:fillRect/>
              </a:stretch>
            </p:blipFill>
            <p:spPr>
              <a:xfrm>
                <a:off x="4628403" y="3927686"/>
                <a:ext cx="408771" cy="365086"/>
              </a:xfrm>
              <a:prstGeom prst="rect">
                <a:avLst/>
              </a:prstGeom>
              <a:noFill/>
              <a:ln>
                <a:noFill/>
              </a:ln>
            </p:spPr>
          </p:pic>
          <p:pic>
            <p:nvPicPr>
              <p:cNvPr id="548" name="Picture 547"/>
              <p:cNvPicPr>
                <a:picLocks noChangeAspect="1"/>
              </p:cNvPicPr>
              <p:nvPr/>
            </p:nvPicPr>
            <p:blipFill>
              <a:blip r:embed="rId17" cstate="print">
                <a:duotone>
                  <a:srgbClr val="008272">
                    <a:shade val="45000"/>
                    <a:satMod val="135000"/>
                  </a:srgbClr>
                  <a:prstClr val="white"/>
                </a:duotone>
                <a:extLst>
                  <a:ext uri="{28A0092B-C50C-407E-A947-70E740481C1C}">
                    <a14:useLocalDpi xmlns:a14="http://schemas.microsoft.com/office/drawing/2010/main" val="0"/>
                  </a:ext>
                </a:extLst>
              </a:blip>
              <a:stretch>
                <a:fillRect/>
              </a:stretch>
            </p:blipFill>
            <p:spPr>
              <a:xfrm>
                <a:off x="4628403" y="4337121"/>
                <a:ext cx="408771" cy="365086"/>
              </a:xfrm>
              <a:prstGeom prst="rect">
                <a:avLst/>
              </a:prstGeom>
              <a:noFill/>
              <a:ln>
                <a:noFill/>
              </a:ln>
            </p:spPr>
          </p:pic>
          <p:pic>
            <p:nvPicPr>
              <p:cNvPr id="549" name="Picture 548"/>
              <p:cNvPicPr>
                <a:picLocks noChangeAspect="1"/>
              </p:cNvPicPr>
              <p:nvPr/>
            </p:nvPicPr>
            <p:blipFill>
              <a:blip r:embed="rId17" cstate="print">
                <a:duotone>
                  <a:srgbClr val="008272">
                    <a:shade val="45000"/>
                    <a:satMod val="135000"/>
                  </a:srgbClr>
                  <a:prstClr val="white"/>
                </a:duotone>
                <a:extLst>
                  <a:ext uri="{28A0092B-C50C-407E-A947-70E740481C1C}">
                    <a14:useLocalDpi xmlns:a14="http://schemas.microsoft.com/office/drawing/2010/main" val="0"/>
                  </a:ext>
                </a:extLst>
              </a:blip>
              <a:stretch>
                <a:fillRect/>
              </a:stretch>
            </p:blipFill>
            <p:spPr>
              <a:xfrm>
                <a:off x="4628403" y="4746557"/>
                <a:ext cx="408771" cy="365086"/>
              </a:xfrm>
              <a:prstGeom prst="rect">
                <a:avLst/>
              </a:prstGeom>
              <a:noFill/>
              <a:ln>
                <a:noFill/>
              </a:ln>
            </p:spPr>
          </p:pic>
          <p:pic>
            <p:nvPicPr>
              <p:cNvPr id="550" name="Picture 549"/>
              <p:cNvPicPr>
                <a:picLocks noChangeAspect="1"/>
              </p:cNvPicPr>
              <p:nvPr/>
            </p:nvPicPr>
            <p:blipFill>
              <a:blip r:embed="rId17" cstate="print">
                <a:duotone>
                  <a:srgbClr val="008272">
                    <a:shade val="45000"/>
                    <a:satMod val="135000"/>
                  </a:srgbClr>
                  <a:prstClr val="white"/>
                </a:duotone>
                <a:extLst>
                  <a:ext uri="{28A0092B-C50C-407E-A947-70E740481C1C}">
                    <a14:useLocalDpi xmlns:a14="http://schemas.microsoft.com/office/drawing/2010/main" val="0"/>
                  </a:ext>
                </a:extLst>
              </a:blip>
              <a:stretch>
                <a:fillRect/>
              </a:stretch>
            </p:blipFill>
            <p:spPr>
              <a:xfrm>
                <a:off x="4628403" y="5144478"/>
                <a:ext cx="408771" cy="365086"/>
              </a:xfrm>
              <a:prstGeom prst="rect">
                <a:avLst/>
              </a:prstGeom>
              <a:noFill/>
              <a:ln>
                <a:noFill/>
              </a:ln>
            </p:spPr>
          </p:pic>
        </p:grpSp>
        <p:grpSp>
          <p:nvGrpSpPr>
            <p:cNvPr id="540" name="Group 539"/>
            <p:cNvGrpSpPr/>
            <p:nvPr/>
          </p:nvGrpSpPr>
          <p:grpSpPr>
            <a:xfrm>
              <a:off x="8110867" y="4469521"/>
              <a:ext cx="333872" cy="1292032"/>
              <a:chOff x="4628403" y="3927686"/>
              <a:chExt cx="408771" cy="1581878"/>
            </a:xfrm>
          </p:grpSpPr>
          <p:pic>
            <p:nvPicPr>
              <p:cNvPr id="543" name="Picture 542"/>
              <p:cNvPicPr>
                <a:picLocks noChangeAspect="1"/>
              </p:cNvPicPr>
              <p:nvPr/>
            </p:nvPicPr>
            <p:blipFill>
              <a:blip r:embed="rId17" cstate="print">
                <a:duotone>
                  <a:srgbClr val="008272">
                    <a:shade val="45000"/>
                    <a:satMod val="135000"/>
                  </a:srgbClr>
                  <a:prstClr val="white"/>
                </a:duotone>
                <a:extLst>
                  <a:ext uri="{28A0092B-C50C-407E-A947-70E740481C1C}">
                    <a14:useLocalDpi xmlns:a14="http://schemas.microsoft.com/office/drawing/2010/main" val="0"/>
                  </a:ext>
                </a:extLst>
              </a:blip>
              <a:stretch>
                <a:fillRect/>
              </a:stretch>
            </p:blipFill>
            <p:spPr>
              <a:xfrm>
                <a:off x="4628403" y="3927686"/>
                <a:ext cx="408771" cy="365086"/>
              </a:xfrm>
              <a:prstGeom prst="rect">
                <a:avLst/>
              </a:prstGeom>
              <a:noFill/>
              <a:ln>
                <a:noFill/>
              </a:ln>
            </p:spPr>
          </p:pic>
          <p:pic>
            <p:nvPicPr>
              <p:cNvPr id="544" name="Picture 543"/>
              <p:cNvPicPr>
                <a:picLocks noChangeAspect="1"/>
              </p:cNvPicPr>
              <p:nvPr/>
            </p:nvPicPr>
            <p:blipFill>
              <a:blip r:embed="rId17" cstate="print">
                <a:duotone>
                  <a:srgbClr val="008272">
                    <a:shade val="45000"/>
                    <a:satMod val="135000"/>
                  </a:srgbClr>
                  <a:prstClr val="white"/>
                </a:duotone>
                <a:extLst>
                  <a:ext uri="{28A0092B-C50C-407E-A947-70E740481C1C}">
                    <a14:useLocalDpi xmlns:a14="http://schemas.microsoft.com/office/drawing/2010/main" val="0"/>
                  </a:ext>
                </a:extLst>
              </a:blip>
              <a:stretch>
                <a:fillRect/>
              </a:stretch>
            </p:blipFill>
            <p:spPr>
              <a:xfrm>
                <a:off x="4628403" y="4337121"/>
                <a:ext cx="408771" cy="365086"/>
              </a:xfrm>
              <a:prstGeom prst="rect">
                <a:avLst/>
              </a:prstGeom>
              <a:noFill/>
              <a:ln>
                <a:noFill/>
              </a:ln>
            </p:spPr>
          </p:pic>
          <p:pic>
            <p:nvPicPr>
              <p:cNvPr id="545" name="Picture 544"/>
              <p:cNvPicPr>
                <a:picLocks noChangeAspect="1"/>
              </p:cNvPicPr>
              <p:nvPr/>
            </p:nvPicPr>
            <p:blipFill>
              <a:blip r:embed="rId17" cstate="print">
                <a:duotone>
                  <a:srgbClr val="008272">
                    <a:shade val="45000"/>
                    <a:satMod val="135000"/>
                  </a:srgbClr>
                  <a:prstClr val="white"/>
                </a:duotone>
                <a:extLst>
                  <a:ext uri="{28A0092B-C50C-407E-A947-70E740481C1C}">
                    <a14:useLocalDpi xmlns:a14="http://schemas.microsoft.com/office/drawing/2010/main" val="0"/>
                  </a:ext>
                </a:extLst>
              </a:blip>
              <a:stretch>
                <a:fillRect/>
              </a:stretch>
            </p:blipFill>
            <p:spPr>
              <a:xfrm>
                <a:off x="4628403" y="4746557"/>
                <a:ext cx="408771" cy="365086"/>
              </a:xfrm>
              <a:prstGeom prst="rect">
                <a:avLst/>
              </a:prstGeom>
              <a:noFill/>
              <a:ln>
                <a:noFill/>
              </a:ln>
            </p:spPr>
          </p:pic>
          <p:pic>
            <p:nvPicPr>
              <p:cNvPr id="546" name="Picture 545"/>
              <p:cNvPicPr>
                <a:picLocks noChangeAspect="1"/>
              </p:cNvPicPr>
              <p:nvPr/>
            </p:nvPicPr>
            <p:blipFill>
              <a:blip r:embed="rId17" cstate="print">
                <a:duotone>
                  <a:srgbClr val="008272">
                    <a:shade val="45000"/>
                    <a:satMod val="135000"/>
                  </a:srgbClr>
                  <a:prstClr val="white"/>
                </a:duotone>
                <a:extLst>
                  <a:ext uri="{28A0092B-C50C-407E-A947-70E740481C1C}">
                    <a14:useLocalDpi xmlns:a14="http://schemas.microsoft.com/office/drawing/2010/main" val="0"/>
                  </a:ext>
                </a:extLst>
              </a:blip>
              <a:stretch>
                <a:fillRect/>
              </a:stretch>
            </p:blipFill>
            <p:spPr>
              <a:xfrm>
                <a:off x="4628403" y="5144478"/>
                <a:ext cx="408771" cy="365086"/>
              </a:xfrm>
              <a:prstGeom prst="rect">
                <a:avLst/>
              </a:prstGeom>
              <a:noFill/>
              <a:ln>
                <a:noFill/>
              </a:ln>
            </p:spPr>
          </p:pic>
        </p:grpSp>
        <p:sp>
          <p:nvSpPr>
            <p:cNvPr id="541" name="Rectangle 540"/>
            <p:cNvSpPr/>
            <p:nvPr/>
          </p:nvSpPr>
          <p:spPr bwMode="auto">
            <a:xfrm>
              <a:off x="5772472" y="4163020"/>
              <a:ext cx="2153366" cy="1938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102" fontAlgn="base">
                <a:lnSpc>
                  <a:spcPct val="90000"/>
                </a:lnSpc>
                <a:spcBef>
                  <a:spcPct val="0"/>
                </a:spcBef>
                <a:spcAft>
                  <a:spcPct val="0"/>
                </a:spcAft>
                <a:defRPr/>
              </a:pPr>
              <a:r>
                <a:rPr lang="en-US" sz="1372" kern="0" dirty="0">
                  <a:gradFill>
                    <a:gsLst>
                      <a:gs pos="82301">
                        <a:srgbClr val="505050"/>
                      </a:gs>
                      <a:gs pos="41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TRANSFORM AND LOAD</a:t>
              </a:r>
            </a:p>
          </p:txBody>
        </p:sp>
        <p:sp>
          <p:nvSpPr>
            <p:cNvPr id="542" name="TextBox 541"/>
            <p:cNvSpPr txBox="1"/>
            <p:nvPr/>
          </p:nvSpPr>
          <p:spPr>
            <a:xfrm>
              <a:off x="5614817" y="5983907"/>
              <a:ext cx="1806713" cy="420073"/>
            </a:xfrm>
            <a:prstGeom prst="rect">
              <a:avLst/>
            </a:prstGeom>
            <a:noFill/>
          </p:spPr>
          <p:txBody>
            <a:bodyPr wrap="square" lIns="179259" tIns="143407" rIns="179259" bIns="143407" rtlCol="0">
              <a:spAutoFit/>
            </a:bodyPr>
            <a:lstStyle/>
            <a:p>
              <a:pPr defTabSz="913505" fontAlgn="base">
                <a:lnSpc>
                  <a:spcPct val="90000"/>
                </a:lnSpc>
                <a:spcBef>
                  <a:spcPct val="0"/>
                </a:spcBef>
                <a:spcAft>
                  <a:spcPts val="588"/>
                </a:spcAft>
                <a:defRPr/>
              </a:pPr>
              <a:endParaRPr lang="en-US" sz="882" kern="0" dirty="0">
                <a:gradFill>
                  <a:gsLst>
                    <a:gs pos="0">
                      <a:srgbClr val="FFFFFF"/>
                    </a:gs>
                    <a:gs pos="74000">
                      <a:srgbClr val="FFFFFF"/>
                    </a:gs>
                  </a:gsLst>
                  <a:lin ang="5400000" scaled="1"/>
                </a:gradFill>
                <a:ea typeface="MS PGothic" charset="0"/>
              </a:endParaRPr>
            </a:p>
          </p:txBody>
        </p:sp>
      </p:grpSp>
      <p:sp>
        <p:nvSpPr>
          <p:cNvPr id="561" name="Rectangle 560"/>
          <p:cNvSpPr/>
          <p:nvPr/>
        </p:nvSpPr>
        <p:spPr bwMode="auto">
          <a:xfrm>
            <a:off x="5456803" y="1192113"/>
            <a:ext cx="3898295" cy="5428937"/>
          </a:xfrm>
          <a:prstGeom prst="rect">
            <a:avLst/>
          </a:prstGeom>
          <a:solidFill>
            <a:schemeClr val="tx2">
              <a:lumMod val="60000"/>
              <a:lumOff val="40000"/>
              <a:alpha val="20000"/>
            </a:scheme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sp>
        <p:nvSpPr>
          <p:cNvPr id="562" name="TextBox 561"/>
          <p:cNvSpPr txBox="1"/>
          <p:nvPr/>
        </p:nvSpPr>
        <p:spPr>
          <a:xfrm rot="16200000">
            <a:off x="-2105731" y="3671769"/>
            <a:ext cx="4810115" cy="330983"/>
          </a:xfrm>
          <a:prstGeom prst="rect">
            <a:avLst/>
          </a:prstGeom>
          <a:solidFill>
            <a:srgbClr val="0072C6">
              <a:alpha val="10000"/>
            </a:srgbClr>
          </a:solidFill>
        </p:spPr>
        <p:txBody>
          <a:bodyPr wrap="square" lIns="179285" tIns="143428" rIns="179285" bIns="143428" rtlCol="0" anchor="ctr" anchorCtr="0">
            <a:noAutofit/>
          </a:bodyPr>
          <a:lstStyle/>
          <a:p>
            <a:pPr algn="ctr" defTabSz="913505" fontAlgn="base">
              <a:lnSpc>
                <a:spcPct val="90000"/>
              </a:lnSpc>
              <a:spcBef>
                <a:spcPct val="0"/>
              </a:spcBef>
              <a:spcAft>
                <a:spcPts val="588"/>
              </a:spcAft>
              <a:defRPr/>
            </a:pPr>
            <a:r>
              <a:rPr lang="en-US" sz="1176" kern="0" dirty="0">
                <a:gradFill>
                  <a:gsLst>
                    <a:gs pos="76106">
                      <a:srgbClr val="505050"/>
                    </a:gs>
                    <a:gs pos="30000">
                      <a:srgbClr val="505050"/>
                    </a:gs>
                  </a:gsLst>
                  <a:lin ang="5400000" scaled="0"/>
                </a:gradFill>
                <a:ea typeface="MS PGothic" charset="0"/>
              </a:rPr>
              <a:t>(On-premise and in the cloud)</a:t>
            </a:r>
          </a:p>
        </p:txBody>
      </p:sp>
    </p:spTree>
    <p:custDataLst>
      <p:tags r:id="rId1"/>
    </p:custDataLst>
    <p:extLst>
      <p:ext uri="{BB962C8B-B14F-4D97-AF65-F5344CB8AC3E}">
        <p14:creationId xmlns:p14="http://schemas.microsoft.com/office/powerpoint/2010/main" val="611213610"/>
      </p:ext>
    </p:extLst>
  </p:cSld>
  <p:clrMapOvr>
    <a:masterClrMapping/>
  </p:clrMapOvr>
  <mc:AlternateContent xmlns:mc="http://schemas.openxmlformats.org/markup-compatibility/2006" xmlns:p14="http://schemas.microsoft.com/office/powerpoint/2010/main">
    <mc:Choice Requires="p14">
      <p:transition spd="med" p14:dur="700" advTm="114302">
        <p:fade/>
      </p:transition>
    </mc:Choice>
    <mc:Fallback xmlns="">
      <p:transition spd="med" advTm="11430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1"/>
                                        </p:tgtEl>
                                        <p:attrNameLst>
                                          <p:attrName>style.visibility</p:attrName>
                                        </p:attrNameLst>
                                      </p:cBhvr>
                                      <p:to>
                                        <p:strVal val="visible"/>
                                      </p:to>
                                    </p:set>
                                    <p:animEffect transition="in" filter="fade">
                                      <p:cBhvr>
                                        <p:cTn id="7" dur="750"/>
                                        <p:tgtEl>
                                          <p:spTgt spid="491"/>
                                        </p:tgtEl>
                                      </p:cBhvr>
                                    </p:animEffect>
                                  </p:childTnLst>
                                </p:cTn>
                              </p:par>
                              <p:par>
                                <p:cTn id="8" presetID="10" presetClass="entr" presetSubtype="0" fill="hold" nodeType="withEffect">
                                  <p:stCondLst>
                                    <p:cond delay="500"/>
                                  </p:stCondLst>
                                  <p:childTnLst>
                                    <p:set>
                                      <p:cBhvr>
                                        <p:cTn id="9" dur="1" fill="hold">
                                          <p:stCondLst>
                                            <p:cond delay="0"/>
                                          </p:stCondLst>
                                        </p:cTn>
                                        <p:tgtEl>
                                          <p:spTgt spid="412"/>
                                        </p:tgtEl>
                                        <p:attrNameLst>
                                          <p:attrName>style.visibility</p:attrName>
                                        </p:attrNameLst>
                                      </p:cBhvr>
                                      <p:to>
                                        <p:strVal val="visible"/>
                                      </p:to>
                                    </p:set>
                                    <p:animEffect transition="in" filter="fade">
                                      <p:cBhvr>
                                        <p:cTn id="10" dur="750"/>
                                        <p:tgtEl>
                                          <p:spTgt spid="412"/>
                                        </p:tgtEl>
                                      </p:cBhvr>
                                    </p:animEffect>
                                  </p:childTnLst>
                                </p:cTn>
                              </p:par>
                              <p:par>
                                <p:cTn id="11" presetID="63" presetClass="path" presetSubtype="0" decel="100000" fill="hold" nodeType="withEffect">
                                  <p:stCondLst>
                                    <p:cond delay="500"/>
                                  </p:stCondLst>
                                  <p:childTnLst>
                                    <p:animMotion origin="layout" path="M 4.75619E-6 2.46482E-6 L 0.02221 2.46482E-6 " pathEditMode="relative" rAng="0" ptsTypes="AA">
                                      <p:cBhvr>
                                        <p:cTn id="12" dur="750" spd="-100000" fill="hold"/>
                                        <p:tgtEl>
                                          <p:spTgt spid="412"/>
                                        </p:tgtEl>
                                        <p:attrNameLst>
                                          <p:attrName>ppt_x</p:attrName>
                                          <p:attrName>ppt_y</p:attrName>
                                        </p:attrNameLst>
                                      </p:cBhvr>
                                      <p:rCtr x="1111" y="0"/>
                                    </p:animMotion>
                                  </p:childTnLst>
                                </p:cTn>
                              </p:par>
                              <p:par>
                                <p:cTn id="13" presetID="10" presetClass="entr" presetSubtype="0" fill="hold" nodeType="withEffect">
                                  <p:stCondLst>
                                    <p:cond delay="600"/>
                                  </p:stCondLst>
                                  <p:childTnLst>
                                    <p:set>
                                      <p:cBhvr>
                                        <p:cTn id="14" dur="1" fill="hold">
                                          <p:stCondLst>
                                            <p:cond delay="0"/>
                                          </p:stCondLst>
                                        </p:cTn>
                                        <p:tgtEl>
                                          <p:spTgt spid="471"/>
                                        </p:tgtEl>
                                        <p:attrNameLst>
                                          <p:attrName>style.visibility</p:attrName>
                                        </p:attrNameLst>
                                      </p:cBhvr>
                                      <p:to>
                                        <p:strVal val="visible"/>
                                      </p:to>
                                    </p:set>
                                    <p:animEffect transition="in" filter="fade">
                                      <p:cBhvr>
                                        <p:cTn id="15" dur="750"/>
                                        <p:tgtEl>
                                          <p:spTgt spid="471"/>
                                        </p:tgtEl>
                                      </p:cBhvr>
                                    </p:animEffect>
                                  </p:childTnLst>
                                </p:cTn>
                              </p:par>
                              <p:par>
                                <p:cTn id="16" presetID="63" presetClass="path" presetSubtype="0" decel="100000" fill="hold" nodeType="withEffect">
                                  <p:stCondLst>
                                    <p:cond delay="600"/>
                                  </p:stCondLst>
                                  <p:childTnLst>
                                    <p:animMotion origin="layout" path="M 4.75619E-6 2.46482E-6 L 0.02221 2.46482E-6 " pathEditMode="relative" rAng="0" ptsTypes="AA">
                                      <p:cBhvr>
                                        <p:cTn id="17" dur="750" spd="-100000" fill="hold"/>
                                        <p:tgtEl>
                                          <p:spTgt spid="471"/>
                                        </p:tgtEl>
                                        <p:attrNameLst>
                                          <p:attrName>ppt_x</p:attrName>
                                          <p:attrName>ppt_y</p:attrName>
                                        </p:attrNameLst>
                                      </p:cBhvr>
                                      <p:rCtr x="1111" y="0"/>
                                    </p:animMotion>
                                  </p:childTnLst>
                                </p:cTn>
                              </p:par>
                              <p:par>
                                <p:cTn id="18" presetID="10" presetClass="entr" presetSubtype="0" fill="hold" nodeType="withEffect">
                                  <p:stCondLst>
                                    <p:cond delay="700"/>
                                  </p:stCondLst>
                                  <p:childTnLst>
                                    <p:set>
                                      <p:cBhvr>
                                        <p:cTn id="19" dur="1" fill="hold">
                                          <p:stCondLst>
                                            <p:cond delay="0"/>
                                          </p:stCondLst>
                                        </p:cTn>
                                        <p:tgtEl>
                                          <p:spTgt spid="462"/>
                                        </p:tgtEl>
                                        <p:attrNameLst>
                                          <p:attrName>style.visibility</p:attrName>
                                        </p:attrNameLst>
                                      </p:cBhvr>
                                      <p:to>
                                        <p:strVal val="visible"/>
                                      </p:to>
                                    </p:set>
                                    <p:animEffect transition="in" filter="fade">
                                      <p:cBhvr>
                                        <p:cTn id="20" dur="750"/>
                                        <p:tgtEl>
                                          <p:spTgt spid="462"/>
                                        </p:tgtEl>
                                      </p:cBhvr>
                                    </p:animEffect>
                                  </p:childTnLst>
                                </p:cTn>
                              </p:par>
                              <p:par>
                                <p:cTn id="21" presetID="63" presetClass="path" presetSubtype="0" decel="100000" fill="hold" nodeType="withEffect">
                                  <p:stCondLst>
                                    <p:cond delay="700"/>
                                  </p:stCondLst>
                                  <p:childTnLst>
                                    <p:animMotion origin="layout" path="M 4.75619E-6 2.46482E-6 L 0.02221 2.46482E-6 " pathEditMode="relative" rAng="0" ptsTypes="AA">
                                      <p:cBhvr>
                                        <p:cTn id="22" dur="750" spd="-100000" fill="hold"/>
                                        <p:tgtEl>
                                          <p:spTgt spid="462"/>
                                        </p:tgtEl>
                                        <p:attrNameLst>
                                          <p:attrName>ppt_x</p:attrName>
                                          <p:attrName>ppt_y</p:attrName>
                                        </p:attrNameLst>
                                      </p:cBhvr>
                                      <p:rCtr x="1111" y="0"/>
                                    </p:animMotion>
                                  </p:childTnLst>
                                </p:cTn>
                              </p:par>
                              <p:par>
                                <p:cTn id="23" presetID="10" presetClass="entr" presetSubtype="0" fill="hold" nodeType="withEffect">
                                  <p:stCondLst>
                                    <p:cond delay="800"/>
                                  </p:stCondLst>
                                  <p:childTnLst>
                                    <p:set>
                                      <p:cBhvr>
                                        <p:cTn id="24" dur="1" fill="hold">
                                          <p:stCondLst>
                                            <p:cond delay="0"/>
                                          </p:stCondLst>
                                        </p:cTn>
                                        <p:tgtEl>
                                          <p:spTgt spid="477"/>
                                        </p:tgtEl>
                                        <p:attrNameLst>
                                          <p:attrName>style.visibility</p:attrName>
                                        </p:attrNameLst>
                                      </p:cBhvr>
                                      <p:to>
                                        <p:strVal val="visible"/>
                                      </p:to>
                                    </p:set>
                                    <p:animEffect transition="in" filter="fade">
                                      <p:cBhvr>
                                        <p:cTn id="25" dur="750"/>
                                        <p:tgtEl>
                                          <p:spTgt spid="477"/>
                                        </p:tgtEl>
                                      </p:cBhvr>
                                    </p:animEffect>
                                  </p:childTnLst>
                                </p:cTn>
                              </p:par>
                              <p:par>
                                <p:cTn id="26" presetID="63" presetClass="path" presetSubtype="0" decel="100000" fill="hold" nodeType="withEffect">
                                  <p:stCondLst>
                                    <p:cond delay="800"/>
                                  </p:stCondLst>
                                  <p:childTnLst>
                                    <p:animMotion origin="layout" path="M 4.75619E-6 2.46482E-6 L 0.02221 2.46482E-6 " pathEditMode="relative" rAng="0" ptsTypes="AA">
                                      <p:cBhvr>
                                        <p:cTn id="27" dur="750" spd="-100000" fill="hold"/>
                                        <p:tgtEl>
                                          <p:spTgt spid="477"/>
                                        </p:tgtEl>
                                        <p:attrNameLst>
                                          <p:attrName>ppt_x</p:attrName>
                                          <p:attrName>ppt_y</p:attrName>
                                        </p:attrNameLst>
                                      </p:cBhvr>
                                      <p:rCtr x="1111" y="0"/>
                                    </p:animMotion>
                                  </p:childTnLst>
                                </p:cTn>
                              </p:par>
                              <p:par>
                                <p:cTn id="28" presetID="10" presetClass="entr" presetSubtype="0" fill="hold" nodeType="withEffect">
                                  <p:stCondLst>
                                    <p:cond delay="900"/>
                                  </p:stCondLst>
                                  <p:childTnLst>
                                    <p:set>
                                      <p:cBhvr>
                                        <p:cTn id="29" dur="1" fill="hold">
                                          <p:stCondLst>
                                            <p:cond delay="0"/>
                                          </p:stCondLst>
                                        </p:cTn>
                                        <p:tgtEl>
                                          <p:spTgt spid="492"/>
                                        </p:tgtEl>
                                        <p:attrNameLst>
                                          <p:attrName>style.visibility</p:attrName>
                                        </p:attrNameLst>
                                      </p:cBhvr>
                                      <p:to>
                                        <p:strVal val="visible"/>
                                      </p:to>
                                    </p:set>
                                    <p:animEffect transition="in" filter="fade">
                                      <p:cBhvr>
                                        <p:cTn id="30" dur="750"/>
                                        <p:tgtEl>
                                          <p:spTgt spid="492"/>
                                        </p:tgtEl>
                                      </p:cBhvr>
                                    </p:animEffect>
                                  </p:childTnLst>
                                </p:cTn>
                              </p:par>
                              <p:par>
                                <p:cTn id="31" presetID="63" presetClass="path" presetSubtype="0" decel="100000" fill="hold" nodeType="withEffect">
                                  <p:stCondLst>
                                    <p:cond delay="900"/>
                                  </p:stCondLst>
                                  <p:childTnLst>
                                    <p:animMotion origin="layout" path="M -1.39903E-6 3.00499E-6 L 0.02221 3.00499E-6 " pathEditMode="relative" rAng="0" ptsTypes="AA">
                                      <p:cBhvr>
                                        <p:cTn id="32" dur="750" spd="-100000" fill="hold"/>
                                        <p:tgtEl>
                                          <p:spTgt spid="492"/>
                                        </p:tgtEl>
                                        <p:attrNameLst>
                                          <p:attrName>ppt_x</p:attrName>
                                          <p:attrName>ppt_y</p:attrName>
                                        </p:attrNameLst>
                                      </p:cBhvr>
                                      <p:rCtr x="1111" y="0"/>
                                    </p:animMotion>
                                  </p:childTnLst>
                                </p:cTn>
                              </p:par>
                              <p:par>
                                <p:cTn id="33" presetID="10" presetClass="entr" presetSubtype="0" fill="hold" nodeType="withEffect">
                                  <p:stCondLst>
                                    <p:cond delay="900"/>
                                  </p:stCondLst>
                                  <p:childTnLst>
                                    <p:set>
                                      <p:cBhvr>
                                        <p:cTn id="34" dur="1" fill="hold">
                                          <p:stCondLst>
                                            <p:cond delay="0"/>
                                          </p:stCondLst>
                                        </p:cTn>
                                        <p:tgtEl>
                                          <p:spTgt spid="451"/>
                                        </p:tgtEl>
                                        <p:attrNameLst>
                                          <p:attrName>style.visibility</p:attrName>
                                        </p:attrNameLst>
                                      </p:cBhvr>
                                      <p:to>
                                        <p:strVal val="visible"/>
                                      </p:to>
                                    </p:set>
                                    <p:animEffect transition="in" filter="fade">
                                      <p:cBhvr>
                                        <p:cTn id="35" dur="1000"/>
                                        <p:tgtEl>
                                          <p:spTgt spid="45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70"/>
                                        </p:tgtEl>
                                        <p:attrNameLst>
                                          <p:attrName>style.visibility</p:attrName>
                                        </p:attrNameLst>
                                      </p:cBhvr>
                                      <p:to>
                                        <p:strVal val="visible"/>
                                      </p:to>
                                    </p:set>
                                    <p:animEffect transition="in" filter="fade">
                                      <p:cBhvr>
                                        <p:cTn id="40" dur="750"/>
                                        <p:tgtEl>
                                          <p:spTgt spid="470"/>
                                        </p:tgtEl>
                                      </p:cBhvr>
                                    </p:animEffect>
                                  </p:childTnLst>
                                </p:cTn>
                              </p:par>
                              <p:par>
                                <p:cTn id="41" presetID="10" presetClass="entr" presetSubtype="0" fill="hold" nodeType="withEffect">
                                  <p:stCondLst>
                                    <p:cond delay="500"/>
                                  </p:stCondLst>
                                  <p:childTnLst>
                                    <p:set>
                                      <p:cBhvr>
                                        <p:cTn id="42" dur="1" fill="hold">
                                          <p:stCondLst>
                                            <p:cond delay="0"/>
                                          </p:stCondLst>
                                        </p:cTn>
                                        <p:tgtEl>
                                          <p:spTgt spid="424"/>
                                        </p:tgtEl>
                                        <p:attrNameLst>
                                          <p:attrName>style.visibility</p:attrName>
                                        </p:attrNameLst>
                                      </p:cBhvr>
                                      <p:to>
                                        <p:strVal val="visible"/>
                                      </p:to>
                                    </p:set>
                                    <p:animEffect transition="in" filter="fade">
                                      <p:cBhvr>
                                        <p:cTn id="43" dur="750"/>
                                        <p:tgtEl>
                                          <p:spTgt spid="424"/>
                                        </p:tgtEl>
                                      </p:cBhvr>
                                    </p:animEffect>
                                  </p:childTnLst>
                                </p:cTn>
                              </p:par>
                              <p:par>
                                <p:cTn id="44" presetID="63" presetClass="path" presetSubtype="0" decel="100000" fill="hold" nodeType="withEffect">
                                  <p:stCondLst>
                                    <p:cond delay="500"/>
                                  </p:stCondLst>
                                  <p:childTnLst>
                                    <p:animMotion origin="layout" path="M 4.75619E-6 2.46482E-6 L 0.02221 2.46482E-6 " pathEditMode="relative" rAng="0" ptsTypes="AA">
                                      <p:cBhvr>
                                        <p:cTn id="45" dur="750" spd="-100000" fill="hold"/>
                                        <p:tgtEl>
                                          <p:spTgt spid="424"/>
                                        </p:tgtEl>
                                        <p:attrNameLst>
                                          <p:attrName>ppt_x</p:attrName>
                                          <p:attrName>ppt_y</p:attrName>
                                        </p:attrNameLst>
                                      </p:cBhvr>
                                      <p:rCtr x="1111" y="0"/>
                                    </p:animMotion>
                                  </p:childTnLst>
                                </p:cTn>
                              </p:par>
                              <p:par>
                                <p:cTn id="46" presetID="10" presetClass="entr" presetSubtype="0" fill="hold" nodeType="withEffect">
                                  <p:stCondLst>
                                    <p:cond delay="600"/>
                                  </p:stCondLst>
                                  <p:childTnLst>
                                    <p:set>
                                      <p:cBhvr>
                                        <p:cTn id="47" dur="1" fill="hold">
                                          <p:stCondLst>
                                            <p:cond delay="0"/>
                                          </p:stCondLst>
                                        </p:cTn>
                                        <p:tgtEl>
                                          <p:spTgt spid="482"/>
                                        </p:tgtEl>
                                        <p:attrNameLst>
                                          <p:attrName>style.visibility</p:attrName>
                                        </p:attrNameLst>
                                      </p:cBhvr>
                                      <p:to>
                                        <p:strVal val="visible"/>
                                      </p:to>
                                    </p:set>
                                    <p:animEffect transition="in" filter="fade">
                                      <p:cBhvr>
                                        <p:cTn id="48" dur="750"/>
                                        <p:tgtEl>
                                          <p:spTgt spid="482"/>
                                        </p:tgtEl>
                                      </p:cBhvr>
                                    </p:animEffect>
                                  </p:childTnLst>
                                </p:cTn>
                              </p:par>
                              <p:par>
                                <p:cTn id="49" presetID="63" presetClass="path" presetSubtype="0" decel="100000" fill="hold" nodeType="withEffect">
                                  <p:stCondLst>
                                    <p:cond delay="600"/>
                                  </p:stCondLst>
                                  <p:childTnLst>
                                    <p:animMotion origin="layout" path="M 4.75619E-6 2.46482E-6 L 0.02221 2.46482E-6 " pathEditMode="relative" rAng="0" ptsTypes="AA">
                                      <p:cBhvr>
                                        <p:cTn id="50" dur="750" spd="-100000" fill="hold"/>
                                        <p:tgtEl>
                                          <p:spTgt spid="482"/>
                                        </p:tgtEl>
                                        <p:attrNameLst>
                                          <p:attrName>ppt_x</p:attrName>
                                          <p:attrName>ppt_y</p:attrName>
                                        </p:attrNameLst>
                                      </p:cBhvr>
                                      <p:rCtr x="1111" y="0"/>
                                    </p:animMotion>
                                  </p:childTnLst>
                                </p:cTn>
                              </p:par>
                              <p:par>
                                <p:cTn id="51" presetID="10" presetClass="entr" presetSubtype="0" fill="hold" nodeType="withEffect">
                                  <p:stCondLst>
                                    <p:cond delay="700"/>
                                  </p:stCondLst>
                                  <p:childTnLst>
                                    <p:set>
                                      <p:cBhvr>
                                        <p:cTn id="52" dur="1" fill="hold">
                                          <p:stCondLst>
                                            <p:cond delay="0"/>
                                          </p:stCondLst>
                                        </p:cTn>
                                        <p:tgtEl>
                                          <p:spTgt spid="517"/>
                                        </p:tgtEl>
                                        <p:attrNameLst>
                                          <p:attrName>style.visibility</p:attrName>
                                        </p:attrNameLst>
                                      </p:cBhvr>
                                      <p:to>
                                        <p:strVal val="visible"/>
                                      </p:to>
                                    </p:set>
                                    <p:animEffect transition="in" filter="fade">
                                      <p:cBhvr>
                                        <p:cTn id="53" dur="750"/>
                                        <p:tgtEl>
                                          <p:spTgt spid="517"/>
                                        </p:tgtEl>
                                      </p:cBhvr>
                                    </p:animEffect>
                                  </p:childTnLst>
                                </p:cTn>
                              </p:par>
                              <p:par>
                                <p:cTn id="54" presetID="63" presetClass="path" presetSubtype="0" decel="100000" fill="hold" nodeType="withEffect">
                                  <p:stCondLst>
                                    <p:cond delay="700"/>
                                  </p:stCondLst>
                                  <p:childTnLst>
                                    <p:animMotion origin="layout" path="M 4.75619E-6 2.46482E-6 L 0.02221 2.46482E-6 " pathEditMode="relative" rAng="0" ptsTypes="AA">
                                      <p:cBhvr>
                                        <p:cTn id="55" dur="750" spd="-100000" fill="hold"/>
                                        <p:tgtEl>
                                          <p:spTgt spid="517"/>
                                        </p:tgtEl>
                                        <p:attrNameLst>
                                          <p:attrName>ppt_x</p:attrName>
                                          <p:attrName>ppt_y</p:attrName>
                                        </p:attrNameLst>
                                      </p:cBhvr>
                                      <p:rCtr x="1111" y="0"/>
                                    </p:animMotion>
                                  </p:childTnLst>
                                </p:cTn>
                              </p:par>
                              <p:par>
                                <p:cTn id="56" presetID="10" presetClass="entr" presetSubtype="0" fill="hold" grpId="0" nodeType="withEffect">
                                  <p:stCondLst>
                                    <p:cond delay="700"/>
                                  </p:stCondLst>
                                  <p:childTnLst>
                                    <p:set>
                                      <p:cBhvr>
                                        <p:cTn id="57" dur="1" fill="hold">
                                          <p:stCondLst>
                                            <p:cond delay="0"/>
                                          </p:stCondLst>
                                        </p:cTn>
                                        <p:tgtEl>
                                          <p:spTgt spid="516"/>
                                        </p:tgtEl>
                                        <p:attrNameLst>
                                          <p:attrName>style.visibility</p:attrName>
                                        </p:attrNameLst>
                                      </p:cBhvr>
                                      <p:to>
                                        <p:strVal val="visible"/>
                                      </p:to>
                                    </p:set>
                                    <p:animEffect transition="in" filter="fade">
                                      <p:cBhvr>
                                        <p:cTn id="58" dur="750"/>
                                        <p:tgtEl>
                                          <p:spTgt spid="516"/>
                                        </p:tgtEl>
                                      </p:cBhvr>
                                    </p:animEffect>
                                  </p:childTnLst>
                                </p:cTn>
                              </p:par>
                              <p:par>
                                <p:cTn id="59" presetID="63" presetClass="path" presetSubtype="0" decel="100000" fill="hold" grpId="1" nodeType="withEffect">
                                  <p:stCondLst>
                                    <p:cond delay="700"/>
                                  </p:stCondLst>
                                  <p:childTnLst>
                                    <p:animMotion origin="layout" path="M 4.75619E-6 2.46482E-6 L 0.02221 2.46482E-6 " pathEditMode="relative" rAng="0" ptsTypes="AA">
                                      <p:cBhvr>
                                        <p:cTn id="60" dur="750" spd="-100000" fill="hold"/>
                                        <p:tgtEl>
                                          <p:spTgt spid="516"/>
                                        </p:tgtEl>
                                        <p:attrNameLst>
                                          <p:attrName>ppt_x</p:attrName>
                                          <p:attrName>ppt_y</p:attrName>
                                        </p:attrNameLst>
                                      </p:cBhvr>
                                      <p:rCtr x="1111" y="0"/>
                                    </p:animMotion>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561"/>
                                        </p:tgtEl>
                                        <p:attrNameLst>
                                          <p:attrName>style.visibility</p:attrName>
                                        </p:attrNameLst>
                                      </p:cBhvr>
                                      <p:to>
                                        <p:strVal val="visible"/>
                                      </p:to>
                                    </p:set>
                                    <p:animEffect transition="in" filter="fade">
                                      <p:cBhvr>
                                        <p:cTn id="65" dur="750"/>
                                        <p:tgtEl>
                                          <p:spTgt spid="5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 grpId="0" animBg="1"/>
      <p:bldP spid="491" grpId="0" animBg="1"/>
      <p:bldP spid="516" grpId="0" animBg="1"/>
      <p:bldP spid="516" grpId="1" animBg="1"/>
      <p:bldP spid="56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lumMod val="60000"/>
                    <a:lumOff val="40000"/>
                  </a:schemeClr>
                </a:solidFill>
              </a:rPr>
              <a:t>Module 4 – Consumption - Overview</a:t>
            </a:r>
            <a:endParaRPr lang="en-US" b="1" dirty="0">
              <a:solidFill>
                <a:schemeClr val="accent2">
                  <a:lumMod val="60000"/>
                  <a:lumOff val="40000"/>
                </a:schemeClr>
              </a:solidFill>
            </a:endParaRPr>
          </a:p>
        </p:txBody>
      </p:sp>
      <p:sp>
        <p:nvSpPr>
          <p:cNvPr id="4" name="TextBox 3"/>
          <p:cNvSpPr txBox="1"/>
          <p:nvPr/>
        </p:nvSpPr>
        <p:spPr>
          <a:xfrm>
            <a:off x="589909" y="1189176"/>
            <a:ext cx="10851835" cy="5404556"/>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2800" dirty="0">
                <a:solidFill>
                  <a:schemeClr val="bg1"/>
                </a:solidFill>
              </a:rPr>
              <a:t>Now that we have created a robust data pipelines, it is time to use this pipeline to make </a:t>
            </a:r>
            <a:r>
              <a:rPr lang="en-US" sz="2800" dirty="0" err="1">
                <a:solidFill>
                  <a:schemeClr val="bg1"/>
                </a:solidFill>
              </a:rPr>
              <a:t>PartsUnlimited</a:t>
            </a:r>
            <a:r>
              <a:rPr lang="en-US" sz="2800" dirty="0">
                <a:solidFill>
                  <a:schemeClr val="bg1"/>
                </a:solidFill>
              </a:rPr>
              <a:t> a </a:t>
            </a:r>
            <a:r>
              <a:rPr lang="en-US" sz="2800" b="1" dirty="0">
                <a:solidFill>
                  <a:schemeClr val="bg1"/>
                </a:solidFill>
              </a:rPr>
              <a:t>smarter application</a:t>
            </a:r>
            <a:r>
              <a:rPr lang="en-US" sz="2800" dirty="0">
                <a:solidFill>
                  <a:schemeClr val="bg1"/>
                </a:solidFill>
              </a:rPr>
              <a:t>.</a:t>
            </a:r>
          </a:p>
          <a:p>
            <a:pPr marL="457200" indent="-457200">
              <a:buFont typeface="Arial" panose="020B0604020202020204" pitchFamily="34" charset="0"/>
              <a:buChar char="•"/>
            </a:pPr>
            <a:endParaRPr lang="en-US" dirty="0">
              <a:solidFill>
                <a:schemeClr val="bg1"/>
              </a:solidFill>
            </a:endParaRPr>
          </a:p>
          <a:p>
            <a:pPr marL="457200" indent="-457200">
              <a:buFont typeface="Arial" panose="020B0604020202020204" pitchFamily="34" charset="0"/>
              <a:buChar char="•"/>
            </a:pPr>
            <a:r>
              <a:rPr lang="en-US" sz="2800" dirty="0">
                <a:solidFill>
                  <a:schemeClr val="bg1"/>
                </a:solidFill>
              </a:rPr>
              <a:t>We have already demonstrated the </a:t>
            </a:r>
            <a:r>
              <a:rPr lang="en-US" sz="2800" b="1" dirty="0">
                <a:solidFill>
                  <a:schemeClr val="bg1"/>
                </a:solidFill>
              </a:rPr>
              <a:t>consumption of this data via Power BI </a:t>
            </a:r>
            <a:r>
              <a:rPr lang="en-US" sz="2800" dirty="0">
                <a:solidFill>
                  <a:schemeClr val="bg1"/>
                </a:solidFill>
              </a:rPr>
              <a:t>to provide statistical insights into the user-behavior and usage of the web store.</a:t>
            </a:r>
          </a:p>
          <a:p>
            <a:pPr marL="457200" indent="-457200">
              <a:buFont typeface="Arial" panose="020B0604020202020204" pitchFamily="34" charset="0"/>
              <a:buChar char="•"/>
            </a:pPr>
            <a:endParaRPr lang="en-US" sz="1600" dirty="0">
              <a:solidFill>
                <a:schemeClr val="bg1"/>
              </a:solidFill>
            </a:endParaRPr>
          </a:p>
          <a:p>
            <a:pPr marL="457200" indent="-457200">
              <a:buFont typeface="Arial" panose="020B0604020202020204" pitchFamily="34" charset="0"/>
              <a:buChar char="•"/>
            </a:pPr>
            <a:r>
              <a:rPr lang="en-US" sz="2800" dirty="0">
                <a:solidFill>
                  <a:schemeClr val="bg1"/>
                </a:solidFill>
              </a:rPr>
              <a:t>We will be demonstrating how to connect to and consume your data via a </a:t>
            </a:r>
            <a:r>
              <a:rPr lang="en-US" sz="2800" b="1" dirty="0">
                <a:solidFill>
                  <a:schemeClr val="bg1"/>
                </a:solidFill>
              </a:rPr>
              <a:t>bot</a:t>
            </a:r>
            <a:r>
              <a:rPr lang="en-US" sz="2800" dirty="0">
                <a:solidFill>
                  <a:schemeClr val="bg1"/>
                </a:solidFill>
              </a:rPr>
              <a:t>.</a:t>
            </a:r>
          </a:p>
          <a:p>
            <a:pPr marL="457200" indent="-457200">
              <a:buFont typeface="Arial" panose="020B0604020202020204" pitchFamily="34" charset="0"/>
              <a:buChar char="•"/>
            </a:pPr>
            <a:endParaRPr lang="en-US" sz="1600" dirty="0">
              <a:solidFill>
                <a:schemeClr val="bg1"/>
              </a:solidFill>
            </a:endParaRPr>
          </a:p>
          <a:p>
            <a:pPr marL="457200" indent="-457200">
              <a:buFont typeface="Arial" panose="020B0604020202020204" pitchFamily="34" charset="0"/>
              <a:buChar char="•"/>
            </a:pPr>
            <a:r>
              <a:rPr lang="en-US" sz="2800" dirty="0">
                <a:solidFill>
                  <a:schemeClr val="bg1"/>
                </a:solidFill>
              </a:rPr>
              <a:t>We will also be using our Data pipelines to power our </a:t>
            </a:r>
            <a:r>
              <a:rPr lang="en-US" sz="2800" b="1" dirty="0">
                <a:solidFill>
                  <a:schemeClr val="bg1"/>
                </a:solidFill>
              </a:rPr>
              <a:t>Product Recommendations engine</a:t>
            </a:r>
            <a:r>
              <a:rPr lang="en-US" sz="2800" dirty="0">
                <a:solidFill>
                  <a:schemeClr val="bg1"/>
                </a:solidFill>
              </a:rPr>
              <a:t> &amp; display recommendations our website, thus making our e-store smarter.</a:t>
            </a:r>
          </a:p>
        </p:txBody>
      </p:sp>
    </p:spTree>
    <p:extLst>
      <p:ext uri="{BB962C8B-B14F-4D97-AF65-F5344CB8AC3E}">
        <p14:creationId xmlns:p14="http://schemas.microsoft.com/office/powerpoint/2010/main" val="323931983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517" y="76091"/>
            <a:ext cx="4106917" cy="1325563"/>
          </a:xfrm>
        </p:spPr>
        <p:txBody>
          <a:bodyPr>
            <a:normAutofit/>
          </a:bodyPr>
          <a:lstStyle/>
          <a:p>
            <a:r>
              <a:rPr lang="en-US" sz="3800" dirty="0"/>
              <a:t>Storage Options</a:t>
            </a:r>
          </a:p>
        </p:txBody>
      </p:sp>
      <p:sp>
        <p:nvSpPr>
          <p:cNvPr id="5" name="TextBox 4"/>
          <p:cNvSpPr txBox="1"/>
          <p:nvPr/>
        </p:nvSpPr>
        <p:spPr>
          <a:xfrm>
            <a:off x="144517" y="5922579"/>
            <a:ext cx="3174124" cy="738664"/>
          </a:xfrm>
          <a:prstGeom prst="rect">
            <a:avLst/>
          </a:prstGeom>
          <a:noFill/>
        </p:spPr>
        <p:txBody>
          <a:bodyPr wrap="square" rtlCol="0">
            <a:spAutoFit/>
          </a:bodyPr>
          <a:lstStyle/>
          <a:p>
            <a:r>
              <a:rPr lang="en-US" sz="1400" dirty="0"/>
              <a:t>*</a:t>
            </a:r>
            <a:r>
              <a:rPr lang="en-US" sz="1400" b="1" u="sng" dirty="0"/>
              <a:t>Note: </a:t>
            </a:r>
            <a:r>
              <a:rPr lang="en-US" sz="1400" dirty="0"/>
              <a:t>SQL Data Warehouse is also a compute engine, even though it is shown as a part of the Storage options</a:t>
            </a:r>
          </a:p>
        </p:txBody>
      </p:sp>
      <p:sp>
        <p:nvSpPr>
          <p:cNvPr id="6" name="TextBox 5"/>
          <p:cNvSpPr txBox="1"/>
          <p:nvPr/>
        </p:nvSpPr>
        <p:spPr>
          <a:xfrm>
            <a:off x="4435366" y="4172607"/>
            <a:ext cx="300082" cy="369332"/>
          </a:xfrm>
          <a:prstGeom prst="rect">
            <a:avLst/>
          </a:prstGeom>
          <a:noFill/>
        </p:spPr>
        <p:txBody>
          <a:bodyPr wrap="none" rtlCol="0">
            <a:spAutoFit/>
          </a:bodyPr>
          <a:lstStyle/>
          <a:p>
            <a:r>
              <a:rPr lang="en-US" dirty="0"/>
              <a:t>*</a:t>
            </a:r>
          </a:p>
        </p:txBody>
      </p:sp>
      <p:pic>
        <p:nvPicPr>
          <p:cNvPr id="3" name="Picture 2"/>
          <p:cNvPicPr>
            <a:picLocks noChangeAspect="1"/>
          </p:cNvPicPr>
          <p:nvPr/>
        </p:nvPicPr>
        <p:blipFill>
          <a:blip r:embed="rId2"/>
          <a:stretch>
            <a:fillRect/>
          </a:stretch>
        </p:blipFill>
        <p:spPr>
          <a:xfrm>
            <a:off x="3877454" y="70624"/>
            <a:ext cx="7830045" cy="6787376"/>
          </a:xfrm>
          <a:prstGeom prst="rect">
            <a:avLst/>
          </a:prstGeom>
        </p:spPr>
      </p:pic>
    </p:spTree>
    <p:extLst>
      <p:ext uri="{BB962C8B-B14F-4D97-AF65-F5344CB8AC3E}">
        <p14:creationId xmlns:p14="http://schemas.microsoft.com/office/powerpoint/2010/main" val="7096052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517" y="76091"/>
            <a:ext cx="4106917" cy="1325563"/>
          </a:xfrm>
        </p:spPr>
        <p:txBody>
          <a:bodyPr>
            <a:normAutofit/>
          </a:bodyPr>
          <a:lstStyle/>
          <a:p>
            <a:r>
              <a:rPr lang="en-US" sz="3800" dirty="0"/>
              <a:t>Compute Options</a:t>
            </a:r>
          </a:p>
        </p:txBody>
      </p:sp>
      <p:pic>
        <p:nvPicPr>
          <p:cNvPr id="4" name="Picture 3"/>
          <p:cNvPicPr>
            <a:picLocks noChangeAspect="1"/>
          </p:cNvPicPr>
          <p:nvPr/>
        </p:nvPicPr>
        <p:blipFill>
          <a:blip r:embed="rId2"/>
          <a:stretch>
            <a:fillRect/>
          </a:stretch>
        </p:blipFill>
        <p:spPr>
          <a:xfrm>
            <a:off x="3988165" y="76091"/>
            <a:ext cx="8040926" cy="6691277"/>
          </a:xfrm>
          <a:prstGeom prst="rect">
            <a:avLst/>
          </a:prstGeom>
        </p:spPr>
      </p:pic>
    </p:spTree>
    <p:extLst>
      <p:ext uri="{BB962C8B-B14F-4D97-AF65-F5344CB8AC3E}">
        <p14:creationId xmlns:p14="http://schemas.microsoft.com/office/powerpoint/2010/main" val="22648584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929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90513"/>
            <a:ext cx="11542713" cy="900112"/>
          </a:xfrm>
        </p:spPr>
        <p:txBody>
          <a:bodyPr/>
          <a:lstStyle/>
          <a:p>
            <a:r>
              <a:rPr lang="en-US" dirty="0"/>
              <a:t>Lambda Architecture – Detailed View</a:t>
            </a:r>
          </a:p>
        </p:txBody>
      </p:sp>
      <p:sp>
        <p:nvSpPr>
          <p:cNvPr id="5" name="Can 4"/>
          <p:cNvSpPr/>
          <p:nvPr/>
        </p:nvSpPr>
        <p:spPr>
          <a:xfrm rot="16200000">
            <a:off x="1472989" y="2593992"/>
            <a:ext cx="602901" cy="1045028"/>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Right Arrow 5"/>
          <p:cNvSpPr/>
          <p:nvPr/>
        </p:nvSpPr>
        <p:spPr>
          <a:xfrm>
            <a:off x="108777" y="2879114"/>
            <a:ext cx="1024932" cy="474784"/>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202043" y="3495832"/>
            <a:ext cx="837088"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Inbound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Data</a:t>
            </a:r>
          </a:p>
        </p:txBody>
      </p:sp>
      <p:sp>
        <p:nvSpPr>
          <p:cNvPr id="8" name="TextBox 7"/>
          <p:cNvSpPr txBox="1"/>
          <p:nvPr/>
        </p:nvSpPr>
        <p:spPr>
          <a:xfrm>
            <a:off x="1213194" y="3557323"/>
            <a:ext cx="1226746" cy="73866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Buffered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Ingestion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(message bus)</a:t>
            </a:r>
          </a:p>
        </p:txBody>
      </p:sp>
      <p:cxnSp>
        <p:nvCxnSpPr>
          <p:cNvPr id="10" name="Straight Connector 9"/>
          <p:cNvCxnSpPr/>
          <p:nvPr/>
        </p:nvCxnSpPr>
        <p:spPr>
          <a:xfrm>
            <a:off x="2404530" y="3116506"/>
            <a:ext cx="2390884" cy="490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4810782" y="1217236"/>
            <a:ext cx="0" cy="19016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flipV="1">
            <a:off x="1897956" y="1217236"/>
            <a:ext cx="2912826" cy="200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897956" y="1194631"/>
            <a:ext cx="2" cy="1600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132518" y="2317531"/>
            <a:ext cx="1356527" cy="422030"/>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TextBox 14"/>
          <p:cNvSpPr txBox="1"/>
          <p:nvPr/>
        </p:nvSpPr>
        <p:spPr>
          <a:xfrm>
            <a:off x="4132518" y="2412054"/>
            <a:ext cx="1356527"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Event Processing Logic</a:t>
            </a:r>
          </a:p>
        </p:txBody>
      </p:sp>
      <p:sp>
        <p:nvSpPr>
          <p:cNvPr id="16" name="Rectangle 15"/>
          <p:cNvSpPr/>
          <p:nvPr/>
        </p:nvSpPr>
        <p:spPr>
          <a:xfrm>
            <a:off x="4132518" y="1533761"/>
            <a:ext cx="1356527" cy="422030"/>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TextBox 16"/>
          <p:cNvSpPr txBox="1"/>
          <p:nvPr/>
        </p:nvSpPr>
        <p:spPr>
          <a:xfrm>
            <a:off x="4132518" y="1611782"/>
            <a:ext cx="1356527"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Event Decoration</a:t>
            </a:r>
          </a:p>
        </p:txBody>
      </p:sp>
      <p:cxnSp>
        <p:nvCxnSpPr>
          <p:cNvPr id="18" name="Straight Connector 17"/>
          <p:cNvCxnSpPr/>
          <p:nvPr/>
        </p:nvCxnSpPr>
        <p:spPr>
          <a:xfrm>
            <a:off x="4810782" y="3118886"/>
            <a:ext cx="0" cy="163537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Cube 19"/>
          <p:cNvSpPr/>
          <p:nvPr/>
        </p:nvSpPr>
        <p:spPr>
          <a:xfrm>
            <a:off x="3620007" y="5411875"/>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Cube 20"/>
          <p:cNvSpPr/>
          <p:nvPr/>
        </p:nvSpPr>
        <p:spPr>
          <a:xfrm>
            <a:off x="4021940" y="5411875"/>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Cube 21"/>
          <p:cNvSpPr/>
          <p:nvPr/>
        </p:nvSpPr>
        <p:spPr>
          <a:xfrm>
            <a:off x="4433921" y="5411875"/>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Cube 22"/>
          <p:cNvSpPr/>
          <p:nvPr/>
        </p:nvSpPr>
        <p:spPr>
          <a:xfrm>
            <a:off x="4835855" y="5411875"/>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Cube 23"/>
          <p:cNvSpPr/>
          <p:nvPr/>
        </p:nvSpPr>
        <p:spPr>
          <a:xfrm>
            <a:off x="5237788" y="5411875"/>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Cube 24"/>
          <p:cNvSpPr/>
          <p:nvPr/>
        </p:nvSpPr>
        <p:spPr>
          <a:xfrm>
            <a:off x="5649769" y="5411875"/>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Rectangle 25"/>
          <p:cNvSpPr/>
          <p:nvPr/>
        </p:nvSpPr>
        <p:spPr>
          <a:xfrm>
            <a:off x="4132518" y="3623365"/>
            <a:ext cx="1356527" cy="422030"/>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TextBox 26"/>
          <p:cNvSpPr txBox="1"/>
          <p:nvPr/>
        </p:nvSpPr>
        <p:spPr>
          <a:xfrm>
            <a:off x="4132518" y="3707384"/>
            <a:ext cx="1356527"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Spooling/Archiving</a:t>
            </a:r>
          </a:p>
        </p:txBody>
      </p:sp>
      <p:sp>
        <p:nvSpPr>
          <p:cNvPr id="28" name="Arc 27"/>
          <p:cNvSpPr/>
          <p:nvPr/>
        </p:nvSpPr>
        <p:spPr>
          <a:xfrm rot="16200000">
            <a:off x="3009499" y="5035473"/>
            <a:ext cx="826729" cy="1797931"/>
          </a:xfrm>
          <a:prstGeom prst="arc">
            <a:avLst>
              <a:gd name="adj1" fmla="val 16836907"/>
              <a:gd name="adj2" fmla="val 0"/>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TextBox 28"/>
          <p:cNvSpPr txBox="1"/>
          <p:nvPr/>
        </p:nvSpPr>
        <p:spPr>
          <a:xfrm>
            <a:off x="1230373" y="5503780"/>
            <a:ext cx="1369286"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Data Movement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 Sync</a:t>
            </a:r>
          </a:p>
        </p:txBody>
      </p:sp>
      <p:cxnSp>
        <p:nvCxnSpPr>
          <p:cNvPr id="30" name="Straight Arrow Connector 29"/>
          <p:cNvCxnSpPr/>
          <p:nvPr/>
        </p:nvCxnSpPr>
        <p:spPr>
          <a:xfrm flipV="1">
            <a:off x="4810781" y="3079874"/>
            <a:ext cx="3243110" cy="39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Can 30"/>
          <p:cNvSpPr/>
          <p:nvPr/>
        </p:nvSpPr>
        <p:spPr>
          <a:xfrm>
            <a:off x="8183573" y="2204636"/>
            <a:ext cx="1137142" cy="1045028"/>
          </a:xfrm>
          <a:prstGeom prst="can">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TextBox 31"/>
          <p:cNvSpPr txBox="1"/>
          <p:nvPr/>
        </p:nvSpPr>
        <p:spPr>
          <a:xfrm>
            <a:off x="8467097" y="3307441"/>
            <a:ext cx="570092"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Hot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Store</a:t>
            </a:r>
          </a:p>
        </p:txBody>
      </p:sp>
      <p:sp>
        <p:nvSpPr>
          <p:cNvPr id="34" name="TextBox 33"/>
          <p:cNvSpPr txBox="1"/>
          <p:nvPr/>
        </p:nvSpPr>
        <p:spPr>
          <a:xfrm>
            <a:off x="8292643" y="5102255"/>
            <a:ext cx="939103"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Analytical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Store</a:t>
            </a:r>
          </a:p>
        </p:txBody>
      </p:sp>
      <p:sp>
        <p:nvSpPr>
          <p:cNvPr id="36" name="TextBox 35"/>
          <p:cNvSpPr txBox="1"/>
          <p:nvPr/>
        </p:nvSpPr>
        <p:spPr>
          <a:xfrm>
            <a:off x="10490489" y="5915337"/>
            <a:ext cx="1441998" cy="64633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Serving and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Consumption</a:t>
            </a:r>
          </a:p>
        </p:txBody>
      </p:sp>
      <p:grpSp>
        <p:nvGrpSpPr>
          <p:cNvPr id="39" name="Group 38"/>
          <p:cNvGrpSpPr/>
          <p:nvPr/>
        </p:nvGrpSpPr>
        <p:grpSpPr>
          <a:xfrm>
            <a:off x="6129631" y="3454082"/>
            <a:ext cx="1924260" cy="2399384"/>
            <a:chOff x="6273302" y="3381039"/>
            <a:chExt cx="1924260" cy="2399384"/>
          </a:xfrm>
          <a:noFill/>
        </p:grpSpPr>
        <p:sp>
          <p:nvSpPr>
            <p:cNvPr id="40" name="Oval 39"/>
            <p:cNvSpPr/>
            <p:nvPr/>
          </p:nvSpPr>
          <p:spPr>
            <a:xfrm>
              <a:off x="6273302" y="3618771"/>
              <a:ext cx="1924260" cy="1924260"/>
            </a:xfrm>
            <a:prstGeom prst="ellipse">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Right Arrow 40"/>
            <p:cNvSpPr/>
            <p:nvPr/>
          </p:nvSpPr>
          <p:spPr>
            <a:xfrm>
              <a:off x="6965189" y="3381039"/>
              <a:ext cx="522091" cy="47478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Right Arrow 41"/>
            <p:cNvSpPr/>
            <p:nvPr/>
          </p:nvSpPr>
          <p:spPr>
            <a:xfrm flipH="1">
              <a:off x="6965189" y="5305639"/>
              <a:ext cx="522091" cy="47478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43" name="TextBox 42"/>
          <p:cNvSpPr txBox="1"/>
          <p:nvPr/>
        </p:nvSpPr>
        <p:spPr>
          <a:xfrm>
            <a:off x="6696725" y="4477164"/>
            <a:ext cx="810927"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Curation</a:t>
            </a:r>
          </a:p>
        </p:txBody>
      </p:sp>
      <p:sp>
        <p:nvSpPr>
          <p:cNvPr id="44" name="Can 43"/>
          <p:cNvSpPr/>
          <p:nvPr/>
        </p:nvSpPr>
        <p:spPr>
          <a:xfrm>
            <a:off x="8183573" y="3999450"/>
            <a:ext cx="1137142" cy="1045028"/>
          </a:xfrm>
          <a:prstGeom prst="can">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Cube 44"/>
          <p:cNvSpPr/>
          <p:nvPr/>
        </p:nvSpPr>
        <p:spPr>
          <a:xfrm>
            <a:off x="3620007" y="5052648"/>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Cube 45"/>
          <p:cNvSpPr/>
          <p:nvPr/>
        </p:nvSpPr>
        <p:spPr>
          <a:xfrm>
            <a:off x="4021940" y="5052648"/>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Cube 46"/>
          <p:cNvSpPr/>
          <p:nvPr/>
        </p:nvSpPr>
        <p:spPr>
          <a:xfrm>
            <a:off x="4433921" y="5052648"/>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Cube 47"/>
          <p:cNvSpPr/>
          <p:nvPr/>
        </p:nvSpPr>
        <p:spPr>
          <a:xfrm>
            <a:off x="4835855" y="5052648"/>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Cube 48"/>
          <p:cNvSpPr/>
          <p:nvPr/>
        </p:nvSpPr>
        <p:spPr>
          <a:xfrm>
            <a:off x="5237788" y="5052648"/>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Cube 49"/>
          <p:cNvSpPr/>
          <p:nvPr/>
        </p:nvSpPr>
        <p:spPr>
          <a:xfrm>
            <a:off x="5649769" y="5052648"/>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Cube 50"/>
          <p:cNvSpPr/>
          <p:nvPr/>
        </p:nvSpPr>
        <p:spPr>
          <a:xfrm>
            <a:off x="3620007" y="4680859"/>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Cube 51"/>
          <p:cNvSpPr/>
          <p:nvPr/>
        </p:nvSpPr>
        <p:spPr>
          <a:xfrm>
            <a:off x="4021940" y="4680859"/>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Cube 52"/>
          <p:cNvSpPr/>
          <p:nvPr/>
        </p:nvSpPr>
        <p:spPr>
          <a:xfrm>
            <a:off x="4433921" y="4680859"/>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Cube 53"/>
          <p:cNvSpPr/>
          <p:nvPr/>
        </p:nvSpPr>
        <p:spPr>
          <a:xfrm>
            <a:off x="4835855" y="4680859"/>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Cube 54"/>
          <p:cNvSpPr/>
          <p:nvPr/>
        </p:nvSpPr>
        <p:spPr>
          <a:xfrm>
            <a:off x="5237788" y="4680859"/>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Cube 55"/>
          <p:cNvSpPr/>
          <p:nvPr/>
        </p:nvSpPr>
        <p:spPr>
          <a:xfrm>
            <a:off x="5649769" y="4680859"/>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 name="Rounded Rectangle 56"/>
          <p:cNvSpPr/>
          <p:nvPr/>
        </p:nvSpPr>
        <p:spPr bwMode="auto">
          <a:xfrm>
            <a:off x="993095" y="2269265"/>
            <a:ext cx="1675273" cy="2538327"/>
          </a:xfrm>
          <a:prstGeom prst="roundRect">
            <a:avLst/>
          </a:prstGeom>
          <a:noFill/>
          <a:ln w="762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8" name="Rounded Rectangle 57"/>
          <p:cNvSpPr/>
          <p:nvPr/>
        </p:nvSpPr>
        <p:spPr bwMode="auto">
          <a:xfrm>
            <a:off x="3518379" y="1314972"/>
            <a:ext cx="2634563" cy="1639828"/>
          </a:xfrm>
          <a:prstGeom prst="roundRect">
            <a:avLst/>
          </a:prstGeom>
          <a:noFill/>
          <a:ln w="762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9" name="Rounded Rectangle 58"/>
          <p:cNvSpPr/>
          <p:nvPr/>
        </p:nvSpPr>
        <p:spPr bwMode="auto">
          <a:xfrm>
            <a:off x="7885825" y="1942889"/>
            <a:ext cx="1726295" cy="1948709"/>
          </a:xfrm>
          <a:prstGeom prst="roundRect">
            <a:avLst/>
          </a:prstGeom>
          <a:noFill/>
          <a:ln w="762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0" name="Rounded Rectangle 59"/>
          <p:cNvSpPr/>
          <p:nvPr/>
        </p:nvSpPr>
        <p:spPr bwMode="auto">
          <a:xfrm>
            <a:off x="3438257" y="3451486"/>
            <a:ext cx="2808719" cy="2828021"/>
          </a:xfrm>
          <a:prstGeom prst="roundRect">
            <a:avLst/>
          </a:prstGeom>
          <a:noFill/>
          <a:ln w="762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1" name="Rounded Rectangle 60"/>
          <p:cNvSpPr/>
          <p:nvPr/>
        </p:nvSpPr>
        <p:spPr bwMode="auto">
          <a:xfrm>
            <a:off x="5973775" y="3386209"/>
            <a:ext cx="2222865" cy="2567699"/>
          </a:xfrm>
          <a:prstGeom prst="roundRect">
            <a:avLst/>
          </a:prstGeom>
          <a:noFill/>
          <a:ln w="762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2" name="Rounded Rectangle 61"/>
          <p:cNvSpPr/>
          <p:nvPr/>
        </p:nvSpPr>
        <p:spPr bwMode="auto">
          <a:xfrm>
            <a:off x="10280462" y="1962760"/>
            <a:ext cx="1840290" cy="4661802"/>
          </a:xfrm>
          <a:prstGeom prst="roundRect">
            <a:avLst/>
          </a:prstGeom>
          <a:noFill/>
          <a:ln w="762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63" name="Picture 62"/>
          <p:cNvPicPr>
            <a:picLocks noChangeAspect="1"/>
          </p:cNvPicPr>
          <p:nvPr/>
        </p:nvPicPr>
        <p:blipFill>
          <a:blip r:embed="rId3" cstate="hqprint">
            <a:grayscl/>
            <a:extLst>
              <a:ext uri="{28A0092B-C50C-407E-A947-70E740481C1C}">
                <a14:useLocalDpi xmlns:a14="http://schemas.microsoft.com/office/drawing/2010/main"/>
              </a:ext>
            </a:extLst>
          </a:blip>
          <a:stretch>
            <a:fillRect/>
          </a:stretch>
        </p:blipFill>
        <p:spPr>
          <a:xfrm>
            <a:off x="10686558" y="2116439"/>
            <a:ext cx="1061602" cy="725700"/>
          </a:xfrm>
          <a:prstGeom prst="rect">
            <a:avLst/>
          </a:prstGeom>
        </p:spPr>
      </p:pic>
      <p:pic>
        <p:nvPicPr>
          <p:cNvPr id="64" name="Picture 63"/>
          <p:cNvPicPr>
            <a:picLocks noChangeAspect="1"/>
          </p:cNvPicPr>
          <p:nvPr/>
        </p:nvPicPr>
        <p:blipFill>
          <a:blip r:embed="rId4" cstate="hqprint">
            <a:grayscl/>
            <a:extLst>
              <a:ext uri="{28A0092B-C50C-407E-A947-70E740481C1C}">
                <a14:useLocalDpi xmlns:a14="http://schemas.microsoft.com/office/drawing/2010/main"/>
              </a:ext>
            </a:extLst>
          </a:blip>
          <a:stretch>
            <a:fillRect/>
          </a:stretch>
        </p:blipFill>
        <p:spPr>
          <a:xfrm>
            <a:off x="10808596" y="4569974"/>
            <a:ext cx="853782" cy="1035922"/>
          </a:xfrm>
          <a:prstGeom prst="rect">
            <a:avLst/>
          </a:prstGeom>
        </p:spPr>
      </p:pic>
      <p:pic>
        <p:nvPicPr>
          <p:cNvPr id="65" name="Picture 64"/>
          <p:cNvPicPr>
            <a:picLocks noChangeAspect="1"/>
          </p:cNvPicPr>
          <p:nvPr/>
        </p:nvPicPr>
        <p:blipFill>
          <a:blip r:embed="rId5" cstate="hqprint">
            <a:grayscl/>
            <a:extLst>
              <a:ext uri="{28A0092B-C50C-407E-A947-70E740481C1C}">
                <a14:useLocalDpi xmlns:a14="http://schemas.microsoft.com/office/drawing/2010/main"/>
              </a:ext>
            </a:extLst>
          </a:blip>
          <a:stretch>
            <a:fillRect/>
          </a:stretch>
        </p:blipFill>
        <p:spPr>
          <a:xfrm>
            <a:off x="10686558" y="3394024"/>
            <a:ext cx="1049855" cy="679952"/>
          </a:xfrm>
          <a:prstGeom prst="rect">
            <a:avLst/>
          </a:prstGeom>
        </p:spPr>
      </p:pic>
      <p:sp>
        <p:nvSpPr>
          <p:cNvPr id="66" name="TextBox 65"/>
          <p:cNvSpPr txBox="1"/>
          <p:nvPr/>
        </p:nvSpPr>
        <p:spPr>
          <a:xfrm>
            <a:off x="10573673" y="2855846"/>
            <a:ext cx="1253868" cy="24622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Dashboards/Reports</a:t>
            </a:r>
          </a:p>
        </p:txBody>
      </p:sp>
      <p:sp>
        <p:nvSpPr>
          <p:cNvPr id="67" name="TextBox 66"/>
          <p:cNvSpPr txBox="1"/>
          <p:nvPr/>
        </p:nvSpPr>
        <p:spPr>
          <a:xfrm>
            <a:off x="10831090" y="4030013"/>
            <a:ext cx="779381" cy="24622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Exploration</a:t>
            </a:r>
          </a:p>
        </p:txBody>
      </p:sp>
      <p:sp>
        <p:nvSpPr>
          <p:cNvPr id="68" name="TextBox 67"/>
          <p:cNvSpPr txBox="1"/>
          <p:nvPr/>
        </p:nvSpPr>
        <p:spPr>
          <a:xfrm>
            <a:off x="10862628" y="5569555"/>
            <a:ext cx="745717" cy="24622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Interactive</a:t>
            </a:r>
          </a:p>
        </p:txBody>
      </p:sp>
    </p:spTree>
    <p:extLst>
      <p:ext uri="{BB962C8B-B14F-4D97-AF65-F5344CB8AC3E}">
        <p14:creationId xmlns:p14="http://schemas.microsoft.com/office/powerpoint/2010/main" val="16107375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57"/>
                                        </p:tgtEl>
                                        <p:attrNameLst>
                                          <p:attrName>style.visibility</p:attrName>
                                        </p:attrNameLst>
                                      </p:cBhvr>
                                      <p:to>
                                        <p:strVal val="hidden"/>
                                      </p:to>
                                    </p:set>
                                  </p:childTnLst>
                                </p:cTn>
                              </p:par>
                            </p:childTnLst>
                          </p:cTn>
                        </p:par>
                        <p:par>
                          <p:cTn id="12" fill="hold">
                            <p:stCondLst>
                              <p:cond delay="0"/>
                            </p:stCondLst>
                            <p:childTnLst>
                              <p:par>
                                <p:cTn id="13" presetID="10" presetClass="entr" presetSubtype="0" fill="hold" grpId="0" nodeType="after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fade">
                                      <p:cBhvr>
                                        <p:cTn id="15" dur="500"/>
                                        <p:tgtEl>
                                          <p:spTgt spid="5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58"/>
                                        </p:tgtEl>
                                        <p:attrNameLst>
                                          <p:attrName>style.visibility</p:attrName>
                                        </p:attrNameLst>
                                      </p:cBhvr>
                                      <p:to>
                                        <p:strVal val="hidden"/>
                                      </p:to>
                                    </p:set>
                                  </p:childTnLst>
                                </p:cTn>
                              </p:par>
                            </p:childTnLst>
                          </p:cTn>
                        </p:par>
                        <p:par>
                          <p:cTn id="20" fill="hold">
                            <p:stCondLst>
                              <p:cond delay="0"/>
                            </p:stCondLst>
                            <p:childTnLst>
                              <p:par>
                                <p:cTn id="21" presetID="10" presetClass="entr" presetSubtype="0" fill="hold" grpId="0"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59"/>
                                        </p:tgtEl>
                                        <p:attrNameLst>
                                          <p:attrName>style.visibility</p:attrName>
                                        </p:attrNameLst>
                                      </p:cBhvr>
                                      <p:to>
                                        <p:strVal val="hidden"/>
                                      </p:to>
                                    </p:set>
                                  </p:childTnLst>
                                </p:cTn>
                              </p:par>
                            </p:childTnLst>
                          </p:cTn>
                        </p:par>
                        <p:par>
                          <p:cTn id="28" fill="hold">
                            <p:stCondLst>
                              <p:cond delay="0"/>
                            </p:stCondLst>
                            <p:childTnLst>
                              <p:par>
                                <p:cTn id="29" presetID="10" presetClass="entr" presetSubtype="0" fill="hold" grpId="0" nodeType="after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500"/>
                                        <p:tgtEl>
                                          <p:spTgt spid="6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60"/>
                                        </p:tgtEl>
                                        <p:attrNameLst>
                                          <p:attrName>style.visibility</p:attrName>
                                        </p:attrNameLst>
                                      </p:cBhvr>
                                      <p:to>
                                        <p:strVal val="hidden"/>
                                      </p:to>
                                    </p:set>
                                  </p:childTnLst>
                                </p:cTn>
                              </p:par>
                            </p:childTnLst>
                          </p:cTn>
                        </p:par>
                        <p:par>
                          <p:cTn id="36" fill="hold">
                            <p:stCondLst>
                              <p:cond delay="0"/>
                            </p:stCondLst>
                            <p:childTnLst>
                              <p:par>
                                <p:cTn id="37" presetID="10" presetClass="entr" presetSubtype="0" fill="hold" grpId="0" nodeType="afterEffect">
                                  <p:stCondLst>
                                    <p:cond delay="0"/>
                                  </p:stCondLst>
                                  <p:childTnLst>
                                    <p:set>
                                      <p:cBhvr>
                                        <p:cTn id="38" dur="1" fill="hold">
                                          <p:stCondLst>
                                            <p:cond delay="0"/>
                                          </p:stCondLst>
                                        </p:cTn>
                                        <p:tgtEl>
                                          <p:spTgt spid="61"/>
                                        </p:tgtEl>
                                        <p:attrNameLst>
                                          <p:attrName>style.visibility</p:attrName>
                                        </p:attrNameLst>
                                      </p:cBhvr>
                                      <p:to>
                                        <p:strVal val="visible"/>
                                      </p:to>
                                    </p:set>
                                    <p:animEffect transition="in" filter="fade">
                                      <p:cBhvr>
                                        <p:cTn id="39" dur="500"/>
                                        <p:tgtEl>
                                          <p:spTgt spid="61"/>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61"/>
                                        </p:tgtEl>
                                        <p:attrNameLst>
                                          <p:attrName>style.visibility</p:attrName>
                                        </p:attrNameLst>
                                      </p:cBhvr>
                                      <p:to>
                                        <p:strVal val="hidden"/>
                                      </p:to>
                                    </p:set>
                                  </p:childTnLst>
                                </p:cTn>
                              </p:par>
                            </p:childTnLst>
                          </p:cTn>
                        </p:par>
                        <p:par>
                          <p:cTn id="44" fill="hold">
                            <p:stCondLst>
                              <p:cond delay="0"/>
                            </p:stCondLst>
                            <p:childTnLst>
                              <p:par>
                                <p:cTn id="45" presetID="10" presetClass="entr" presetSubtype="0" fill="hold" grpId="0" nodeType="after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fade">
                                      <p:cBhvr>
                                        <p:cTn id="4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90513"/>
            <a:ext cx="11542713" cy="900112"/>
          </a:xfrm>
        </p:spPr>
        <p:txBody>
          <a:bodyPr/>
          <a:lstStyle/>
          <a:p>
            <a:r>
              <a:rPr lang="en-US" dirty="0"/>
              <a:t>Lambda Architecture – Detailed View</a:t>
            </a:r>
          </a:p>
        </p:txBody>
      </p:sp>
      <p:sp>
        <p:nvSpPr>
          <p:cNvPr id="5" name="Can 4"/>
          <p:cNvSpPr/>
          <p:nvPr/>
        </p:nvSpPr>
        <p:spPr>
          <a:xfrm rot="16200000">
            <a:off x="1472989" y="2593992"/>
            <a:ext cx="602901" cy="1045028"/>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Right Arrow 5"/>
          <p:cNvSpPr/>
          <p:nvPr/>
        </p:nvSpPr>
        <p:spPr>
          <a:xfrm>
            <a:off x="108777" y="2879114"/>
            <a:ext cx="1024932" cy="474784"/>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202043" y="3495832"/>
            <a:ext cx="837088"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Inbound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Data</a:t>
            </a:r>
          </a:p>
        </p:txBody>
      </p:sp>
      <p:sp>
        <p:nvSpPr>
          <p:cNvPr id="8" name="TextBox 7"/>
          <p:cNvSpPr txBox="1"/>
          <p:nvPr/>
        </p:nvSpPr>
        <p:spPr>
          <a:xfrm>
            <a:off x="1213194" y="3557323"/>
            <a:ext cx="1226746" cy="73866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Buffered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Ingestion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(message bus)</a:t>
            </a:r>
          </a:p>
        </p:txBody>
      </p:sp>
      <p:cxnSp>
        <p:nvCxnSpPr>
          <p:cNvPr id="10" name="Straight Connector 9"/>
          <p:cNvCxnSpPr/>
          <p:nvPr/>
        </p:nvCxnSpPr>
        <p:spPr>
          <a:xfrm>
            <a:off x="2404530" y="3116506"/>
            <a:ext cx="2390884" cy="490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4810782" y="1217236"/>
            <a:ext cx="0" cy="19016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flipV="1">
            <a:off x="1897956" y="1217236"/>
            <a:ext cx="2912826" cy="200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897956" y="1194631"/>
            <a:ext cx="2" cy="1600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132518" y="2317531"/>
            <a:ext cx="1356527" cy="422030"/>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TextBox 14"/>
          <p:cNvSpPr txBox="1"/>
          <p:nvPr/>
        </p:nvSpPr>
        <p:spPr>
          <a:xfrm>
            <a:off x="4132518" y="2412054"/>
            <a:ext cx="1356527"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Event Processing Logic</a:t>
            </a:r>
          </a:p>
        </p:txBody>
      </p:sp>
      <p:sp>
        <p:nvSpPr>
          <p:cNvPr id="16" name="Rectangle 15"/>
          <p:cNvSpPr/>
          <p:nvPr/>
        </p:nvSpPr>
        <p:spPr>
          <a:xfrm>
            <a:off x="4132518" y="1533761"/>
            <a:ext cx="1356527" cy="422030"/>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TextBox 16"/>
          <p:cNvSpPr txBox="1"/>
          <p:nvPr/>
        </p:nvSpPr>
        <p:spPr>
          <a:xfrm>
            <a:off x="4132518" y="1611782"/>
            <a:ext cx="1356527"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Event Decoration</a:t>
            </a:r>
          </a:p>
        </p:txBody>
      </p:sp>
      <p:cxnSp>
        <p:nvCxnSpPr>
          <p:cNvPr id="18" name="Straight Connector 17"/>
          <p:cNvCxnSpPr/>
          <p:nvPr/>
        </p:nvCxnSpPr>
        <p:spPr>
          <a:xfrm>
            <a:off x="4810782" y="3118886"/>
            <a:ext cx="0" cy="163537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Cube 19"/>
          <p:cNvSpPr/>
          <p:nvPr/>
        </p:nvSpPr>
        <p:spPr>
          <a:xfrm>
            <a:off x="3620007" y="5411875"/>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Cube 20"/>
          <p:cNvSpPr/>
          <p:nvPr/>
        </p:nvSpPr>
        <p:spPr>
          <a:xfrm>
            <a:off x="4021940" y="5411875"/>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Cube 21"/>
          <p:cNvSpPr/>
          <p:nvPr/>
        </p:nvSpPr>
        <p:spPr>
          <a:xfrm>
            <a:off x="4433921" y="5411875"/>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Cube 22"/>
          <p:cNvSpPr/>
          <p:nvPr/>
        </p:nvSpPr>
        <p:spPr>
          <a:xfrm>
            <a:off x="4835855" y="5411875"/>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Cube 23"/>
          <p:cNvSpPr/>
          <p:nvPr/>
        </p:nvSpPr>
        <p:spPr>
          <a:xfrm>
            <a:off x="5237788" y="5411875"/>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Cube 24"/>
          <p:cNvSpPr/>
          <p:nvPr/>
        </p:nvSpPr>
        <p:spPr>
          <a:xfrm>
            <a:off x="5649769" y="5411875"/>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Rectangle 25"/>
          <p:cNvSpPr/>
          <p:nvPr/>
        </p:nvSpPr>
        <p:spPr>
          <a:xfrm>
            <a:off x="4132518" y="3623365"/>
            <a:ext cx="1356527" cy="422030"/>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TextBox 26"/>
          <p:cNvSpPr txBox="1"/>
          <p:nvPr/>
        </p:nvSpPr>
        <p:spPr>
          <a:xfrm>
            <a:off x="4132518" y="3707384"/>
            <a:ext cx="1356527"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Spooling/Archiving</a:t>
            </a:r>
          </a:p>
        </p:txBody>
      </p:sp>
      <p:cxnSp>
        <p:nvCxnSpPr>
          <p:cNvPr id="30" name="Straight Arrow Connector 29"/>
          <p:cNvCxnSpPr/>
          <p:nvPr/>
        </p:nvCxnSpPr>
        <p:spPr>
          <a:xfrm flipV="1">
            <a:off x="4810781" y="3079874"/>
            <a:ext cx="3243110" cy="39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Can 30"/>
          <p:cNvSpPr/>
          <p:nvPr/>
        </p:nvSpPr>
        <p:spPr>
          <a:xfrm>
            <a:off x="8183573" y="2204636"/>
            <a:ext cx="1137142" cy="1045028"/>
          </a:xfrm>
          <a:prstGeom prst="can">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TextBox 31"/>
          <p:cNvSpPr txBox="1"/>
          <p:nvPr/>
        </p:nvSpPr>
        <p:spPr>
          <a:xfrm>
            <a:off x="8467097" y="3307441"/>
            <a:ext cx="570092"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Hot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Store</a:t>
            </a:r>
          </a:p>
        </p:txBody>
      </p:sp>
      <p:sp>
        <p:nvSpPr>
          <p:cNvPr id="34" name="TextBox 33"/>
          <p:cNvSpPr txBox="1"/>
          <p:nvPr/>
        </p:nvSpPr>
        <p:spPr>
          <a:xfrm>
            <a:off x="8292643" y="5102255"/>
            <a:ext cx="939103"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Analytical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Store</a:t>
            </a:r>
          </a:p>
        </p:txBody>
      </p:sp>
      <p:grpSp>
        <p:nvGrpSpPr>
          <p:cNvPr id="39" name="Group 38"/>
          <p:cNvGrpSpPr/>
          <p:nvPr/>
        </p:nvGrpSpPr>
        <p:grpSpPr>
          <a:xfrm>
            <a:off x="6129631" y="3454082"/>
            <a:ext cx="1924260" cy="2399384"/>
            <a:chOff x="6273302" y="3381039"/>
            <a:chExt cx="1924260" cy="2399384"/>
          </a:xfrm>
          <a:noFill/>
        </p:grpSpPr>
        <p:sp>
          <p:nvSpPr>
            <p:cNvPr id="40" name="Oval 39"/>
            <p:cNvSpPr/>
            <p:nvPr/>
          </p:nvSpPr>
          <p:spPr>
            <a:xfrm>
              <a:off x="6273302" y="3618771"/>
              <a:ext cx="1924260" cy="1924260"/>
            </a:xfrm>
            <a:prstGeom prst="ellipse">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Right Arrow 40"/>
            <p:cNvSpPr/>
            <p:nvPr/>
          </p:nvSpPr>
          <p:spPr>
            <a:xfrm>
              <a:off x="6965189" y="3381039"/>
              <a:ext cx="522091" cy="47478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Right Arrow 41"/>
            <p:cNvSpPr/>
            <p:nvPr/>
          </p:nvSpPr>
          <p:spPr>
            <a:xfrm flipH="1">
              <a:off x="6965189" y="5305639"/>
              <a:ext cx="522091" cy="47478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43" name="TextBox 42"/>
          <p:cNvSpPr txBox="1"/>
          <p:nvPr/>
        </p:nvSpPr>
        <p:spPr>
          <a:xfrm>
            <a:off x="6696725" y="4477164"/>
            <a:ext cx="810927"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Curation</a:t>
            </a:r>
          </a:p>
        </p:txBody>
      </p:sp>
      <p:sp>
        <p:nvSpPr>
          <p:cNvPr id="44" name="Can 43"/>
          <p:cNvSpPr/>
          <p:nvPr/>
        </p:nvSpPr>
        <p:spPr>
          <a:xfrm>
            <a:off x="8183573" y="3999450"/>
            <a:ext cx="1137142" cy="1045028"/>
          </a:xfrm>
          <a:prstGeom prst="can">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Cube 44"/>
          <p:cNvSpPr/>
          <p:nvPr/>
        </p:nvSpPr>
        <p:spPr>
          <a:xfrm>
            <a:off x="3620007" y="5052648"/>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Cube 45"/>
          <p:cNvSpPr/>
          <p:nvPr/>
        </p:nvSpPr>
        <p:spPr>
          <a:xfrm>
            <a:off x="4021940" y="5052648"/>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Cube 46"/>
          <p:cNvSpPr/>
          <p:nvPr/>
        </p:nvSpPr>
        <p:spPr>
          <a:xfrm>
            <a:off x="4433921" y="5052648"/>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Cube 47"/>
          <p:cNvSpPr/>
          <p:nvPr/>
        </p:nvSpPr>
        <p:spPr>
          <a:xfrm>
            <a:off x="4835855" y="5052648"/>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Cube 48"/>
          <p:cNvSpPr/>
          <p:nvPr/>
        </p:nvSpPr>
        <p:spPr>
          <a:xfrm>
            <a:off x="5237788" y="5052648"/>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Cube 49"/>
          <p:cNvSpPr/>
          <p:nvPr/>
        </p:nvSpPr>
        <p:spPr>
          <a:xfrm>
            <a:off x="5649769" y="5052648"/>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Cube 50"/>
          <p:cNvSpPr/>
          <p:nvPr/>
        </p:nvSpPr>
        <p:spPr>
          <a:xfrm>
            <a:off x="3620007" y="4680859"/>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Cube 51"/>
          <p:cNvSpPr/>
          <p:nvPr/>
        </p:nvSpPr>
        <p:spPr>
          <a:xfrm>
            <a:off x="4021940" y="4680859"/>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Cube 52"/>
          <p:cNvSpPr/>
          <p:nvPr/>
        </p:nvSpPr>
        <p:spPr>
          <a:xfrm>
            <a:off x="4433921" y="4680859"/>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Cube 53"/>
          <p:cNvSpPr/>
          <p:nvPr/>
        </p:nvSpPr>
        <p:spPr>
          <a:xfrm>
            <a:off x="4835855" y="4680859"/>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Cube 54"/>
          <p:cNvSpPr/>
          <p:nvPr/>
        </p:nvSpPr>
        <p:spPr>
          <a:xfrm>
            <a:off x="5237788" y="4680859"/>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Cube 55"/>
          <p:cNvSpPr/>
          <p:nvPr/>
        </p:nvSpPr>
        <p:spPr>
          <a:xfrm>
            <a:off x="5649769" y="4680859"/>
            <a:ext cx="401934" cy="37178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 name="Rounded Rectangle 56"/>
          <p:cNvSpPr/>
          <p:nvPr/>
        </p:nvSpPr>
        <p:spPr bwMode="auto">
          <a:xfrm>
            <a:off x="993095" y="1217236"/>
            <a:ext cx="2377146" cy="5344431"/>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9" name="Rounded Rectangle 58"/>
          <p:cNvSpPr/>
          <p:nvPr/>
        </p:nvSpPr>
        <p:spPr bwMode="auto">
          <a:xfrm>
            <a:off x="8038524" y="1190625"/>
            <a:ext cx="1453272" cy="5371043"/>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0" name="Rounded Rectangle 59"/>
          <p:cNvSpPr/>
          <p:nvPr/>
        </p:nvSpPr>
        <p:spPr bwMode="auto">
          <a:xfrm>
            <a:off x="3438257" y="1190626"/>
            <a:ext cx="4557051" cy="5371042"/>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63" name="Picture 62"/>
          <p:cNvPicPr>
            <a:picLocks noChangeAspect="1"/>
          </p:cNvPicPr>
          <p:nvPr/>
        </p:nvPicPr>
        <p:blipFill>
          <a:blip r:embed="rId3" cstate="hqprint">
            <a:grayscl/>
            <a:extLst>
              <a:ext uri="{28A0092B-C50C-407E-A947-70E740481C1C}">
                <a14:useLocalDpi xmlns:a14="http://schemas.microsoft.com/office/drawing/2010/main"/>
              </a:ext>
            </a:extLst>
          </a:blip>
          <a:stretch>
            <a:fillRect/>
          </a:stretch>
        </p:blipFill>
        <p:spPr>
          <a:xfrm>
            <a:off x="10686558" y="2116439"/>
            <a:ext cx="1061602" cy="725700"/>
          </a:xfrm>
          <a:prstGeom prst="rect">
            <a:avLst/>
          </a:prstGeom>
        </p:spPr>
      </p:pic>
      <p:pic>
        <p:nvPicPr>
          <p:cNvPr id="64" name="Picture 63"/>
          <p:cNvPicPr>
            <a:picLocks noChangeAspect="1"/>
          </p:cNvPicPr>
          <p:nvPr/>
        </p:nvPicPr>
        <p:blipFill>
          <a:blip r:embed="rId4" cstate="hqprint">
            <a:grayscl/>
            <a:extLst>
              <a:ext uri="{28A0092B-C50C-407E-A947-70E740481C1C}">
                <a14:useLocalDpi xmlns:a14="http://schemas.microsoft.com/office/drawing/2010/main"/>
              </a:ext>
            </a:extLst>
          </a:blip>
          <a:stretch>
            <a:fillRect/>
          </a:stretch>
        </p:blipFill>
        <p:spPr>
          <a:xfrm>
            <a:off x="10808596" y="4569974"/>
            <a:ext cx="853782" cy="1035922"/>
          </a:xfrm>
          <a:prstGeom prst="rect">
            <a:avLst/>
          </a:prstGeom>
        </p:spPr>
      </p:pic>
      <p:pic>
        <p:nvPicPr>
          <p:cNvPr id="65" name="Picture 64"/>
          <p:cNvPicPr>
            <a:picLocks noChangeAspect="1"/>
          </p:cNvPicPr>
          <p:nvPr/>
        </p:nvPicPr>
        <p:blipFill>
          <a:blip r:embed="rId5" cstate="hqprint">
            <a:grayscl/>
            <a:extLst>
              <a:ext uri="{28A0092B-C50C-407E-A947-70E740481C1C}">
                <a14:useLocalDpi xmlns:a14="http://schemas.microsoft.com/office/drawing/2010/main"/>
              </a:ext>
            </a:extLst>
          </a:blip>
          <a:stretch>
            <a:fillRect/>
          </a:stretch>
        </p:blipFill>
        <p:spPr>
          <a:xfrm>
            <a:off x="10686558" y="3394024"/>
            <a:ext cx="1049855" cy="679952"/>
          </a:xfrm>
          <a:prstGeom prst="rect">
            <a:avLst/>
          </a:prstGeom>
        </p:spPr>
      </p:pic>
      <p:sp>
        <p:nvSpPr>
          <p:cNvPr id="66" name="TextBox 65"/>
          <p:cNvSpPr txBox="1"/>
          <p:nvPr/>
        </p:nvSpPr>
        <p:spPr>
          <a:xfrm>
            <a:off x="10573673" y="2855846"/>
            <a:ext cx="1253868" cy="24622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Dashboards/Reports</a:t>
            </a:r>
          </a:p>
        </p:txBody>
      </p:sp>
      <p:sp>
        <p:nvSpPr>
          <p:cNvPr id="67" name="TextBox 66"/>
          <p:cNvSpPr txBox="1"/>
          <p:nvPr/>
        </p:nvSpPr>
        <p:spPr>
          <a:xfrm>
            <a:off x="10831090" y="4030013"/>
            <a:ext cx="779381" cy="24622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Exploration</a:t>
            </a:r>
          </a:p>
        </p:txBody>
      </p:sp>
      <p:sp>
        <p:nvSpPr>
          <p:cNvPr id="68" name="TextBox 67"/>
          <p:cNvSpPr txBox="1"/>
          <p:nvPr/>
        </p:nvSpPr>
        <p:spPr>
          <a:xfrm>
            <a:off x="10862628" y="5569555"/>
            <a:ext cx="745717" cy="24622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Interactive</a:t>
            </a:r>
          </a:p>
        </p:txBody>
      </p:sp>
      <p:sp>
        <p:nvSpPr>
          <p:cNvPr id="69" name="TextBox 68"/>
          <p:cNvSpPr txBox="1"/>
          <p:nvPr/>
        </p:nvSpPr>
        <p:spPr>
          <a:xfrm>
            <a:off x="8224270" y="6048313"/>
            <a:ext cx="1119409" cy="4616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4">
                    <a:lumMod val="50000"/>
                  </a:schemeClr>
                </a:solidFill>
                <a:effectLst/>
                <a:uLnTx/>
                <a:uFillTx/>
              </a:rPr>
              <a:t>Staging</a:t>
            </a:r>
          </a:p>
        </p:txBody>
      </p:sp>
      <p:sp>
        <p:nvSpPr>
          <p:cNvPr id="70" name="TextBox 69"/>
          <p:cNvSpPr txBox="1"/>
          <p:nvPr/>
        </p:nvSpPr>
        <p:spPr>
          <a:xfrm>
            <a:off x="4701258" y="6048313"/>
            <a:ext cx="1535421" cy="4616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70C0"/>
                </a:solidFill>
                <a:effectLst/>
                <a:uLnTx/>
                <a:uFillTx/>
              </a:rPr>
              <a:t>Processing</a:t>
            </a:r>
          </a:p>
        </p:txBody>
      </p:sp>
      <p:sp>
        <p:nvSpPr>
          <p:cNvPr id="71" name="TextBox 70"/>
          <p:cNvSpPr txBox="1"/>
          <p:nvPr/>
        </p:nvSpPr>
        <p:spPr>
          <a:xfrm>
            <a:off x="1526748" y="6048313"/>
            <a:ext cx="1362489" cy="461665"/>
          </a:xfrm>
          <a:prstGeom prst="rect">
            <a:avLst/>
          </a:prstGeom>
          <a:noFill/>
          <a:ln>
            <a:noFill/>
          </a:ln>
        </p:spPr>
        <p:style>
          <a:lnRef idx="0">
            <a:scrgbClr r="0" g="0" b="0"/>
          </a:lnRef>
          <a:fillRef idx="0">
            <a:scrgbClr r="0" g="0" b="0"/>
          </a:fillRef>
          <a:effectRef idx="0">
            <a:scrgbClr r="0" g="0" b="0"/>
          </a:effectRef>
          <a:fontRef idx="minor">
            <a:schemeClr val="lt1"/>
          </a:fontRef>
        </p:style>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6">
                    <a:lumMod val="50000"/>
                  </a:schemeClr>
                </a:solidFill>
                <a:effectLst/>
                <a:uLnTx/>
                <a:uFillTx/>
              </a:rPr>
              <a:t>Ingestion</a:t>
            </a:r>
          </a:p>
        </p:txBody>
      </p:sp>
      <p:sp>
        <p:nvSpPr>
          <p:cNvPr id="72" name="Arc 71"/>
          <p:cNvSpPr/>
          <p:nvPr/>
        </p:nvSpPr>
        <p:spPr>
          <a:xfrm rot="16200000">
            <a:off x="3009499" y="5035473"/>
            <a:ext cx="826729" cy="1797931"/>
          </a:xfrm>
          <a:prstGeom prst="arc">
            <a:avLst>
              <a:gd name="adj1" fmla="val 16836907"/>
              <a:gd name="adj2" fmla="val 0"/>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TextBox 72"/>
          <p:cNvSpPr txBox="1"/>
          <p:nvPr/>
        </p:nvSpPr>
        <p:spPr>
          <a:xfrm>
            <a:off x="1230373" y="5503780"/>
            <a:ext cx="1369286"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Data Movement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 Sync</a:t>
            </a:r>
          </a:p>
        </p:txBody>
      </p:sp>
      <p:sp>
        <p:nvSpPr>
          <p:cNvPr id="62" name="Rounded Rectangle 61"/>
          <p:cNvSpPr/>
          <p:nvPr/>
        </p:nvSpPr>
        <p:spPr bwMode="auto">
          <a:xfrm>
            <a:off x="10280462" y="1190625"/>
            <a:ext cx="1840290" cy="5433937"/>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4" name="TextBox 73"/>
          <p:cNvSpPr txBox="1"/>
          <p:nvPr/>
        </p:nvSpPr>
        <p:spPr>
          <a:xfrm>
            <a:off x="10407133" y="5915337"/>
            <a:ext cx="1608710"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accent2">
                    <a:lumMod val="50000"/>
                  </a:schemeClr>
                </a:solidFill>
                <a:effectLst/>
                <a:uLnTx/>
                <a:uFillTx/>
              </a:rPr>
              <a:t>Serving and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accent2">
                    <a:lumMod val="50000"/>
                  </a:schemeClr>
                </a:solidFill>
                <a:effectLst/>
                <a:uLnTx/>
                <a:uFillTx/>
              </a:rPr>
              <a:t>Consumption</a:t>
            </a:r>
          </a:p>
        </p:txBody>
      </p:sp>
    </p:spTree>
    <p:extLst>
      <p:ext uri="{BB962C8B-B14F-4D97-AF65-F5344CB8AC3E}">
        <p14:creationId xmlns:p14="http://schemas.microsoft.com/office/powerpoint/2010/main" val="386265938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335371"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chemeClr val="tx2"/>
                </a:solidFill>
                <a:effectLst/>
                <a:uLnTx/>
                <a:uFillTx/>
              </a:rPr>
              <a:t>Ingestion</a:t>
            </a:r>
          </a:p>
        </p:txBody>
      </p:sp>
      <p:sp>
        <p:nvSpPr>
          <p:cNvPr id="4" name="Rectangle 3"/>
          <p:cNvSpPr/>
          <p:nvPr/>
        </p:nvSpPr>
        <p:spPr>
          <a:xfrm>
            <a:off x="1" y="5926014"/>
            <a:ext cx="12192000" cy="939747"/>
          </a:xfrm>
          <a:prstGeom prst="rect">
            <a:avLst/>
          </a:prstGeom>
          <a:solidFill>
            <a:srgbClr val="203864">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182880"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chemeClr val="bg1"/>
                </a:solidFill>
                <a:effectLst/>
                <a:uLnTx/>
                <a:uFillTx/>
              </a:rPr>
              <a:t>Modern Data Lifecycle</a:t>
            </a:r>
          </a:p>
        </p:txBody>
      </p:sp>
      <p:sp>
        <p:nvSpPr>
          <p:cNvPr id="6" name="Rectangle 5"/>
          <p:cNvSpPr/>
          <p:nvPr/>
        </p:nvSpPr>
        <p:spPr>
          <a:xfrm>
            <a:off x="3324756" y="44257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chemeClr val="tx2"/>
                </a:solidFill>
                <a:effectLst/>
                <a:uLnTx/>
                <a:uFillTx/>
              </a:rPr>
              <a:t>Processing</a:t>
            </a:r>
          </a:p>
        </p:txBody>
      </p:sp>
      <p:sp>
        <p:nvSpPr>
          <p:cNvPr id="7" name="Rectangle 6"/>
          <p:cNvSpPr/>
          <p:nvPr/>
        </p:nvSpPr>
        <p:spPr>
          <a:xfrm>
            <a:off x="6314141"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chemeClr val="tx2"/>
                </a:solidFill>
                <a:effectLst/>
                <a:uLnTx/>
                <a:uFillTx/>
              </a:rPr>
              <a:t>Staging</a:t>
            </a:r>
          </a:p>
        </p:txBody>
      </p:sp>
      <p:sp>
        <p:nvSpPr>
          <p:cNvPr id="8" name="Rectangle 7"/>
          <p:cNvSpPr/>
          <p:nvPr/>
        </p:nvSpPr>
        <p:spPr>
          <a:xfrm>
            <a:off x="9319848"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a:ln>
                  <a:noFill/>
                </a:ln>
                <a:solidFill>
                  <a:schemeClr val="tx2"/>
                </a:solidFill>
                <a:effectLst/>
                <a:uLnTx/>
                <a:uFillTx/>
              </a:rPr>
              <a:t>Serving</a:t>
            </a:r>
            <a:endParaRPr kumimoji="0" lang="en-US" sz="3200" b="1" i="0" u="none" strike="noStrike" kern="0" cap="none" spc="0" normalizeH="0" baseline="0" noProof="0" dirty="0">
              <a:ln>
                <a:noFill/>
              </a:ln>
              <a:solidFill>
                <a:schemeClr val="tx2"/>
              </a:solidFill>
              <a:effectLst/>
              <a:uLnTx/>
              <a:uFillTx/>
            </a:endParaRPr>
          </a:p>
        </p:txBody>
      </p:sp>
      <p:pic>
        <p:nvPicPr>
          <p:cNvPr id="11" name="Picture 10"/>
          <p:cNvPicPr>
            <a:picLocks noChangeAspect="1"/>
          </p:cNvPicPr>
          <p:nvPr/>
        </p:nvPicPr>
        <p:blipFill>
          <a:blip r:embed="rId2" cstate="hqprint">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9482505" y="1776777"/>
            <a:ext cx="2195145" cy="2548304"/>
          </a:xfrm>
          <a:prstGeom prst="rect">
            <a:avLst/>
          </a:prstGeom>
        </p:spPr>
      </p:pic>
      <p:pic>
        <p:nvPicPr>
          <p:cNvPr id="13" name="Picture 12"/>
          <p:cNvPicPr>
            <a:picLocks noChangeAspect="1"/>
          </p:cNvPicPr>
          <p:nvPr/>
        </p:nvPicPr>
        <p:blipFill>
          <a:blip r:embed="rId3" cstate="hqprint">
            <a:duotone>
              <a:schemeClr val="accent3">
                <a:shade val="45000"/>
                <a:satMod val="135000"/>
              </a:schemeClr>
              <a:prstClr val="white"/>
            </a:duotone>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tretch>
            <a:fillRect/>
          </a:stretch>
        </p:blipFill>
        <p:spPr>
          <a:xfrm>
            <a:off x="709524" y="2304320"/>
            <a:ext cx="1849716" cy="1799857"/>
          </a:xfrm>
          <a:prstGeom prst="rect">
            <a:avLst/>
          </a:prstGeom>
        </p:spPr>
      </p:pic>
      <p:pic>
        <p:nvPicPr>
          <p:cNvPr id="2" name="Picture 1"/>
          <p:cNvPicPr>
            <a:picLocks noChangeAspect="1"/>
          </p:cNvPicPr>
          <p:nvPr/>
        </p:nvPicPr>
        <p:blipFill>
          <a:blip r:embed="rId5" cstate="hqprint">
            <a:duotone>
              <a:schemeClr val="accent3">
                <a:shade val="45000"/>
                <a:satMod val="135000"/>
              </a:schemeClr>
              <a:prstClr val="white"/>
            </a:duotone>
            <a:extLst>
              <a:ext uri="{BEBA8EAE-BF5A-486C-A8C5-ECC9F3942E4B}">
                <a14:imgProps xmlns:a14="http://schemas.microsoft.com/office/drawing/2010/main">
                  <a14:imgLayer r:embed="rId6">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3565426" y="2128471"/>
            <a:ext cx="2071763" cy="1844917"/>
          </a:xfrm>
          <a:prstGeom prst="rect">
            <a:avLst/>
          </a:prstGeom>
        </p:spPr>
      </p:pic>
      <p:pic>
        <p:nvPicPr>
          <p:cNvPr id="3" name="Picture 2"/>
          <p:cNvPicPr>
            <a:picLocks noChangeAspect="1"/>
          </p:cNvPicPr>
          <p:nvPr/>
        </p:nvPicPr>
        <p:blipFill>
          <a:blip r:embed="rId7" cstate="hqprint">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6797501" y="1776777"/>
            <a:ext cx="1586384" cy="2046670"/>
          </a:xfrm>
          <a:prstGeom prst="rect">
            <a:avLst/>
          </a:prstGeom>
        </p:spPr>
      </p:pic>
      <p:sp>
        <p:nvSpPr>
          <p:cNvPr id="17" name="Rectangle 16"/>
          <p:cNvSpPr/>
          <p:nvPr/>
        </p:nvSpPr>
        <p:spPr>
          <a:xfrm>
            <a:off x="370729" y="4485536"/>
            <a:ext cx="11545732" cy="1330622"/>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chemeClr val="tx2"/>
                </a:solidFill>
                <a:effectLst/>
                <a:uLnTx/>
                <a:uFillTx/>
              </a:rPr>
              <a:t>Enrichment and Curation</a:t>
            </a:r>
          </a:p>
        </p:txBody>
      </p:sp>
    </p:spTree>
    <p:extLst>
      <p:ext uri="{BB962C8B-B14F-4D97-AF65-F5344CB8AC3E}">
        <p14:creationId xmlns:p14="http://schemas.microsoft.com/office/powerpoint/2010/main" val="1736704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335371"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chemeClr val="tx2"/>
                </a:solidFill>
                <a:effectLst/>
                <a:uLnTx/>
                <a:uFillTx/>
              </a:rPr>
              <a:t>Ingestion</a:t>
            </a:r>
          </a:p>
        </p:txBody>
      </p:sp>
      <p:sp>
        <p:nvSpPr>
          <p:cNvPr id="4" name="Rectangle 3"/>
          <p:cNvSpPr/>
          <p:nvPr/>
        </p:nvSpPr>
        <p:spPr>
          <a:xfrm>
            <a:off x="1" y="5926014"/>
            <a:ext cx="12192000" cy="939747"/>
          </a:xfrm>
          <a:prstGeom prst="rect">
            <a:avLst/>
          </a:prstGeom>
          <a:solidFill>
            <a:srgbClr val="203864">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182880"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chemeClr val="bg1"/>
                </a:solidFill>
                <a:effectLst/>
                <a:uLnTx/>
                <a:uFillTx/>
              </a:rPr>
              <a:t>Modern Data Lifecycle</a:t>
            </a:r>
          </a:p>
        </p:txBody>
      </p:sp>
      <p:sp>
        <p:nvSpPr>
          <p:cNvPr id="6" name="Rectangle 5"/>
          <p:cNvSpPr/>
          <p:nvPr/>
        </p:nvSpPr>
        <p:spPr>
          <a:xfrm>
            <a:off x="3324756" y="44257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chemeClr val="tx2"/>
                </a:solidFill>
                <a:effectLst/>
                <a:uLnTx/>
                <a:uFillTx/>
              </a:rPr>
              <a:t>Processing</a:t>
            </a:r>
          </a:p>
        </p:txBody>
      </p:sp>
      <p:sp>
        <p:nvSpPr>
          <p:cNvPr id="7" name="Rectangle 6"/>
          <p:cNvSpPr/>
          <p:nvPr/>
        </p:nvSpPr>
        <p:spPr>
          <a:xfrm>
            <a:off x="6314141"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chemeClr val="tx2"/>
                </a:solidFill>
                <a:effectLst/>
                <a:uLnTx/>
                <a:uFillTx/>
              </a:rPr>
              <a:t>Staging</a:t>
            </a:r>
          </a:p>
        </p:txBody>
      </p:sp>
      <p:sp>
        <p:nvSpPr>
          <p:cNvPr id="8" name="Rectangle 7"/>
          <p:cNvSpPr/>
          <p:nvPr/>
        </p:nvSpPr>
        <p:spPr>
          <a:xfrm>
            <a:off x="9319848"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a:ln>
                  <a:noFill/>
                </a:ln>
                <a:solidFill>
                  <a:schemeClr val="tx2"/>
                </a:solidFill>
                <a:effectLst/>
                <a:uLnTx/>
                <a:uFillTx/>
              </a:rPr>
              <a:t>Serving</a:t>
            </a:r>
            <a:endParaRPr kumimoji="0" lang="en-US" sz="3200" b="1" i="0" u="none" strike="noStrike" kern="0" cap="none" spc="0" normalizeH="0" baseline="0" noProof="0" dirty="0">
              <a:ln>
                <a:noFill/>
              </a:ln>
              <a:solidFill>
                <a:schemeClr val="tx2"/>
              </a:solidFill>
              <a:effectLst/>
              <a:uLnTx/>
              <a:uFillTx/>
            </a:endParaRPr>
          </a:p>
        </p:txBody>
      </p:sp>
      <p:pic>
        <p:nvPicPr>
          <p:cNvPr id="11" name="Picture 10"/>
          <p:cNvPicPr>
            <a:picLocks noChangeAspect="1"/>
          </p:cNvPicPr>
          <p:nvPr/>
        </p:nvPicPr>
        <p:blipFill>
          <a:blip r:embed="rId2" cstate="hqprint">
            <a:lum bright="70000" contrast="-70000"/>
            <a:extLst>
              <a:ext uri="{28A0092B-C50C-407E-A947-70E740481C1C}">
                <a14:useLocalDpi xmlns:a14="http://schemas.microsoft.com/office/drawing/2010/main"/>
              </a:ext>
            </a:extLst>
          </a:blip>
          <a:stretch>
            <a:fillRect/>
          </a:stretch>
        </p:blipFill>
        <p:spPr>
          <a:xfrm>
            <a:off x="9482505" y="1776777"/>
            <a:ext cx="2195145" cy="2548304"/>
          </a:xfrm>
          <a:prstGeom prst="rect">
            <a:avLst/>
          </a:prstGeom>
        </p:spPr>
      </p:pic>
      <p:pic>
        <p:nvPicPr>
          <p:cNvPr id="13" name="Picture 12"/>
          <p:cNvPicPr>
            <a:picLocks noChangeAspect="1"/>
          </p:cNvPicPr>
          <p:nvPr/>
        </p:nvPicPr>
        <p:blipFill>
          <a:blip r:embed="rId3" cstate="hqprint">
            <a:lum bright="70000" contrast="-70000"/>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tretch>
            <a:fillRect/>
          </a:stretch>
        </p:blipFill>
        <p:spPr>
          <a:xfrm>
            <a:off x="709524" y="2304320"/>
            <a:ext cx="1849716" cy="1799857"/>
          </a:xfrm>
          <a:prstGeom prst="rect">
            <a:avLst/>
          </a:prstGeom>
        </p:spPr>
      </p:pic>
      <p:pic>
        <p:nvPicPr>
          <p:cNvPr id="2" name="Picture 1"/>
          <p:cNvPicPr>
            <a:picLocks noChangeAspect="1"/>
          </p:cNvPicPr>
          <p:nvPr/>
        </p:nvPicPr>
        <p:blipFill>
          <a:blip r:embed="rId5" cstate="hqprint">
            <a:lum bright="70000" contrast="-70000"/>
            <a:extLst>
              <a:ext uri="{BEBA8EAE-BF5A-486C-A8C5-ECC9F3942E4B}">
                <a14:imgProps xmlns:a14="http://schemas.microsoft.com/office/drawing/2010/main">
                  <a14:imgLayer r:embed="rId6">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3565426" y="2128471"/>
            <a:ext cx="2071763" cy="1844917"/>
          </a:xfrm>
          <a:prstGeom prst="rect">
            <a:avLst/>
          </a:prstGeom>
        </p:spPr>
      </p:pic>
      <p:pic>
        <p:nvPicPr>
          <p:cNvPr id="3" name="Picture 2"/>
          <p:cNvPicPr>
            <a:picLocks noChangeAspect="1"/>
          </p:cNvPicPr>
          <p:nvPr/>
        </p:nvPicPr>
        <p:blipFill>
          <a:blip r:embed="rId7" cstate="hqprint">
            <a:lum bright="70000" contrast="-70000"/>
            <a:extLst>
              <a:ext uri="{28A0092B-C50C-407E-A947-70E740481C1C}">
                <a14:useLocalDpi xmlns:a14="http://schemas.microsoft.com/office/drawing/2010/main"/>
              </a:ext>
            </a:extLst>
          </a:blip>
          <a:stretch>
            <a:fillRect/>
          </a:stretch>
        </p:blipFill>
        <p:spPr>
          <a:xfrm>
            <a:off x="6797501" y="1776777"/>
            <a:ext cx="1586384" cy="2046670"/>
          </a:xfrm>
          <a:prstGeom prst="rect">
            <a:avLst/>
          </a:prstGeom>
        </p:spPr>
      </p:pic>
      <p:sp>
        <p:nvSpPr>
          <p:cNvPr id="9" name="Rectangle 8"/>
          <p:cNvSpPr/>
          <p:nvPr/>
        </p:nvSpPr>
        <p:spPr>
          <a:xfrm>
            <a:off x="429161" y="1767644"/>
            <a:ext cx="2442992" cy="1569660"/>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6">
                    <a:lumMod val="75000"/>
                  </a:schemeClr>
                </a:solidFill>
                <a:effectLst/>
                <a:uLnTx/>
                <a:uFillTx/>
              </a:rPr>
              <a:t>Event Hubs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err="1">
                <a:ln>
                  <a:noFill/>
                </a:ln>
                <a:solidFill>
                  <a:schemeClr val="accent6">
                    <a:lumMod val="75000"/>
                  </a:schemeClr>
                </a:solidFill>
                <a:effectLst/>
                <a:uLnTx/>
                <a:uFillTx/>
              </a:rPr>
              <a:t>IoT</a:t>
            </a:r>
            <a:r>
              <a:rPr kumimoji="0" lang="en-US" sz="2400" b="1" i="0" u="none" strike="noStrike" kern="0" cap="none" spc="0" normalizeH="0" baseline="0" noProof="0" dirty="0">
                <a:ln>
                  <a:noFill/>
                </a:ln>
                <a:solidFill>
                  <a:schemeClr val="accent6">
                    <a:lumMod val="75000"/>
                  </a:schemeClr>
                </a:solidFill>
                <a:effectLst/>
                <a:uLnTx/>
                <a:uFillTx/>
              </a:rPr>
              <a:t> Hubs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6">
                    <a:lumMod val="75000"/>
                  </a:schemeClr>
                </a:solidFill>
                <a:effectLst/>
                <a:uLnTx/>
                <a:uFillTx/>
              </a:rPr>
              <a:t>Service Bus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6">
                    <a:lumMod val="75000"/>
                  </a:schemeClr>
                </a:solidFill>
                <a:effectLst/>
                <a:uLnTx/>
                <a:uFillTx/>
              </a:rPr>
              <a:t>Kafka</a:t>
            </a:r>
          </a:p>
        </p:txBody>
      </p:sp>
      <p:sp>
        <p:nvSpPr>
          <p:cNvPr id="12" name="Rectangle 11"/>
          <p:cNvSpPr/>
          <p:nvPr/>
        </p:nvSpPr>
        <p:spPr>
          <a:xfrm>
            <a:off x="3383284" y="1788374"/>
            <a:ext cx="2442992" cy="230832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6">
                    <a:lumMod val="75000"/>
                  </a:schemeClr>
                </a:solidFill>
                <a:effectLst/>
                <a:uLnTx/>
                <a:uFillTx/>
              </a:rPr>
              <a:t>HDInsight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6">
                    <a:lumMod val="75000"/>
                  </a:schemeClr>
                </a:solidFill>
                <a:effectLst/>
                <a:uLnTx/>
                <a:uFillTx/>
              </a:rPr>
              <a:t>ADLA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6">
                    <a:lumMod val="75000"/>
                  </a:schemeClr>
                </a:solidFill>
                <a:effectLst/>
                <a:uLnTx/>
                <a:uFillTx/>
              </a:rPr>
              <a:t>Storm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6">
                    <a:lumMod val="75000"/>
                  </a:schemeClr>
                </a:solidFill>
                <a:effectLst/>
                <a:uLnTx/>
                <a:uFillTx/>
              </a:rPr>
              <a:t>Spark</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6">
                    <a:lumMod val="75000"/>
                  </a:schemeClr>
                </a:solidFill>
                <a:effectLst/>
                <a:uLnTx/>
                <a:uFillTx/>
              </a:rPr>
              <a:t>Stream Analytics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chemeClr val="accent6">
                  <a:lumMod val="75000"/>
                </a:schemeClr>
              </a:solidFill>
              <a:effectLst/>
              <a:uLnTx/>
              <a:uFillTx/>
            </a:endParaRPr>
          </a:p>
        </p:txBody>
      </p:sp>
      <p:sp>
        <p:nvSpPr>
          <p:cNvPr id="14" name="Rectangle 13"/>
          <p:cNvSpPr/>
          <p:nvPr/>
        </p:nvSpPr>
        <p:spPr>
          <a:xfrm>
            <a:off x="6373978" y="1794469"/>
            <a:ext cx="2442992" cy="1569660"/>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6">
                    <a:lumMod val="75000"/>
                  </a:schemeClr>
                </a:solidFill>
                <a:effectLst/>
                <a:uLnTx/>
                <a:uFillTx/>
              </a:rPr>
              <a:t>ADLS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6">
                    <a:lumMod val="75000"/>
                  </a:schemeClr>
                </a:solidFill>
                <a:effectLst/>
                <a:uLnTx/>
                <a:uFillTx/>
              </a:rPr>
              <a:t>Azure Storage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6">
                    <a:lumMod val="75000"/>
                  </a:schemeClr>
                </a:solidFill>
                <a:effectLst/>
                <a:uLnTx/>
                <a:uFillTx/>
              </a:rPr>
              <a:t>Azure SQL DB</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chemeClr val="accent6">
                  <a:lumMod val="75000"/>
                </a:schemeClr>
              </a:solidFill>
              <a:effectLst/>
              <a:uLnTx/>
              <a:uFillTx/>
            </a:endParaRPr>
          </a:p>
        </p:txBody>
      </p:sp>
      <p:sp>
        <p:nvSpPr>
          <p:cNvPr id="15" name="Rectangle 14"/>
          <p:cNvSpPr/>
          <p:nvPr/>
        </p:nvSpPr>
        <p:spPr>
          <a:xfrm>
            <a:off x="9357356" y="1368970"/>
            <a:ext cx="2442992" cy="3046988"/>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6">
                    <a:lumMod val="75000"/>
                  </a:schemeClr>
                </a:solidFill>
                <a:effectLst/>
                <a:uLnTx/>
                <a:uFillTx/>
              </a:rPr>
              <a:t>ADLS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6">
                    <a:lumMod val="75000"/>
                  </a:schemeClr>
                </a:solidFill>
                <a:effectLst/>
                <a:uLnTx/>
                <a:uFillTx/>
              </a:rPr>
              <a:t>Azure DW</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6">
                    <a:lumMod val="75000"/>
                  </a:schemeClr>
                </a:solidFill>
                <a:effectLst/>
                <a:uLnTx/>
                <a:uFillTx/>
              </a:rPr>
              <a:t>Azure SQL DB</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err="1">
                <a:ln>
                  <a:noFill/>
                </a:ln>
                <a:solidFill>
                  <a:schemeClr val="accent6">
                    <a:lumMod val="75000"/>
                  </a:schemeClr>
                </a:solidFill>
                <a:effectLst/>
                <a:uLnTx/>
                <a:uFillTx/>
              </a:rPr>
              <a:t>Hbase</a:t>
            </a:r>
            <a:endParaRPr kumimoji="0" lang="en-US" sz="2400" b="1" i="0" u="none" strike="noStrike" kern="0" cap="none" spc="0" normalizeH="0" baseline="0" noProof="0" dirty="0">
              <a:ln>
                <a:noFill/>
              </a:ln>
              <a:solidFill>
                <a:schemeClr val="accent6">
                  <a:lumMod val="75000"/>
                </a:schemeClr>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6">
                    <a:lumMod val="75000"/>
                  </a:schemeClr>
                </a:solidFill>
                <a:effectLst/>
                <a:uLnTx/>
                <a:uFillTx/>
              </a:rPr>
              <a:t>Cassandra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6">
                    <a:lumMod val="75000"/>
                  </a:schemeClr>
                </a:solidFill>
                <a:effectLst/>
                <a:uLnTx/>
                <a:uFillTx/>
              </a:rPr>
              <a:t>Azure Storage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6">
                    <a:lumMod val="75000"/>
                  </a:schemeClr>
                </a:solidFill>
                <a:effectLst/>
                <a:uLnTx/>
                <a:uFillTx/>
              </a:rPr>
              <a:t>Power BI</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chemeClr val="accent6">
                  <a:lumMod val="75000"/>
                </a:schemeClr>
              </a:solidFill>
              <a:effectLst/>
              <a:uLnTx/>
              <a:uFillTx/>
            </a:endParaRPr>
          </a:p>
        </p:txBody>
      </p:sp>
      <p:sp>
        <p:nvSpPr>
          <p:cNvPr id="17" name="Rectangle 16"/>
          <p:cNvSpPr/>
          <p:nvPr/>
        </p:nvSpPr>
        <p:spPr>
          <a:xfrm>
            <a:off x="370729" y="4485536"/>
            <a:ext cx="11545732" cy="1330622"/>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chemeClr val="tx2"/>
                </a:solidFill>
                <a:effectLst/>
                <a:uLnTx/>
                <a:uFillTx/>
              </a:rPr>
              <a:t>Enrichment and Curation</a:t>
            </a:r>
          </a:p>
        </p:txBody>
      </p:sp>
      <p:sp>
        <p:nvSpPr>
          <p:cNvPr id="18" name="Rectangle 17"/>
          <p:cNvSpPr/>
          <p:nvPr/>
        </p:nvSpPr>
        <p:spPr>
          <a:xfrm>
            <a:off x="363414" y="5213121"/>
            <a:ext cx="11487300" cy="461665"/>
          </a:xfrm>
          <a:prstGeom prst="rect">
            <a:avLst/>
          </a:prstGeom>
        </p:spPr>
        <p:txBody>
          <a:bodyPr wrap="square" numCol="2">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6">
                    <a:lumMod val="75000"/>
                  </a:schemeClr>
                </a:solidFill>
                <a:effectLst/>
                <a:uLnTx/>
                <a:uFillTx/>
              </a:rPr>
              <a:t>Azure Data Factory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6">
                    <a:lumMod val="75000"/>
                  </a:schemeClr>
                </a:solidFill>
                <a:effectLst/>
                <a:uLnTx/>
                <a:uFillTx/>
              </a:rPr>
              <a:t>Azure ML</a:t>
            </a:r>
          </a:p>
        </p:txBody>
      </p:sp>
    </p:spTree>
    <p:extLst>
      <p:ext uri="{BB962C8B-B14F-4D97-AF65-F5344CB8AC3E}">
        <p14:creationId xmlns:p14="http://schemas.microsoft.com/office/powerpoint/2010/main" val="94939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335371"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accent4">
                    <a:lumMod val="75000"/>
                  </a:schemeClr>
                </a:solidFill>
              </a:rPr>
              <a:t>Ingestion</a:t>
            </a:r>
          </a:p>
        </p:txBody>
      </p:sp>
      <p:sp>
        <p:nvSpPr>
          <p:cNvPr id="4" name="Rectangle 3"/>
          <p:cNvSpPr/>
          <p:nvPr/>
        </p:nvSpPr>
        <p:spPr>
          <a:xfrm>
            <a:off x="1" y="5926014"/>
            <a:ext cx="12192000" cy="939747"/>
          </a:xfrm>
          <a:prstGeom prst="rect">
            <a:avLst/>
          </a:prstGeom>
          <a:solidFill>
            <a:srgbClr val="203864">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182880" rtlCol="0" anchor="ctr"/>
          <a:lstStyle/>
          <a:p>
            <a:pPr algn="r"/>
            <a:r>
              <a:rPr lang="en-US" sz="3600" dirty="0">
                <a:solidFill>
                  <a:schemeClr val="bg1"/>
                </a:solidFill>
              </a:rPr>
              <a:t>Modern Data Lifecycle</a:t>
            </a:r>
          </a:p>
        </p:txBody>
      </p:sp>
      <p:sp>
        <p:nvSpPr>
          <p:cNvPr id="6" name="Rectangle 5"/>
          <p:cNvSpPr/>
          <p:nvPr/>
        </p:nvSpPr>
        <p:spPr>
          <a:xfrm>
            <a:off x="3324756" y="44257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tx2"/>
                </a:solidFill>
              </a:rPr>
              <a:t>Processing</a:t>
            </a:r>
          </a:p>
        </p:txBody>
      </p:sp>
      <p:sp>
        <p:nvSpPr>
          <p:cNvPr id="7" name="Rectangle 6"/>
          <p:cNvSpPr/>
          <p:nvPr/>
        </p:nvSpPr>
        <p:spPr>
          <a:xfrm>
            <a:off x="6314141"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tx2"/>
                </a:solidFill>
              </a:rPr>
              <a:t>Staging</a:t>
            </a:r>
          </a:p>
        </p:txBody>
      </p:sp>
      <p:sp>
        <p:nvSpPr>
          <p:cNvPr id="8" name="Rectangle 7"/>
          <p:cNvSpPr/>
          <p:nvPr/>
        </p:nvSpPr>
        <p:spPr>
          <a:xfrm>
            <a:off x="9319848" y="457201"/>
            <a:ext cx="2520460" cy="3867879"/>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a:solidFill>
                  <a:schemeClr val="tx2"/>
                </a:solidFill>
              </a:rPr>
              <a:t>Serving</a:t>
            </a:r>
            <a:endParaRPr lang="en-US" sz="3200" b="1" dirty="0">
              <a:solidFill>
                <a:schemeClr val="tx2"/>
              </a:solidFill>
            </a:endParaRPr>
          </a:p>
        </p:txBody>
      </p:sp>
      <p:pic>
        <p:nvPicPr>
          <p:cNvPr id="11" name="Picture 10"/>
          <p:cNvPicPr>
            <a:picLocks noChangeAspect="1"/>
          </p:cNvPicPr>
          <p:nvPr/>
        </p:nvPicPr>
        <p:blipFill>
          <a:blip r:embed="rId2" cstate="hqprint">
            <a:lum bright="70000" contrast="-70000"/>
            <a:extLst>
              <a:ext uri="{28A0092B-C50C-407E-A947-70E740481C1C}">
                <a14:useLocalDpi xmlns:a14="http://schemas.microsoft.com/office/drawing/2010/main"/>
              </a:ext>
            </a:extLst>
          </a:blip>
          <a:stretch>
            <a:fillRect/>
          </a:stretch>
        </p:blipFill>
        <p:spPr>
          <a:xfrm>
            <a:off x="9482505" y="1776777"/>
            <a:ext cx="2195145" cy="2548304"/>
          </a:xfrm>
          <a:prstGeom prst="rect">
            <a:avLst/>
          </a:prstGeom>
        </p:spPr>
      </p:pic>
      <p:pic>
        <p:nvPicPr>
          <p:cNvPr id="13" name="Picture 12"/>
          <p:cNvPicPr>
            <a:picLocks noChangeAspect="1"/>
          </p:cNvPicPr>
          <p:nvPr/>
        </p:nvPicPr>
        <p:blipFill>
          <a:blip r:embed="rId3" cstate="hqprint">
            <a:duotone>
              <a:schemeClr val="accent4">
                <a:shade val="45000"/>
                <a:satMod val="135000"/>
              </a:schemeClr>
              <a:prstClr val="white"/>
            </a:duotone>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tretch>
            <a:fillRect/>
          </a:stretch>
        </p:blipFill>
        <p:spPr>
          <a:xfrm>
            <a:off x="709524" y="2304320"/>
            <a:ext cx="1849716" cy="1799857"/>
          </a:xfrm>
          <a:prstGeom prst="rect">
            <a:avLst/>
          </a:prstGeom>
        </p:spPr>
      </p:pic>
      <p:pic>
        <p:nvPicPr>
          <p:cNvPr id="2" name="Picture 1"/>
          <p:cNvPicPr>
            <a:picLocks noChangeAspect="1"/>
          </p:cNvPicPr>
          <p:nvPr/>
        </p:nvPicPr>
        <p:blipFill>
          <a:blip r:embed="rId5" cstate="hqprint">
            <a:lum bright="70000" contrast="-70000"/>
            <a:extLst>
              <a:ext uri="{BEBA8EAE-BF5A-486C-A8C5-ECC9F3942E4B}">
                <a14:imgProps xmlns:a14="http://schemas.microsoft.com/office/drawing/2010/main">
                  <a14:imgLayer r:embed="rId6">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3565426" y="2128471"/>
            <a:ext cx="2071763" cy="1844917"/>
          </a:xfrm>
          <a:prstGeom prst="rect">
            <a:avLst/>
          </a:prstGeom>
        </p:spPr>
      </p:pic>
      <p:pic>
        <p:nvPicPr>
          <p:cNvPr id="3" name="Picture 2"/>
          <p:cNvPicPr>
            <a:picLocks noChangeAspect="1"/>
          </p:cNvPicPr>
          <p:nvPr/>
        </p:nvPicPr>
        <p:blipFill>
          <a:blip r:embed="rId7" cstate="hqprint">
            <a:lum bright="70000" contrast="-70000"/>
            <a:extLst>
              <a:ext uri="{28A0092B-C50C-407E-A947-70E740481C1C}">
                <a14:useLocalDpi xmlns:a14="http://schemas.microsoft.com/office/drawing/2010/main"/>
              </a:ext>
            </a:extLst>
          </a:blip>
          <a:stretch>
            <a:fillRect/>
          </a:stretch>
        </p:blipFill>
        <p:spPr>
          <a:xfrm>
            <a:off x="6797501" y="1776777"/>
            <a:ext cx="1586384" cy="2046670"/>
          </a:xfrm>
          <a:prstGeom prst="rect">
            <a:avLst/>
          </a:prstGeom>
        </p:spPr>
      </p:pic>
      <p:sp>
        <p:nvSpPr>
          <p:cNvPr id="9" name="Rectangle 8"/>
          <p:cNvSpPr/>
          <p:nvPr/>
        </p:nvSpPr>
        <p:spPr>
          <a:xfrm>
            <a:off x="429161" y="1767644"/>
            <a:ext cx="2442992" cy="1569660"/>
          </a:xfrm>
          <a:prstGeom prst="rect">
            <a:avLst/>
          </a:prstGeom>
        </p:spPr>
        <p:txBody>
          <a:bodyPr wrap="square">
            <a:spAutoFit/>
          </a:bodyPr>
          <a:lstStyle/>
          <a:p>
            <a:pPr algn="ctr"/>
            <a:r>
              <a:rPr lang="en-US" sz="2400" b="1" dirty="0">
                <a:solidFill>
                  <a:schemeClr val="accent6">
                    <a:lumMod val="75000"/>
                  </a:schemeClr>
                </a:solidFill>
              </a:rPr>
              <a:t>Event Hubs</a:t>
            </a:r>
          </a:p>
          <a:p>
            <a:pPr algn="ctr"/>
            <a:r>
              <a:rPr lang="en-US" sz="2400" b="1" dirty="0" err="1">
                <a:solidFill>
                  <a:schemeClr val="accent6">
                    <a:lumMod val="75000"/>
                  </a:schemeClr>
                </a:solidFill>
              </a:rPr>
              <a:t>IoT</a:t>
            </a:r>
            <a:r>
              <a:rPr lang="en-US" sz="2400" b="1" dirty="0">
                <a:solidFill>
                  <a:schemeClr val="accent6">
                    <a:lumMod val="75000"/>
                  </a:schemeClr>
                </a:solidFill>
              </a:rPr>
              <a:t> Hubs</a:t>
            </a:r>
          </a:p>
          <a:p>
            <a:pPr algn="ctr"/>
            <a:r>
              <a:rPr lang="en-US" sz="2400" b="1" dirty="0">
                <a:solidFill>
                  <a:schemeClr val="accent6">
                    <a:lumMod val="75000"/>
                  </a:schemeClr>
                </a:solidFill>
              </a:rPr>
              <a:t>Service Bus</a:t>
            </a:r>
          </a:p>
          <a:p>
            <a:pPr algn="ctr"/>
            <a:r>
              <a:rPr lang="en-US" sz="2400" b="1" dirty="0">
                <a:solidFill>
                  <a:schemeClr val="accent6">
                    <a:lumMod val="75000"/>
                  </a:schemeClr>
                </a:solidFill>
              </a:rPr>
              <a:t>Kafka</a:t>
            </a:r>
          </a:p>
        </p:txBody>
      </p:sp>
      <p:sp>
        <p:nvSpPr>
          <p:cNvPr id="17" name="Rectangle 16"/>
          <p:cNvSpPr/>
          <p:nvPr/>
        </p:nvSpPr>
        <p:spPr>
          <a:xfrm>
            <a:off x="370729" y="4485536"/>
            <a:ext cx="11545732" cy="1330622"/>
          </a:xfrm>
          <a:prstGeom prst="rect">
            <a:avLst/>
          </a:prstGeom>
          <a:solidFill>
            <a:schemeClr val="bg1"/>
          </a:solidFill>
          <a:ln>
            <a:solidFill>
              <a:schemeClr val="accent3">
                <a:lumMod val="40000"/>
                <a:lumOff val="6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3200" b="1" dirty="0">
                <a:solidFill>
                  <a:schemeClr val="tx2"/>
                </a:solidFill>
              </a:rPr>
              <a:t>Enrichment and Curation</a:t>
            </a:r>
          </a:p>
        </p:txBody>
      </p:sp>
    </p:spTree>
    <p:extLst>
      <p:ext uri="{BB962C8B-B14F-4D97-AF65-F5344CB8AC3E}">
        <p14:creationId xmlns:p14="http://schemas.microsoft.com/office/powerpoint/2010/main" val="25491926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6.9|56.6"/>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adLp5CSddUyH2.S4SYXswQ"/>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3.xml><?xml version="1.0" encoding="utf-8"?>
<a:theme xmlns:a="http://schemas.openxmlformats.org/drawingml/2006/main" name="Build-DW-compress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TotalTime>
  <Words>1770</Words>
  <Application>Microsoft Office PowerPoint</Application>
  <PresentationFormat>Widescreen</PresentationFormat>
  <Paragraphs>452</Paragraphs>
  <Slides>43</Slides>
  <Notes>11</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43</vt:i4>
      </vt:variant>
    </vt:vector>
  </HeadingPairs>
  <TitlesOfParts>
    <vt:vector size="59" baseType="lpstr">
      <vt:lpstr>MS PGothic</vt:lpstr>
      <vt:lpstr>Arial</vt:lpstr>
      <vt:lpstr>Calibri</vt:lpstr>
      <vt:lpstr>Calibri Light</vt:lpstr>
      <vt:lpstr>Consolas</vt:lpstr>
      <vt:lpstr>Segoe</vt:lpstr>
      <vt:lpstr>Segoe Light</vt:lpstr>
      <vt:lpstr>Segoe UI</vt:lpstr>
      <vt:lpstr>Segoe UI Light</vt:lpstr>
      <vt:lpstr>Segoe UI Semibold</vt:lpstr>
      <vt:lpstr>Segoe UI Symbol</vt:lpstr>
      <vt:lpstr>Wingdings</vt:lpstr>
      <vt:lpstr>Office Theme</vt:lpstr>
      <vt:lpstr>WHITE TEMPLATE</vt:lpstr>
      <vt:lpstr>Build-DW-compressed</vt:lpstr>
      <vt:lpstr>COLOR TEMPLATE</vt:lpstr>
      <vt:lpstr> Introduction to  Data Pipelines</vt:lpstr>
      <vt:lpstr>Why do we need Data Pipelines?</vt:lpstr>
      <vt:lpstr>Customers are looking to derive more and more value from data…</vt:lpstr>
      <vt:lpstr>Evolving approaches to analytics</vt:lpstr>
      <vt:lpstr>Lambda Architecture – Detailed View</vt:lpstr>
      <vt:lpstr>Lambda Architecture – Detailed View</vt:lpstr>
      <vt:lpstr>PowerPoint Presentation</vt:lpstr>
      <vt:lpstr>PowerPoint Presentation</vt:lpstr>
      <vt:lpstr>PowerPoint Presentation</vt:lpstr>
      <vt:lpstr>PowerPoint Presentation</vt:lpstr>
      <vt:lpstr>Azure Ingestion Options</vt:lpstr>
      <vt:lpstr>PowerPoint Presentation</vt:lpstr>
      <vt:lpstr>PowerPoint Presentation</vt:lpstr>
      <vt:lpstr>Azure Stream Analytics End-to-End Architecture Overview</vt:lpstr>
      <vt:lpstr>PowerPoint Presentation</vt:lpstr>
      <vt:lpstr>PowerPoint Presentation</vt:lpstr>
      <vt:lpstr>Azure Data Lake</vt:lpstr>
      <vt:lpstr>PowerPoint Presentation</vt:lpstr>
      <vt:lpstr>PowerPoint Presentation</vt:lpstr>
      <vt:lpstr>PowerPoint Presentation</vt:lpstr>
      <vt:lpstr>PowerPoint Presentation</vt:lpstr>
      <vt:lpstr>PowerPoint Presentation</vt:lpstr>
      <vt:lpstr>PowerPoint Presentation</vt:lpstr>
      <vt:lpstr>Azure Data Lake and SQLDW</vt:lpstr>
      <vt:lpstr>Power BI &amp; Power BI Embedded</vt:lpstr>
      <vt:lpstr>PowerPoint Presentation</vt:lpstr>
      <vt:lpstr>Lambda Architecture – Bringing it all together</vt:lpstr>
      <vt:lpstr>Introduction to the Data Lab</vt:lpstr>
      <vt:lpstr>Background &amp; Scenario</vt:lpstr>
      <vt:lpstr>Data Lab –  Architecture</vt:lpstr>
      <vt:lpstr>Module 1 – Ingestion – Architecture</vt:lpstr>
      <vt:lpstr>Module 1 – Ingestion - Overview</vt:lpstr>
      <vt:lpstr>Module 1 – Ingestion - Overview</vt:lpstr>
      <vt:lpstr>Module 2 –  Architecture</vt:lpstr>
      <vt:lpstr>Module 2 – Processing &amp; Staging - Overview</vt:lpstr>
      <vt:lpstr>Module 2 – Processing &amp; Staging - Overview</vt:lpstr>
      <vt:lpstr>Module 2 – Processing &amp; Staging - Overview</vt:lpstr>
      <vt:lpstr>Module 3 – Security - Overview</vt:lpstr>
      <vt:lpstr>Module 4 – Consumption - Architecture</vt:lpstr>
      <vt:lpstr>Module 4 – Consumption - Overview</vt:lpstr>
      <vt:lpstr>Storage Options</vt:lpstr>
      <vt:lpstr>Compute Options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Azure Data Services for Modern Data Applications</dc:title>
  <dc:creator>Romit Girdhar</dc:creator>
  <cp:lastModifiedBy>Romit Girdhar</cp:lastModifiedBy>
  <cp:revision>36</cp:revision>
  <dcterms:created xsi:type="dcterms:W3CDTF">2016-10-25T05:31:57Z</dcterms:created>
  <dcterms:modified xsi:type="dcterms:W3CDTF">2016-10-25T08:54:05Z</dcterms:modified>
</cp:coreProperties>
</file>